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4" r:id="rId3"/>
    <p:sldId id="271" r:id="rId4"/>
    <p:sldId id="272" r:id="rId5"/>
    <p:sldId id="256" r:id="rId6"/>
    <p:sldId id="257" r:id="rId7"/>
    <p:sldId id="258" r:id="rId8"/>
    <p:sldId id="259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313" r:id="rId17"/>
    <p:sldId id="268" r:id="rId18"/>
    <p:sldId id="269" r:id="rId19"/>
    <p:sldId id="304" r:id="rId20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29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52788-1290-4D7A-9D24-5719EE41F7FA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443B9-2F1A-4C47-A0CA-870C24A5BCB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9867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46FE8-1F9E-4E57-A88F-7F86AC29B8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5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A688F-3708-4FB2-A9CD-6C44B2C86E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85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070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955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4038600" cy="1485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20071-B28B-4BA0-9668-31C6DAC1A9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005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0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571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46830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168184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9413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4890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8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29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99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643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127533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926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124308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5025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33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19735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530287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7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9879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1255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095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79172" y="1235419"/>
            <a:ext cx="33636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5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0645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4234447"/>
            <a:ext cx="461392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320764"/>
            <a:ext cx="30260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782530"/>
            <a:ext cx="173097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4698513"/>
            <a:ext cx="123715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4636102"/>
            <a:ext cx="90352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3894249"/>
            <a:ext cx="173097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118705"/>
            <a:ext cx="7400615" cy="3579808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3035722"/>
            <a:ext cx="172604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2706217"/>
            <a:ext cx="1653117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4813500"/>
            <a:ext cx="199221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4220104"/>
            <a:ext cx="6990179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3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2691060"/>
            <a:ext cx="1949585" cy="1891372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179126"/>
            <a:ext cx="279408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7014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2716734"/>
            <a:ext cx="982268" cy="1864625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141780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0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817582"/>
            <a:ext cx="4162526" cy="3548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579704"/>
            <a:ext cx="963023" cy="10026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730052" y="772115"/>
            <a:ext cx="1160231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2962840"/>
            <a:ext cx="1480398" cy="1515065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186013"/>
            <a:ext cx="333206" cy="298894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3778981"/>
            <a:ext cx="218531" cy="211031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536146"/>
            <a:ext cx="125006" cy="126431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2698332"/>
            <a:ext cx="89344" cy="609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2916397"/>
            <a:ext cx="65250" cy="464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4156122"/>
            <a:ext cx="125006" cy="126431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101413"/>
            <a:ext cx="3386124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2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64640"/>
            <a:ext cx="8709926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661632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680120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74206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7106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688459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12204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14052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20247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17105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14886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1582451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1600939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166288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1631460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1609278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042860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061348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12329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091869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069687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2503269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2521757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2583704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255227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2530096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296367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298216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304411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3012688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299050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3424088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3442576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3504523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3473097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3450915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3884497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3902985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3964932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3933506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3911324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4344906"/>
            <a:ext cx="82436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4363394"/>
            <a:ext cx="337031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4425341"/>
            <a:ext cx="34289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4393915"/>
            <a:ext cx="34289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4371733"/>
            <a:ext cx="335795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5709811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389"/>
            <a:ext cx="2895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389"/>
            <a:ext cx="2133600" cy="274637"/>
          </a:xfrm>
          <a:prstGeom prst="rect">
            <a:avLst/>
          </a:prstGeom>
        </p:spPr>
        <p:txBody>
          <a:bodyPr/>
          <a:lstStyle>
            <a:lvl1pPr defTabSz="913218"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BD12FBE-6ACE-4090-8ED8-432167FE5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69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327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7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09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52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73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360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182A6-7813-43AA-B937-3E8EA88F7846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7102B-C9B8-46C3-953D-1373E9231E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22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714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57150"/>
            <a:ext cx="6858000" cy="5143500"/>
          </a:xfrm>
          <a:prstGeom prst="rect">
            <a:avLst/>
          </a:prstGeom>
        </p:spPr>
      </p:pic>
      <p:pic>
        <p:nvPicPr>
          <p:cNvPr id="6146" name="Picture 4" descr="Boo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01" y="477440"/>
            <a:ext cx="131445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5429250" y="1314450"/>
            <a:ext cx="494110" cy="34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2" tIns="34264" rIns="68522" bIns="34264">
            <a:spAutoFit/>
          </a:bodyPr>
          <a:lstStyle>
            <a:lvl1pPr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/>
          </a:p>
        </p:txBody>
      </p:sp>
      <p:sp>
        <p:nvSpPr>
          <p:cNvPr id="6155" name="WordArt 14"/>
          <p:cNvSpPr>
            <a:spLocks noChangeArrowheads="1" noChangeShapeType="1" noTextEdit="1"/>
          </p:cNvSpPr>
          <p:nvPr/>
        </p:nvSpPr>
        <p:spPr bwMode="auto">
          <a:xfrm>
            <a:off x="2822516" y="1325761"/>
            <a:ext cx="3956447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  <a:contourClr>
                <a:srgbClr val="0000FF"/>
              </a:contourClr>
            </a:sp3d>
          </a:bodyPr>
          <a:lstStyle/>
          <a:p>
            <a:pPr algn="ctr"/>
            <a:r>
              <a:rPr lang="en-US" sz="27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6161" name="Picture 9" descr="3_hoa_xo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80" y="594603"/>
            <a:ext cx="12001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424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717377"/>
              </p:ext>
            </p:extLst>
          </p:nvPr>
        </p:nvGraphicFramePr>
        <p:xfrm>
          <a:off x="0" y="0"/>
          <a:ext cx="9036496" cy="5092030"/>
        </p:xfrm>
        <a:graphic>
          <a:graphicData uri="http://schemas.openxmlformats.org/drawingml/2006/table">
            <a:tbl>
              <a:tblPr/>
              <a:tblGrid>
                <a:gridCol w="390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2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406"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Số gồm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a)</a:t>
                      </a:r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nghìn, 9 trăm, 4 chục và 5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Hai nghìn chín trăm bốn mươi lăm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b) 5 nghìn, 0 trăm, 7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không trăm bảy mươi hai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c) 6 nghìn, 3 trăm, 0 chục và 2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630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ba trăm linh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một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406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d) 8 nghìn, 0 trăm, 6 chục và 0 đơn vị.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Tám nghìn không trăm sáu mươi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866" y="33929"/>
            <a:ext cx="85696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a) Số liền trước của số 10000 là số nào?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b) Số liền sau của số 8999 là số nào?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c) Số 9000 là số liền sau của số nào?</a:t>
            </a:r>
          </a:p>
          <a:p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Số 4078 là số liền trước của số nào?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683568" y="483518"/>
            <a:ext cx="5689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  <a:ea typeface="MingLiU-ExtB" pitchFamily="18" charset="-120"/>
              </a:rPr>
              <a:t>Số liền trước của số 10000 là số: 9999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8" y="1326590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liền sau của số 8999 là số: 9000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033" y="2161244"/>
            <a:ext cx="522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Số 9000 là số liền sau của số: 8999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3142472"/>
            <a:ext cx="5599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 Số 4078 là số liền trước của số: 4079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23475"/>
              </p:ext>
            </p:extLst>
          </p:nvPr>
        </p:nvGraphicFramePr>
        <p:xfrm>
          <a:off x="251520" y="1064910"/>
          <a:ext cx="8712968" cy="426720"/>
        </p:xfrm>
        <a:graphic>
          <a:graphicData uri="http://schemas.openxmlformats.org/drawingml/2006/table">
            <a:tbl>
              <a:tblPr/>
              <a:tblGrid>
                <a:gridCol w="217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33467"/>
            <a:ext cx="8280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Chọn câu trả lời đúng: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a) Số nào dưới đây có chữ số hàng trăm là 7?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54603"/>
              </p:ext>
            </p:extLst>
          </p:nvPr>
        </p:nvGraphicFramePr>
        <p:xfrm>
          <a:off x="251520" y="2081407"/>
          <a:ext cx="8640960" cy="487680"/>
        </p:xfrm>
        <a:graphic>
          <a:graphicData uri="http://schemas.openxmlformats.org/drawingml/2006/table">
            <a:tbl>
              <a:tblPr/>
              <a:tblGrid>
                <a:gridCol w="215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5657" y="1530629"/>
            <a:ext cx="8444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b) Số nào dưới đây có chữ số hàng chục là 7?</a:t>
            </a:r>
            <a:endParaRPr kumimoji="0" lang="vi-V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56" y="2571750"/>
            <a:ext cx="8444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c) Số nào dưới đây có chữ số hàng nghìn là 7?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60983"/>
              </p:ext>
            </p:extLst>
          </p:nvPr>
        </p:nvGraphicFramePr>
        <p:xfrm>
          <a:off x="179512" y="3169586"/>
          <a:ext cx="8784976" cy="518160"/>
        </p:xfrm>
        <a:graphic>
          <a:graphicData uri="http://schemas.openxmlformats.org/drawingml/2006/table">
            <a:tbl>
              <a:tblPr/>
              <a:tblGrid>
                <a:gridCol w="2195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8275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7285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5782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8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D.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2587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427984" y="987574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107504" y="2082249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267744" y="3123370"/>
            <a:ext cx="576064" cy="543055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88" y="51470"/>
            <a:ext cx="8466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Dưới đây là nhà của Nam, Việt và Mai.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5122" name="Picture 2" descr="Toán lớp 3 Bài 45: Các số có bốn chữ số. Số 10000 (trang 4, 5, 6, 7, 8 Tập 2)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" y="627534"/>
            <a:ext cx="90790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973" y="2523010"/>
            <a:ext cx="90790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Biết: - Nhà của Việt có trồng cây trước nhà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- Nhà của Mai có ô cửa sổ </a:t>
            </a:r>
            <a:r>
              <a:rPr lang="en-US" sz="2800">
                <a:solidFill>
                  <a:srgbClr val="000000"/>
                </a:solidFill>
                <a:latin typeface="+mj-lt"/>
              </a:rPr>
              <a:t>d</a:t>
            </a:r>
            <a:r>
              <a:rPr lang="vi-VN" sz="2800">
                <a:solidFill>
                  <a:srgbClr val="000000"/>
                </a:solidFill>
                <a:latin typeface="+mj-lt"/>
              </a:rPr>
              <a:t>ạng </a:t>
            </a:r>
            <a:r>
              <a:rPr lang="vi-VN" sz="2800" dirty="0">
                <a:solidFill>
                  <a:srgbClr val="000000"/>
                </a:solidFill>
                <a:latin typeface="+mj-lt"/>
              </a:rPr>
              <a:t>hình tròn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+mj-lt"/>
              </a:rPr>
              <a:t>Em hãy tìm xem số được ghi trên nhà của mỗi bạn là số nào rồi đọc số đó.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347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+) Số được ghi trên nhà của Việt là: 3405</a:t>
            </a:r>
          </a:p>
          <a:p>
            <a:r>
              <a:rPr lang="vi-VN" sz="2800" dirty="0">
                <a:latin typeface="+mj-lt"/>
              </a:rPr>
              <a:t>Đọc số: Ba nghìn bốn trăm linh lăm</a:t>
            </a:r>
          </a:p>
          <a:p>
            <a:r>
              <a:rPr lang="vi-VN" sz="2800" dirty="0">
                <a:latin typeface="+mj-lt"/>
              </a:rPr>
              <a:t>+) Số được ghi trên nhà của Mai là: 6450</a:t>
            </a:r>
          </a:p>
          <a:p>
            <a:r>
              <a:rPr lang="vi-VN" sz="2800" dirty="0">
                <a:latin typeface="+mj-lt"/>
              </a:rPr>
              <a:t>Đọc số: Sáu nghìn bốn trăm năm mươi</a:t>
            </a:r>
          </a:p>
          <a:p>
            <a:r>
              <a:rPr lang="vi-VN" sz="2800" dirty="0">
                <a:latin typeface="+mj-lt"/>
              </a:rPr>
              <a:t>+) Số được ghi trên nhà của Nam là: 10000</a:t>
            </a:r>
          </a:p>
          <a:p>
            <a:r>
              <a:rPr lang="vi-VN" sz="2800" dirty="0">
                <a:latin typeface="+mj-lt"/>
              </a:rPr>
              <a:t>Đọc số: Mười nghìn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D01CACB-8D48-F07B-17FF-54B884C8BDDF}"/>
              </a:ext>
            </a:extLst>
          </p:cNvPr>
          <p:cNvSpPr/>
          <p:nvPr/>
        </p:nvSpPr>
        <p:spPr>
          <a:xfrm>
            <a:off x="871961" y="1900592"/>
            <a:ext cx="1585913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FF0000"/>
                </a:solidFill>
                <a:latin typeface="Arial"/>
              </a:rPr>
              <a:t>8 472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FDB94299-84D4-5056-96E6-2F0BF6367EC1}"/>
              </a:ext>
            </a:extLst>
          </p:cNvPr>
          <p:cNvSpPr/>
          <p:nvPr/>
        </p:nvSpPr>
        <p:spPr>
          <a:xfrm>
            <a:off x="738411" y="2797863"/>
            <a:ext cx="1585913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FF0000"/>
                </a:solidFill>
                <a:latin typeface="Arial"/>
              </a:rPr>
              <a:t>6 509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2334FAB-AD10-37E0-EB5A-05C85749FA42}"/>
              </a:ext>
            </a:extLst>
          </p:cNvPr>
          <p:cNvSpPr/>
          <p:nvPr/>
        </p:nvSpPr>
        <p:spPr>
          <a:xfrm>
            <a:off x="513915" y="3735237"/>
            <a:ext cx="1585913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srgbClr val="FF0000"/>
                </a:solidFill>
                <a:latin typeface="Arial"/>
              </a:rPr>
              <a:t>3 760</a:t>
            </a:r>
            <a:endParaRPr lang="vi-VN" sz="3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EA16B3-28C7-4D57-A67D-9F4F9F27E2A3}"/>
              </a:ext>
            </a:extLst>
          </p:cNvPr>
          <p:cNvSpPr/>
          <p:nvPr/>
        </p:nvSpPr>
        <p:spPr>
          <a:xfrm>
            <a:off x="2673898" y="1926611"/>
            <a:ext cx="5110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Tám nghìn bốn trăm bảy mươi hai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4EF52D-1676-49CF-A3B3-622CADF1086D}"/>
              </a:ext>
            </a:extLst>
          </p:cNvPr>
          <p:cNvSpPr/>
          <p:nvPr/>
        </p:nvSpPr>
        <p:spPr>
          <a:xfrm>
            <a:off x="810419" y="997153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</a:rPr>
              <a:t>Viết số rồi đọc số, biết số gồm: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90757A-A64E-4A4E-BB0F-FB3EA3AEDE5F}"/>
              </a:ext>
            </a:extLst>
          </p:cNvPr>
          <p:cNvSpPr/>
          <p:nvPr/>
        </p:nvSpPr>
        <p:spPr>
          <a:xfrm>
            <a:off x="306363" y="1016317"/>
            <a:ext cx="432048" cy="504056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16877-92B0-4708-9182-68D797243B1D}"/>
              </a:ext>
            </a:extLst>
          </p:cNvPr>
          <p:cNvSpPr/>
          <p:nvPr/>
        </p:nvSpPr>
        <p:spPr>
          <a:xfrm>
            <a:off x="522387" y="144836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a) Tám nghìn, bốn trăm, bảy chục, hai đơn vị.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 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b) Sáu nghìn, năm trăm, chín đơn vị.</a:t>
            </a:r>
          </a:p>
          <a:p>
            <a:pPr algn="just"/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c) Ba nghìn, bảy trăm, sáu chục.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1FA29-C216-42AF-8FD7-E432D54D0ACB}"/>
              </a:ext>
            </a:extLst>
          </p:cNvPr>
          <p:cNvSpPr/>
          <p:nvPr/>
        </p:nvSpPr>
        <p:spPr>
          <a:xfrm>
            <a:off x="2469005" y="2746315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Sáu nghìn năm trăm linh chín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9201E9-D63C-48F9-8EEB-843E0BD67D3F}"/>
              </a:ext>
            </a:extLst>
          </p:cNvPr>
          <p:cNvSpPr/>
          <p:nvPr/>
        </p:nvSpPr>
        <p:spPr>
          <a:xfrm>
            <a:off x="2436828" y="3695134"/>
            <a:ext cx="4262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Ba nghìn bảy trăm sáu mươi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F5E3F8-5140-4883-B6CA-23332B07A7DB}"/>
              </a:ext>
            </a:extLst>
          </p:cNvPr>
          <p:cNvSpPr txBox="1"/>
          <p:nvPr/>
        </p:nvSpPr>
        <p:spPr>
          <a:xfrm>
            <a:off x="179512" y="23440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331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/>
      <p:bldP spid="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" y="627534"/>
            <a:ext cx="912446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8184" y="743086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3800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6376" y="735058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3900</a:t>
            </a:r>
          </a:p>
        </p:txBody>
      </p:sp>
      <p:sp>
        <p:nvSpPr>
          <p:cNvPr id="8" name="Rectangle 7"/>
          <p:cNvSpPr/>
          <p:nvPr/>
        </p:nvSpPr>
        <p:spPr>
          <a:xfrm>
            <a:off x="4355976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5680</a:t>
            </a:r>
          </a:p>
        </p:txBody>
      </p:sp>
      <p:sp>
        <p:nvSpPr>
          <p:cNvPr id="9" name="Rectangle 8"/>
          <p:cNvSpPr/>
          <p:nvPr/>
        </p:nvSpPr>
        <p:spPr>
          <a:xfrm>
            <a:off x="7964591" y="1779662"/>
            <a:ext cx="1080120" cy="5325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5700</a:t>
            </a:r>
          </a:p>
        </p:txBody>
      </p:sp>
      <p:sp>
        <p:nvSpPr>
          <p:cNvPr id="15" name="Text Box 29">
            <a:extLst>
              <a:ext uri="{FF2B5EF4-FFF2-40B4-BE49-F238E27FC236}">
                <a16:creationId xmlns:a16="http://schemas.microsoft.com/office/drawing/2014/main" id="{A66F9F1C-5232-4708-BF9F-D5F77E6DA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54" y="3968733"/>
            <a:ext cx="5816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03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3600" b="1" dirty="0">
                <a:solidFill>
                  <a:srgbClr val="FFFFFF"/>
                </a:solidFill>
                <a:latin typeface=".VnTime" pitchFamily="34" charset="0"/>
              </a:rPr>
              <a:t>:  197 </a:t>
            </a:r>
            <a:r>
              <a:rPr lang="vi-VN" sz="3600" b="1" dirty="0">
                <a:solidFill>
                  <a:srgbClr val="FFFFFF"/>
                </a:solidFill>
                <a:latin typeface=".VnTime" pitchFamily="34" charset="0"/>
              </a:rPr>
              <a:t>+</a:t>
            </a:r>
            <a:r>
              <a:rPr lang="en-US" sz="3600" b="1" dirty="0">
                <a:solidFill>
                  <a:srgbClr val="FFFFFF"/>
                </a:solidFill>
                <a:latin typeface=".VnTime" pitchFamily="34" charset="0"/>
              </a:rPr>
              <a:t> 17  = ?</a:t>
            </a:r>
          </a:p>
        </p:txBody>
      </p:sp>
      <p:pic>
        <p:nvPicPr>
          <p:cNvPr id="16" name="Hình ảnh 2">
            <a:extLst>
              <a:ext uri="{FF2B5EF4-FFF2-40B4-BE49-F238E27FC236}">
                <a16:creationId xmlns:a16="http://schemas.microsoft.com/office/drawing/2014/main" id="{2FD65A96-A09A-43B3-BB5F-19B683163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710" y="2673034"/>
            <a:ext cx="9315709" cy="2418996"/>
          </a:xfrm>
          <a:prstGeom prst="rect">
            <a:avLst/>
          </a:prstGeom>
        </p:spPr>
      </p:pic>
      <p:sp>
        <p:nvSpPr>
          <p:cNvPr id="17" name="Hình chữ nhật 3">
            <a:extLst>
              <a:ext uri="{FF2B5EF4-FFF2-40B4-BE49-F238E27FC236}">
                <a16:creationId xmlns:a16="http://schemas.microsoft.com/office/drawing/2014/main" id="{C7BBA83A-B874-4D75-A87F-CF28BE85B8D4}"/>
              </a:ext>
            </a:extLst>
          </p:cNvPr>
          <p:cNvSpPr/>
          <p:nvPr/>
        </p:nvSpPr>
        <p:spPr>
          <a:xfrm>
            <a:off x="4212547" y="3611305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Hình chữ nhật 4">
            <a:extLst>
              <a:ext uri="{FF2B5EF4-FFF2-40B4-BE49-F238E27FC236}">
                <a16:creationId xmlns:a16="http://schemas.microsoft.com/office/drawing/2014/main" id="{98233CA3-E834-4E8F-998A-810603D71459}"/>
              </a:ext>
            </a:extLst>
          </p:cNvPr>
          <p:cNvSpPr/>
          <p:nvPr/>
        </p:nvSpPr>
        <p:spPr>
          <a:xfrm>
            <a:off x="7380312" y="3611304"/>
            <a:ext cx="53898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700</a:t>
            </a:r>
            <a:endParaRPr kumimoji="0" lang="vi-VN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Hình chữ nhật 5">
            <a:extLst>
              <a:ext uri="{FF2B5EF4-FFF2-40B4-BE49-F238E27FC236}">
                <a16:creationId xmlns:a16="http://schemas.microsoft.com/office/drawing/2014/main" id="{5B8AF41F-3D70-45F4-8964-E068F7CC6D5D}"/>
              </a:ext>
            </a:extLst>
          </p:cNvPr>
          <p:cNvSpPr/>
          <p:nvPr/>
        </p:nvSpPr>
        <p:spPr>
          <a:xfrm>
            <a:off x="2819330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Hình chữ nhật 6">
            <a:extLst>
              <a:ext uri="{FF2B5EF4-FFF2-40B4-BE49-F238E27FC236}">
                <a16:creationId xmlns:a16="http://schemas.microsoft.com/office/drawing/2014/main" id="{0053B8CC-FEE5-47B9-8D68-0FF109A56CAD}"/>
              </a:ext>
            </a:extLst>
          </p:cNvPr>
          <p:cNvSpPr/>
          <p:nvPr/>
        </p:nvSpPr>
        <p:spPr>
          <a:xfrm>
            <a:off x="7456975" y="4350998"/>
            <a:ext cx="507616" cy="3995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Hình chữ nhật 8">
            <a:extLst>
              <a:ext uri="{FF2B5EF4-FFF2-40B4-BE49-F238E27FC236}">
                <a16:creationId xmlns:a16="http://schemas.microsoft.com/office/drawing/2014/main" id="{D8C685C4-3DA6-41F1-A18C-C66287D0C273}"/>
              </a:ext>
            </a:extLst>
          </p:cNvPr>
          <p:cNvSpPr/>
          <p:nvPr/>
        </p:nvSpPr>
        <p:spPr>
          <a:xfrm>
            <a:off x="8130777" y="4316872"/>
            <a:ext cx="430874" cy="39818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7964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331"/>
            <a:ext cx="8604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Việt có hai cuốn sách cũ, mỗi cuốn đã bị mất một tờ, các trang còn lại như hình vẽ. Hỏi cuốn sách đó bị mất những trang nào?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1470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398326"/>
            <a:ext cx="90010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274987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1 là: 1 505 và 1 506.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Số trang bị mất của cuốn sách 2 là : 1 999 và 2 000.</a:t>
            </a:r>
          </a:p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Vậy 2 cuốn sách đó đã mất trang: 1 505; 1 506 và 1 999; 2000.</a:t>
            </a:r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575E9F21-EE37-DF8E-68C6-26558B2AB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91" y="0"/>
            <a:ext cx="8246163" cy="2065718"/>
          </a:xfrm>
          <a:prstGeom prst="rect">
            <a:avLst/>
          </a:prstGeom>
        </p:spPr>
      </p:pic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9075E23-DC62-A403-A1F6-80F897546917}"/>
              </a:ext>
            </a:extLst>
          </p:cNvPr>
          <p:cNvSpPr/>
          <p:nvPr/>
        </p:nvSpPr>
        <p:spPr>
          <a:xfrm>
            <a:off x="157656" y="2293884"/>
            <a:ext cx="7740869" cy="1994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2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algn="ctr" defTabSz="685800"/>
            <a:endParaRPr lang="en-US" sz="3300" dirty="0">
              <a:solidFill>
                <a:prstClr val="black"/>
              </a:solidFill>
              <a:latin typeface="Arial"/>
            </a:endParaRPr>
          </a:p>
          <a:p>
            <a:pPr algn="ctr" defTabSz="685800"/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85800"/>
            <a:r>
              <a:rPr lang="en-US" sz="3300" dirty="0" err="1">
                <a:solidFill>
                  <a:prstClr val="black"/>
                </a:solidFill>
                <a:latin typeface="Arial"/>
              </a:rPr>
              <a:t>Chọn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chữ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hàng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nghìn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là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 4 ta </a:t>
            </a:r>
            <a:r>
              <a:rPr lang="en-US" sz="3300" dirty="0" err="1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300" dirty="0">
                <a:solidFill>
                  <a:prstClr val="black"/>
                </a:solidFill>
                <a:latin typeface="Arial"/>
              </a:rPr>
              <a:t>: </a:t>
            </a:r>
          </a:p>
          <a:p>
            <a:pPr algn="ctr" defTabSz="685800"/>
            <a:endParaRPr lang="vi-VN" sz="135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2FF75B0E-8CE6-5A30-5227-6D9C01B6B384}"/>
              </a:ext>
            </a:extLst>
          </p:cNvPr>
          <p:cNvSpPr/>
          <p:nvPr/>
        </p:nvSpPr>
        <p:spPr>
          <a:xfrm>
            <a:off x="1245475" y="2833852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2004; 2040; 2400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254329F-97D1-CD1C-35F6-0FCA2C4E936D}"/>
              </a:ext>
            </a:extLst>
          </p:cNvPr>
          <p:cNvSpPr/>
          <p:nvPr/>
        </p:nvSpPr>
        <p:spPr>
          <a:xfrm>
            <a:off x="1245475" y="4516387"/>
            <a:ext cx="5245238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4050" b="1" dirty="0">
                <a:solidFill>
                  <a:srgbClr val="00B050"/>
                </a:solidFill>
                <a:latin typeface="Arial"/>
              </a:rPr>
              <a:t>4002; 4020; 4200</a:t>
            </a:r>
            <a:endParaRPr lang="vi-VN" sz="405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AD61F2C1-F5FA-66FC-C14A-6FD1A4CE1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734" y="1278850"/>
            <a:ext cx="487315" cy="49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53029"/>
      </p:ext>
    </p:extLst>
  </p:cSld>
  <p:clrMapOvr>
    <a:masterClrMapping/>
  </p:clrMapOvr>
  <p:transition spd="med">
    <p:wheel spokes="1"/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555526"/>
            <a:ext cx="9007896" cy="451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2008"/>
            <a:ext cx="8928992" cy="502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35770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latin typeface="+mj-lt"/>
              </a:rPr>
              <a:t>Thứ hai </a:t>
            </a:r>
            <a:r>
              <a:rPr lang="vi-VN" sz="2800">
                <a:latin typeface="+mj-lt"/>
              </a:rPr>
              <a:t>ngày </a:t>
            </a:r>
            <a:r>
              <a:rPr lang="vi-VN" sz="2800" dirty="0">
                <a:latin typeface="+mj-lt"/>
              </a:rPr>
              <a:t>15</a:t>
            </a:r>
            <a:r>
              <a:rPr lang="vi-VN" sz="280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tháng 01 năm 202</a:t>
            </a:r>
            <a:r>
              <a:rPr lang="en-US" sz="2800" dirty="0">
                <a:latin typeface="+mj-lt"/>
              </a:rPr>
              <a:t>4</a:t>
            </a:r>
            <a:endParaRPr lang="vi-VN" sz="2800" dirty="0">
              <a:latin typeface="+mj-lt"/>
            </a:endParaRPr>
          </a:p>
          <a:p>
            <a:pPr algn="ctr"/>
            <a:r>
              <a:rPr lang="vi-VN" sz="2800" dirty="0">
                <a:latin typeface="+mj-lt"/>
              </a:rPr>
              <a:t>Toán 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Bài 45: Các số có bốn chữ số. Số 10 000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27560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Chọn số thích hợp với cách đọc.</a:t>
            </a:r>
          </a:p>
        </p:txBody>
      </p:sp>
      <p:pic>
        <p:nvPicPr>
          <p:cNvPr id="1026" name="Picture 2" descr="https://img.loigiaihay.com/picture/2022/0330/bai-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98826"/>
            <a:ext cx="8880921" cy="32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619672" y="3291830"/>
            <a:ext cx="165618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403648" y="3291830"/>
            <a:ext cx="158417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0152" y="3291830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156176" y="3291830"/>
            <a:ext cx="86409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5496" y="127560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18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pic>
        <p:nvPicPr>
          <p:cNvPr id="2050" name="Picture 2" descr="https://img.loigiaihay.com/picture/2022/0330/bai-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03649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91772" y="1500099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3849" y="1527634"/>
            <a:ext cx="93610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2970</a:t>
            </a:r>
          </a:p>
        </p:txBody>
      </p:sp>
      <p:sp>
        <p:nvSpPr>
          <p:cNvPr id="8" name="Rectangle 7"/>
          <p:cNvSpPr/>
          <p:nvPr/>
        </p:nvSpPr>
        <p:spPr>
          <a:xfrm>
            <a:off x="4068705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2971</a:t>
            </a:r>
          </a:p>
        </p:txBody>
      </p:sp>
      <p:sp>
        <p:nvSpPr>
          <p:cNvPr id="9" name="Rectangle 8"/>
          <p:cNvSpPr/>
          <p:nvPr/>
        </p:nvSpPr>
        <p:spPr>
          <a:xfrm>
            <a:off x="4976309" y="15351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2972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64898" y="150009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2974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92687" y="2855588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4764" y="2853171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068704" y="2866474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6309" y="2874943"/>
            <a:ext cx="899085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5003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38572" y="51470"/>
            <a:ext cx="4621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?</a:t>
            </a:r>
            <a:endParaRPr kumimoji="0" lang="vi-V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2749" y="134013"/>
            <a:ext cx="681894" cy="4196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333333"/>
                </a:solidFill>
                <a:latin typeface="+mj-lt"/>
                <a:cs typeface="Arial" pitchFamily="34" charset="0"/>
              </a:rPr>
              <a:t>Số</a:t>
            </a:r>
            <a:endParaRPr lang="vi-VN" sz="32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90658"/>
              </p:ext>
            </p:extLst>
          </p:nvPr>
        </p:nvGraphicFramePr>
        <p:xfrm>
          <a:off x="48107" y="659115"/>
          <a:ext cx="8988389" cy="4339629"/>
        </p:xfrm>
        <a:graphic>
          <a:graphicData uri="http://schemas.openxmlformats.org/drawingml/2006/table">
            <a:tbl>
              <a:tblPr/>
              <a:tblGrid>
                <a:gridCol w="113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9309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nghìn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trăm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chục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Hàng đơn vị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Viết số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Đọc số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Sáu nghìn bảy trăm bốn mươi hai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6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?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Năm nghìn sáu trăm </a:t>
                      </a:r>
                    </a:p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 mươi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01384" y="3727342"/>
            <a:ext cx="1138368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3768" y="3727341"/>
            <a:ext cx="1110866" cy="12600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8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932040" y="2460863"/>
            <a:ext cx="1584176" cy="11910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6742</a:t>
            </a:r>
          </a:p>
        </p:txBody>
      </p:sp>
      <p:sp>
        <p:nvSpPr>
          <p:cNvPr id="9" name="Rectangle 8"/>
          <p:cNvSpPr/>
          <p:nvPr/>
        </p:nvSpPr>
        <p:spPr>
          <a:xfrm>
            <a:off x="4906009" y="3795886"/>
            <a:ext cx="1584176" cy="11988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dirty="0">
                <a:solidFill>
                  <a:srgbClr val="FF0000"/>
                </a:solidFill>
                <a:latin typeface="+mj-lt"/>
              </a:rPr>
              <a:t>5630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147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Rô – bốt viết các số tròn nghìn lên mỗi tấm biển trên đường đến tòa lâu đài (như hình vẽ). Hỏi mỗi tấm biển có dấu “?” viết số nào?</a:t>
            </a:r>
          </a:p>
        </p:txBody>
      </p:sp>
      <p:pic>
        <p:nvPicPr>
          <p:cNvPr id="1026" name="Picture 2" descr="https://img.loigiaihay.com/picture/2022/0330/bai-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7746"/>
            <a:ext cx="9144000" cy="39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entagon 2"/>
          <p:cNvSpPr/>
          <p:nvPr/>
        </p:nvSpPr>
        <p:spPr>
          <a:xfrm rot="278955">
            <a:off x="2562090" y="285907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4000</a:t>
            </a:r>
          </a:p>
        </p:txBody>
      </p:sp>
      <p:sp>
        <p:nvSpPr>
          <p:cNvPr id="6" name="Pentagon 5"/>
          <p:cNvSpPr/>
          <p:nvPr/>
        </p:nvSpPr>
        <p:spPr>
          <a:xfrm rot="691855">
            <a:off x="3470043" y="3033247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5000</a:t>
            </a:r>
          </a:p>
        </p:txBody>
      </p:sp>
      <p:sp>
        <p:nvSpPr>
          <p:cNvPr id="7" name="Pentagon 6"/>
          <p:cNvSpPr/>
          <p:nvPr/>
        </p:nvSpPr>
        <p:spPr>
          <a:xfrm rot="454654">
            <a:off x="4988781" y="3483905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7000</a:t>
            </a:r>
          </a:p>
        </p:txBody>
      </p:sp>
      <p:sp>
        <p:nvSpPr>
          <p:cNvPr id="8" name="Pentagon 7"/>
          <p:cNvSpPr/>
          <p:nvPr/>
        </p:nvSpPr>
        <p:spPr>
          <a:xfrm rot="20299396">
            <a:off x="5558153" y="2935274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8000</a:t>
            </a:r>
          </a:p>
        </p:txBody>
      </p:sp>
      <p:sp>
        <p:nvSpPr>
          <p:cNvPr id="9" name="Pentagon 8"/>
          <p:cNvSpPr/>
          <p:nvPr/>
        </p:nvSpPr>
        <p:spPr>
          <a:xfrm rot="515218">
            <a:off x="6472484" y="2815148"/>
            <a:ext cx="763876" cy="36004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+mj-lt"/>
              </a:rPr>
              <a:t>9000</a:t>
            </a:r>
          </a:p>
        </p:txBody>
      </p:sp>
      <p:sp>
        <p:nvSpPr>
          <p:cNvPr id="10" name="Oval 9"/>
          <p:cNvSpPr/>
          <p:nvPr/>
        </p:nvSpPr>
        <p:spPr>
          <a:xfrm>
            <a:off x="0" y="91829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1696"/>
            <a:ext cx="8928992" cy="498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18358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Viết số rồi đọc số, biết số đó gồm:</a:t>
            </a:r>
          </a:p>
          <a:p>
            <a:r>
              <a:rPr lang="vi-VN" sz="2800" dirty="0">
                <a:latin typeface="+mj-lt"/>
              </a:rPr>
              <a:t>a)</a:t>
            </a:r>
            <a:r>
              <a:rPr lang="vi-VN" sz="2800" b="1" dirty="0">
                <a:latin typeface="+mj-lt"/>
              </a:rPr>
              <a:t> </a:t>
            </a:r>
            <a:r>
              <a:rPr lang="vi-VN" sz="2800" dirty="0">
                <a:latin typeface="+mj-lt"/>
              </a:rPr>
              <a:t>2 nghìn, 9 trăm, 4 chục và 5 đơn vị.</a:t>
            </a:r>
          </a:p>
          <a:p>
            <a:r>
              <a:rPr lang="vi-VN" sz="2800" dirty="0">
                <a:latin typeface="+mj-lt"/>
              </a:rPr>
              <a:t>b) 5 nghìn, 0 trăm, 7 chục và 2 đơn vị.</a:t>
            </a:r>
          </a:p>
          <a:p>
            <a:r>
              <a:rPr lang="vi-VN" sz="2800" dirty="0">
                <a:latin typeface="+mj-lt"/>
              </a:rPr>
              <a:t>c) 6 nghìn, 3 trăm, 0 chục và </a:t>
            </a:r>
            <a:r>
              <a:rPr lang="en-US" sz="2800" dirty="0">
                <a:latin typeface="+mj-lt"/>
              </a:rPr>
              <a:t>1</a:t>
            </a:r>
            <a:r>
              <a:rPr lang="vi-VN" sz="2800" dirty="0">
                <a:latin typeface="+mj-lt"/>
              </a:rPr>
              <a:t> đơn vị.</a:t>
            </a:r>
          </a:p>
          <a:p>
            <a:r>
              <a:rPr lang="vi-VN" sz="2800" dirty="0">
                <a:latin typeface="+mj-lt"/>
              </a:rPr>
              <a:t>d) 8 nghìn, 0 trăm, 6 chục và 0 đơn vị.</a:t>
            </a:r>
          </a:p>
        </p:txBody>
      </p:sp>
      <p:sp>
        <p:nvSpPr>
          <p:cNvPr id="3" name="Oval 2"/>
          <p:cNvSpPr/>
          <p:nvPr/>
        </p:nvSpPr>
        <p:spPr>
          <a:xfrm>
            <a:off x="35496" y="555526"/>
            <a:ext cx="432048" cy="50405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201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663</Words>
  <Application>Microsoft Office PowerPoint</Application>
  <PresentationFormat>On-screen Show (16:9)</PresentationFormat>
  <Paragraphs>153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MingLiU-ExtB</vt:lpstr>
      <vt:lpstr>.VnTime</vt:lpstr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38</cp:revision>
  <dcterms:created xsi:type="dcterms:W3CDTF">2023-01-13T01:21:05Z</dcterms:created>
  <dcterms:modified xsi:type="dcterms:W3CDTF">2024-01-15T13:22:57Z</dcterms:modified>
</cp:coreProperties>
</file>