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19" r:id="rId2"/>
  </p:sldMasterIdLst>
  <p:notesMasterIdLst>
    <p:notesMasterId r:id="rId34"/>
  </p:notesMasterIdLst>
  <p:sldIdLst>
    <p:sldId id="266" r:id="rId3"/>
    <p:sldId id="345" r:id="rId4"/>
    <p:sldId id="330" r:id="rId5"/>
    <p:sldId id="279" r:id="rId6"/>
    <p:sldId id="331" r:id="rId7"/>
    <p:sldId id="285" r:id="rId8"/>
    <p:sldId id="286" r:id="rId9"/>
    <p:sldId id="287" r:id="rId10"/>
    <p:sldId id="332" r:id="rId11"/>
    <p:sldId id="355" r:id="rId12"/>
    <p:sldId id="333" r:id="rId13"/>
    <p:sldId id="300" r:id="rId14"/>
    <p:sldId id="334" r:id="rId15"/>
    <p:sldId id="335" r:id="rId16"/>
    <p:sldId id="302" r:id="rId17"/>
    <p:sldId id="303" r:id="rId18"/>
    <p:sldId id="304" r:id="rId19"/>
    <p:sldId id="356" r:id="rId20"/>
    <p:sldId id="337" r:id="rId21"/>
    <p:sldId id="357" r:id="rId22"/>
    <p:sldId id="315" r:id="rId23"/>
    <p:sldId id="316" r:id="rId24"/>
    <p:sldId id="352" r:id="rId25"/>
    <p:sldId id="347" r:id="rId26"/>
    <p:sldId id="348" r:id="rId27"/>
    <p:sldId id="349" r:id="rId28"/>
    <p:sldId id="350" r:id="rId29"/>
    <p:sldId id="351" r:id="rId30"/>
    <p:sldId id="353" r:id="rId31"/>
    <p:sldId id="354" r:id="rId32"/>
    <p:sldId id="26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86" autoAdjust="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B6C7E-3654-4E0E-A617-635AB44FFF3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86CCB-9361-47C6-B372-D265EDD49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4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097B1-4A96-48CB-BE44-30F6CBD62C46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920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86CCB-9361-47C6-B372-D265EDD497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47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86CCB-9361-47C6-B372-D265EDD497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47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7627-6AF1-4A50-B411-99CA4A35369B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11/1/2024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C9C8-2DFB-4D98-9FF8-2F676AB2175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35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7627-6AF1-4A50-B411-99CA4A35369B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11/1/2024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C9C8-2DFB-4D98-9FF8-2F676AB2175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13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2"/>
            <a:ext cx="7772400" cy="1362074"/>
          </a:xfrm>
        </p:spPr>
        <p:txBody>
          <a:bodyPr anchor="t"/>
          <a:lstStyle>
            <a:lvl1pPr algn="l">
              <a:defRPr sz="3651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5"/>
            <a:ext cx="7772400" cy="1500187"/>
          </a:xfrm>
        </p:spPr>
        <p:txBody>
          <a:bodyPr anchor="b"/>
          <a:lstStyle>
            <a:lvl1pPr marL="0" indent="0">
              <a:buNone/>
              <a:defRPr sz="1746">
                <a:solidFill>
                  <a:schemeClr val="tx1">
                    <a:tint val="75000"/>
                  </a:schemeClr>
                </a:solidFill>
              </a:defRPr>
            </a:lvl1pPr>
            <a:lvl2pPr marL="408188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2pPr>
            <a:lvl3pPr marL="816376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3pPr>
            <a:lvl4pPr marL="1224564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4pPr>
            <a:lvl5pPr marL="1632753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5pPr>
            <a:lvl6pPr marL="2040941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6pPr>
            <a:lvl7pPr marL="2449129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7pPr>
            <a:lvl8pPr marL="2857317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8pPr>
            <a:lvl9pPr marL="3265505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7627-6AF1-4A50-B411-99CA4A35369B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11/1/2024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C9C8-2DFB-4D98-9FF8-2F676AB2175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637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599" cy="4525962"/>
          </a:xfrm>
        </p:spPr>
        <p:txBody>
          <a:bodyPr/>
          <a:lstStyle>
            <a:lvl1pPr>
              <a:defRPr sz="2540"/>
            </a:lvl1pPr>
            <a:lvl2pPr>
              <a:defRPr sz="2222"/>
            </a:lvl2pPr>
            <a:lvl3pPr>
              <a:defRPr sz="1746"/>
            </a:lvl3pPr>
            <a:lvl4pPr>
              <a:defRPr sz="1587"/>
            </a:lvl4pPr>
            <a:lvl5pPr>
              <a:defRPr sz="1587"/>
            </a:lvl5pPr>
            <a:lvl6pPr>
              <a:defRPr sz="1587"/>
            </a:lvl6pPr>
            <a:lvl7pPr>
              <a:defRPr sz="1587"/>
            </a:lvl7pPr>
            <a:lvl8pPr>
              <a:defRPr sz="1587"/>
            </a:lvl8pPr>
            <a:lvl9pPr>
              <a:defRPr sz="15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599" cy="4525962"/>
          </a:xfrm>
        </p:spPr>
        <p:txBody>
          <a:bodyPr/>
          <a:lstStyle>
            <a:lvl1pPr>
              <a:defRPr sz="2540"/>
            </a:lvl1pPr>
            <a:lvl2pPr>
              <a:defRPr sz="2222"/>
            </a:lvl2pPr>
            <a:lvl3pPr>
              <a:defRPr sz="1746"/>
            </a:lvl3pPr>
            <a:lvl4pPr>
              <a:defRPr sz="1587"/>
            </a:lvl4pPr>
            <a:lvl5pPr>
              <a:defRPr sz="1587"/>
            </a:lvl5pPr>
            <a:lvl6pPr>
              <a:defRPr sz="1587"/>
            </a:lvl6pPr>
            <a:lvl7pPr>
              <a:defRPr sz="1587"/>
            </a:lvl7pPr>
            <a:lvl8pPr>
              <a:defRPr sz="1587"/>
            </a:lvl8pPr>
            <a:lvl9pPr>
              <a:defRPr sz="15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7627-6AF1-4A50-B411-99CA4A35369B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11/1/2024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C9C8-2DFB-4D98-9FF8-2F676AB2175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617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222" b="1"/>
            </a:lvl1pPr>
            <a:lvl2pPr marL="408188" indent="0">
              <a:buNone/>
              <a:defRPr sz="1746" b="1"/>
            </a:lvl2pPr>
            <a:lvl3pPr marL="816376" indent="0">
              <a:buNone/>
              <a:defRPr sz="1587" b="1"/>
            </a:lvl3pPr>
            <a:lvl4pPr marL="1224564" indent="0">
              <a:buNone/>
              <a:defRPr sz="1428" b="1"/>
            </a:lvl4pPr>
            <a:lvl5pPr marL="1632753" indent="0">
              <a:buNone/>
              <a:defRPr sz="1428" b="1"/>
            </a:lvl5pPr>
            <a:lvl6pPr marL="2040941" indent="0">
              <a:buNone/>
              <a:defRPr sz="1428" b="1"/>
            </a:lvl6pPr>
            <a:lvl7pPr marL="2449129" indent="0">
              <a:buNone/>
              <a:defRPr sz="1428" b="1"/>
            </a:lvl7pPr>
            <a:lvl8pPr marL="2857317" indent="0">
              <a:buNone/>
              <a:defRPr sz="1428" b="1"/>
            </a:lvl8pPr>
            <a:lvl9pPr marL="3265505" indent="0">
              <a:buNone/>
              <a:defRPr sz="142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222"/>
            </a:lvl1pPr>
            <a:lvl2pPr>
              <a:defRPr sz="1746"/>
            </a:lvl2pPr>
            <a:lvl3pPr>
              <a:defRPr sz="1587"/>
            </a:lvl3pPr>
            <a:lvl4pPr>
              <a:defRPr sz="1428"/>
            </a:lvl4pPr>
            <a:lvl5pPr>
              <a:defRPr sz="1428"/>
            </a:lvl5pPr>
            <a:lvl6pPr>
              <a:defRPr sz="1428"/>
            </a:lvl6pPr>
            <a:lvl7pPr>
              <a:defRPr sz="1428"/>
            </a:lvl7pPr>
            <a:lvl8pPr>
              <a:defRPr sz="1428"/>
            </a:lvl8pPr>
            <a:lvl9pPr>
              <a:defRPr sz="14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222" b="1"/>
            </a:lvl1pPr>
            <a:lvl2pPr marL="408188" indent="0">
              <a:buNone/>
              <a:defRPr sz="1746" b="1"/>
            </a:lvl2pPr>
            <a:lvl3pPr marL="816376" indent="0">
              <a:buNone/>
              <a:defRPr sz="1587" b="1"/>
            </a:lvl3pPr>
            <a:lvl4pPr marL="1224564" indent="0">
              <a:buNone/>
              <a:defRPr sz="1428" b="1"/>
            </a:lvl4pPr>
            <a:lvl5pPr marL="1632753" indent="0">
              <a:buNone/>
              <a:defRPr sz="1428" b="1"/>
            </a:lvl5pPr>
            <a:lvl6pPr marL="2040941" indent="0">
              <a:buNone/>
              <a:defRPr sz="1428" b="1"/>
            </a:lvl6pPr>
            <a:lvl7pPr marL="2449129" indent="0">
              <a:buNone/>
              <a:defRPr sz="1428" b="1"/>
            </a:lvl7pPr>
            <a:lvl8pPr marL="2857317" indent="0">
              <a:buNone/>
              <a:defRPr sz="1428" b="1"/>
            </a:lvl8pPr>
            <a:lvl9pPr marL="3265505" indent="0">
              <a:buNone/>
              <a:defRPr sz="142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951288"/>
          </a:xfrm>
        </p:spPr>
        <p:txBody>
          <a:bodyPr/>
          <a:lstStyle>
            <a:lvl1pPr>
              <a:defRPr sz="2222"/>
            </a:lvl1pPr>
            <a:lvl2pPr>
              <a:defRPr sz="1746"/>
            </a:lvl2pPr>
            <a:lvl3pPr>
              <a:defRPr sz="1587"/>
            </a:lvl3pPr>
            <a:lvl4pPr>
              <a:defRPr sz="1428"/>
            </a:lvl4pPr>
            <a:lvl5pPr>
              <a:defRPr sz="1428"/>
            </a:lvl5pPr>
            <a:lvl6pPr>
              <a:defRPr sz="1428"/>
            </a:lvl6pPr>
            <a:lvl7pPr>
              <a:defRPr sz="1428"/>
            </a:lvl7pPr>
            <a:lvl8pPr>
              <a:defRPr sz="1428"/>
            </a:lvl8pPr>
            <a:lvl9pPr>
              <a:defRPr sz="14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7627-6AF1-4A50-B411-99CA4A35369B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11/1/2024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C9C8-2DFB-4D98-9FF8-2F676AB2175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549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7627-6AF1-4A50-B411-99CA4A35369B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11/1/2024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C9C8-2DFB-4D98-9FF8-2F676AB2175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460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7627-6AF1-4A50-B411-99CA4A35369B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11/1/2024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C9C8-2DFB-4D98-9FF8-2F676AB2175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82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746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2"/>
          </a:xfrm>
        </p:spPr>
        <p:txBody>
          <a:bodyPr/>
          <a:lstStyle>
            <a:lvl1pPr>
              <a:defRPr sz="2857"/>
            </a:lvl1pPr>
            <a:lvl2pPr>
              <a:defRPr sz="2540"/>
            </a:lvl2pPr>
            <a:lvl3pPr>
              <a:defRPr sz="2222"/>
            </a:lvl3pPr>
            <a:lvl4pPr>
              <a:defRPr sz="1746"/>
            </a:lvl4pPr>
            <a:lvl5pPr>
              <a:defRPr sz="1746"/>
            </a:lvl5pPr>
            <a:lvl6pPr>
              <a:defRPr sz="1746"/>
            </a:lvl6pPr>
            <a:lvl7pPr>
              <a:defRPr sz="1746"/>
            </a:lvl7pPr>
            <a:lvl8pPr>
              <a:defRPr sz="1746"/>
            </a:lvl8pPr>
            <a:lvl9pPr>
              <a:defRPr sz="17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2"/>
          </a:xfrm>
        </p:spPr>
        <p:txBody>
          <a:bodyPr/>
          <a:lstStyle>
            <a:lvl1pPr marL="0" indent="0">
              <a:buNone/>
              <a:defRPr sz="1270"/>
            </a:lvl1pPr>
            <a:lvl2pPr marL="408188" indent="0">
              <a:buNone/>
              <a:defRPr sz="1111"/>
            </a:lvl2pPr>
            <a:lvl3pPr marL="816376" indent="0">
              <a:buNone/>
              <a:defRPr sz="952"/>
            </a:lvl3pPr>
            <a:lvl4pPr marL="1224564" indent="0">
              <a:buNone/>
              <a:defRPr sz="794"/>
            </a:lvl4pPr>
            <a:lvl5pPr marL="1632753" indent="0">
              <a:buNone/>
              <a:defRPr sz="794"/>
            </a:lvl5pPr>
            <a:lvl6pPr marL="2040941" indent="0">
              <a:buNone/>
              <a:defRPr sz="794"/>
            </a:lvl6pPr>
            <a:lvl7pPr marL="2449129" indent="0">
              <a:buNone/>
              <a:defRPr sz="794"/>
            </a:lvl7pPr>
            <a:lvl8pPr marL="2857317" indent="0">
              <a:buNone/>
              <a:defRPr sz="794"/>
            </a:lvl8pPr>
            <a:lvl9pPr marL="3265505" indent="0">
              <a:buNone/>
              <a:defRPr sz="7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7627-6AF1-4A50-B411-99CA4A35369B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11/1/2024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C9C8-2DFB-4D98-9FF8-2F676AB2175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5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599"/>
            <a:ext cx="5486400" cy="566739"/>
          </a:xfrm>
        </p:spPr>
        <p:txBody>
          <a:bodyPr anchor="b"/>
          <a:lstStyle>
            <a:lvl1pPr algn="l">
              <a:defRPr sz="1746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7"/>
            <a:ext cx="5486400" cy="4114800"/>
          </a:xfrm>
        </p:spPr>
        <p:txBody>
          <a:bodyPr/>
          <a:lstStyle>
            <a:lvl1pPr marL="0" indent="0">
              <a:buNone/>
              <a:defRPr sz="2857"/>
            </a:lvl1pPr>
            <a:lvl2pPr marL="408188" indent="0">
              <a:buNone/>
              <a:defRPr sz="2540"/>
            </a:lvl2pPr>
            <a:lvl3pPr marL="816376" indent="0">
              <a:buNone/>
              <a:defRPr sz="2222"/>
            </a:lvl3pPr>
            <a:lvl4pPr marL="1224564" indent="0">
              <a:buNone/>
              <a:defRPr sz="1746"/>
            </a:lvl4pPr>
            <a:lvl5pPr marL="1632753" indent="0">
              <a:buNone/>
              <a:defRPr sz="1746"/>
            </a:lvl5pPr>
            <a:lvl6pPr marL="2040941" indent="0">
              <a:buNone/>
              <a:defRPr sz="1746"/>
            </a:lvl6pPr>
            <a:lvl7pPr marL="2449129" indent="0">
              <a:buNone/>
              <a:defRPr sz="1746"/>
            </a:lvl7pPr>
            <a:lvl8pPr marL="2857317" indent="0">
              <a:buNone/>
              <a:defRPr sz="1746"/>
            </a:lvl8pPr>
            <a:lvl9pPr marL="3265505" indent="0">
              <a:buNone/>
              <a:defRPr sz="1746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270"/>
            </a:lvl1pPr>
            <a:lvl2pPr marL="408188" indent="0">
              <a:buNone/>
              <a:defRPr sz="1111"/>
            </a:lvl2pPr>
            <a:lvl3pPr marL="816376" indent="0">
              <a:buNone/>
              <a:defRPr sz="952"/>
            </a:lvl3pPr>
            <a:lvl4pPr marL="1224564" indent="0">
              <a:buNone/>
              <a:defRPr sz="794"/>
            </a:lvl4pPr>
            <a:lvl5pPr marL="1632753" indent="0">
              <a:buNone/>
              <a:defRPr sz="794"/>
            </a:lvl5pPr>
            <a:lvl6pPr marL="2040941" indent="0">
              <a:buNone/>
              <a:defRPr sz="794"/>
            </a:lvl6pPr>
            <a:lvl7pPr marL="2449129" indent="0">
              <a:buNone/>
              <a:defRPr sz="794"/>
            </a:lvl7pPr>
            <a:lvl8pPr marL="2857317" indent="0">
              <a:buNone/>
              <a:defRPr sz="794"/>
            </a:lvl8pPr>
            <a:lvl9pPr marL="3265505" indent="0">
              <a:buNone/>
              <a:defRPr sz="7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7627-6AF1-4A50-B411-99CA4A35369B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11/1/2024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C9C8-2DFB-4D98-9FF8-2F676AB2175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663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7627-6AF1-4A50-B411-99CA4A35369B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11/1/2024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C9C8-2DFB-4D98-9FF8-2F676AB2175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04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274639"/>
            <a:ext cx="205740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7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7627-6AF1-4A50-B411-99CA4A35369B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11/1/2024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C9C8-2DFB-4D98-9FF8-2F676AB2175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963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1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2"/>
          </a:xfrm>
          <a:prstGeom prst="rect">
            <a:avLst/>
          </a:prstGeom>
        </p:spPr>
        <p:txBody>
          <a:bodyPr vert="horz" lIns="51435" tIns="25718" rIns="51435" bIns="2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6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l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D7627-6AF1-4A50-B411-99CA4A35369B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11/1/2024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6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ctr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6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r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C9C8-2DFB-4D98-9FF8-2F676AB2175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11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816376" rtl="0" eaLnBrk="1" latinLnBrk="0" hangingPunct="1">
        <a:spcBef>
          <a:spcPct val="0"/>
        </a:spcBef>
        <a:buNone/>
        <a:defRPr sz="39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41" indent="-306141" algn="l" defTabSz="816376" rtl="0" eaLnBrk="1" latinLnBrk="0" hangingPunct="1">
        <a:spcBef>
          <a:spcPct val="20000"/>
        </a:spcBef>
        <a:buFont typeface="Arial" pitchFamily="34" charset="0"/>
        <a:buChar char="•"/>
        <a:defRPr sz="2857" kern="1200">
          <a:solidFill>
            <a:schemeClr val="tx1"/>
          </a:solidFill>
          <a:latin typeface="+mn-lt"/>
          <a:ea typeface="+mn-ea"/>
          <a:cs typeface="+mn-cs"/>
        </a:defRPr>
      </a:lvl1pPr>
      <a:lvl2pPr marL="663305" indent="-255117" algn="l" defTabSz="816376" rtl="0" eaLnBrk="1" latinLnBrk="0" hangingPunct="1">
        <a:spcBef>
          <a:spcPct val="20000"/>
        </a:spcBef>
        <a:buFont typeface="Arial" pitchFamily="34" charset="0"/>
        <a:buChar char="–"/>
        <a:defRPr sz="254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71" indent="-204095" algn="l" defTabSz="816376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3pPr>
      <a:lvl4pPr marL="1428659" indent="-204095" algn="l" defTabSz="816376" rtl="0" eaLnBrk="1" latinLnBrk="0" hangingPunct="1">
        <a:spcBef>
          <a:spcPct val="20000"/>
        </a:spcBef>
        <a:buFont typeface="Arial" pitchFamily="34" charset="0"/>
        <a:buChar char="–"/>
        <a:defRPr sz="1746" kern="1200">
          <a:solidFill>
            <a:schemeClr val="tx1"/>
          </a:solidFill>
          <a:latin typeface="+mn-lt"/>
          <a:ea typeface="+mn-ea"/>
          <a:cs typeface="+mn-cs"/>
        </a:defRPr>
      </a:lvl4pPr>
      <a:lvl5pPr marL="1836848" indent="-204095" algn="l" defTabSz="816376" rtl="0" eaLnBrk="1" latinLnBrk="0" hangingPunct="1">
        <a:spcBef>
          <a:spcPct val="20000"/>
        </a:spcBef>
        <a:buFont typeface="Arial" pitchFamily="34" charset="0"/>
        <a:buChar char="»"/>
        <a:defRPr sz="1746" kern="1200">
          <a:solidFill>
            <a:schemeClr val="tx1"/>
          </a:solidFill>
          <a:latin typeface="+mn-lt"/>
          <a:ea typeface="+mn-ea"/>
          <a:cs typeface="+mn-cs"/>
        </a:defRPr>
      </a:lvl5pPr>
      <a:lvl6pPr marL="2245036" indent="-204095" algn="l" defTabSz="816376" rtl="0" eaLnBrk="1" latinLnBrk="0" hangingPunct="1">
        <a:spcBef>
          <a:spcPct val="20000"/>
        </a:spcBef>
        <a:buFont typeface="Arial" pitchFamily="34" charset="0"/>
        <a:buChar char="•"/>
        <a:defRPr sz="1746" kern="1200">
          <a:solidFill>
            <a:schemeClr val="tx1"/>
          </a:solidFill>
          <a:latin typeface="+mn-lt"/>
          <a:ea typeface="+mn-ea"/>
          <a:cs typeface="+mn-cs"/>
        </a:defRPr>
      </a:lvl6pPr>
      <a:lvl7pPr marL="2653224" indent="-204095" algn="l" defTabSz="816376" rtl="0" eaLnBrk="1" latinLnBrk="0" hangingPunct="1">
        <a:spcBef>
          <a:spcPct val="20000"/>
        </a:spcBef>
        <a:buFont typeface="Arial" pitchFamily="34" charset="0"/>
        <a:buChar char="•"/>
        <a:defRPr sz="1746" kern="1200">
          <a:solidFill>
            <a:schemeClr val="tx1"/>
          </a:solidFill>
          <a:latin typeface="+mn-lt"/>
          <a:ea typeface="+mn-ea"/>
          <a:cs typeface="+mn-cs"/>
        </a:defRPr>
      </a:lvl7pPr>
      <a:lvl8pPr marL="3061412" indent="-204095" algn="l" defTabSz="816376" rtl="0" eaLnBrk="1" latinLnBrk="0" hangingPunct="1">
        <a:spcBef>
          <a:spcPct val="20000"/>
        </a:spcBef>
        <a:buFont typeface="Arial" pitchFamily="34" charset="0"/>
        <a:buChar char="•"/>
        <a:defRPr sz="1746" kern="1200">
          <a:solidFill>
            <a:schemeClr val="tx1"/>
          </a:solidFill>
          <a:latin typeface="+mn-lt"/>
          <a:ea typeface="+mn-ea"/>
          <a:cs typeface="+mn-cs"/>
        </a:defRPr>
      </a:lvl8pPr>
      <a:lvl9pPr marL="3469600" indent="-204095" algn="l" defTabSz="816376" rtl="0" eaLnBrk="1" latinLnBrk="0" hangingPunct="1">
        <a:spcBef>
          <a:spcPct val="20000"/>
        </a:spcBef>
        <a:buFont typeface="Arial" pitchFamily="34" charset="0"/>
        <a:buChar char="•"/>
        <a:defRPr sz="17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7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8188" algn="l" defTabSz="81637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16376" algn="l" defTabSz="81637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24564" algn="l" defTabSz="81637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32753" algn="l" defTabSz="81637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40941" algn="l" defTabSz="81637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49129" algn="l" defTabSz="81637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17" algn="l" defTabSz="81637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65505" algn="l" defTabSz="81637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37.jpg"/><Relationship Id="rId7" Type="http://schemas.openxmlformats.org/officeDocument/2006/relationships/slide" Target="slide25.xml"/><Relationship Id="rId12" Type="http://schemas.openxmlformats.org/officeDocument/2006/relationships/slide" Target="slide2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gif"/><Relationship Id="rId11" Type="http://schemas.openxmlformats.org/officeDocument/2006/relationships/slide" Target="slide26.xml"/><Relationship Id="rId5" Type="http://schemas.openxmlformats.org/officeDocument/2006/relationships/image" Target="../media/image38.gif"/><Relationship Id="rId10" Type="http://schemas.openxmlformats.org/officeDocument/2006/relationships/slide" Target="slide27.xml"/><Relationship Id="rId4" Type="http://schemas.openxmlformats.org/officeDocument/2006/relationships/slide" Target="slide29.xml"/><Relationship Id="rId9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2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8.gif"/><Relationship Id="rId4" Type="http://schemas.openxmlformats.org/officeDocument/2006/relationships/image" Target="../media/image4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2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8.gif"/><Relationship Id="rId4" Type="http://schemas.openxmlformats.org/officeDocument/2006/relationships/image" Target="../media/image40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2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8.gif"/><Relationship Id="rId4" Type="http://schemas.openxmlformats.org/officeDocument/2006/relationships/image" Target="../media/image40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2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8.gif"/><Relationship Id="rId4" Type="http://schemas.openxmlformats.org/officeDocument/2006/relationships/image" Target="../media/image40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2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8.gif"/><Relationship Id="rId4" Type="http://schemas.openxmlformats.org/officeDocument/2006/relationships/image" Target="../media/image40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slide" Target="slide8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jpeg"/><Relationship Id="rId7" Type="http://schemas.openxmlformats.org/officeDocument/2006/relationships/image" Target="../media/image22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zV025-1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300" y="0"/>
            <a:ext cx="101346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30"/>
          <p:cNvSpPr>
            <a:spLocks noChangeArrowheads="1" noChangeShapeType="1" noTextEdit="1"/>
          </p:cNvSpPr>
          <p:nvPr/>
        </p:nvSpPr>
        <p:spPr bwMode="auto">
          <a:xfrm>
            <a:off x="2547774" y="2153873"/>
            <a:ext cx="3510024" cy="589374"/>
          </a:xfrm>
          <a:prstGeom prst="rect">
            <a:avLst/>
          </a:prstGeom>
        </p:spPr>
        <p:txBody>
          <a:bodyPr wrap="none" numCol="1" fromWordArt="1">
            <a:prstTxWarp prst="textInflate">
              <a:avLst>
                <a:gd name="adj" fmla="val 13634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81637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5714" b="1" i="1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Môn: </a:t>
            </a:r>
            <a:r>
              <a:rPr kumimoji="0" lang="en-SG" sz="5714" b="1" i="1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Tiếng</a:t>
            </a:r>
            <a:r>
              <a:rPr kumimoji="0" lang="en-SG" sz="5714" b="1" i="1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SG" sz="5714" b="1" i="1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Việt</a:t>
            </a:r>
            <a:endParaRPr kumimoji="0" lang="en-SG" sz="5714" b="1" i="1" u="none" strike="noStrike" kern="10" cap="none" spc="0" normalizeH="0" baseline="0" noProof="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WordArt 32"/>
          <p:cNvSpPr>
            <a:spLocks noChangeArrowheads="1" noChangeShapeType="1" noTextEdit="1"/>
          </p:cNvSpPr>
          <p:nvPr/>
        </p:nvSpPr>
        <p:spPr bwMode="auto">
          <a:xfrm>
            <a:off x="1143000" y="2762519"/>
            <a:ext cx="7010400" cy="1142984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81637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714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Bài</a:t>
            </a:r>
            <a:r>
              <a:rPr kumimoji="0" lang="en-US" sz="5714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lang="en-US" sz="571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27</a:t>
            </a:r>
            <a:r>
              <a:rPr kumimoji="0" lang="en-US" sz="5714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: </a:t>
            </a:r>
            <a:r>
              <a:rPr kumimoji="0" lang="en-US" sz="5714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Viết</a:t>
            </a:r>
            <a:r>
              <a:rPr kumimoji="0" lang="en-US" sz="5714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5714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các</a:t>
            </a:r>
            <a:r>
              <a:rPr kumimoji="0" lang="en-US" sz="5714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5714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đơn</a:t>
            </a:r>
            <a:r>
              <a:rPr kumimoji="0" lang="en-US" sz="5714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5714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vị</a:t>
            </a:r>
            <a:r>
              <a:rPr kumimoji="0" lang="en-US" sz="5714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5714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đo</a:t>
            </a:r>
            <a:r>
              <a:rPr kumimoji="0" lang="en-US" sz="5714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5714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khối</a:t>
            </a:r>
            <a:r>
              <a:rPr kumimoji="0" lang="en-US" sz="5714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5714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lượng</a:t>
            </a:r>
            <a:r>
              <a:rPr kumimoji="0" lang="en-US" sz="5714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5714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dưới</a:t>
            </a:r>
            <a:r>
              <a:rPr kumimoji="0" lang="en-US" sz="5714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5714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dạng</a:t>
            </a:r>
            <a:r>
              <a:rPr kumimoji="0" lang="en-US" sz="5714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5714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số</a:t>
            </a:r>
            <a:r>
              <a:rPr kumimoji="0" lang="en-US" sz="5714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5714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thập</a:t>
            </a:r>
            <a:r>
              <a:rPr kumimoji="0" lang="en-US" sz="5714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5714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phân</a:t>
            </a:r>
            <a:r>
              <a:rPr kumimoji="0" lang="en-US" sz="5714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(</a:t>
            </a:r>
            <a:r>
              <a:rPr kumimoji="0" lang="en-US" sz="5714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tiết</a:t>
            </a:r>
            <a:r>
              <a:rPr kumimoji="0" lang="en-US" sz="5714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1, 2)</a:t>
            </a:r>
            <a:endParaRPr kumimoji="0" lang="en-SG" sz="5714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1143000" y="5820469"/>
            <a:ext cx="7352846" cy="732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127" tIns="72564" rIns="145127" bIns="72564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81637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9" b="1" i="0" u="none" strike="noStrike" kern="1200" cap="none" spc="0" normalizeH="0" baseline="0" noProof="0" dirty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GV: </a:t>
            </a:r>
            <a:r>
              <a:rPr kumimoji="0" lang="en-US" sz="3809" b="1" i="0" u="none" strike="noStrike" kern="1200" cap="none" spc="0" normalizeH="0" baseline="0" noProof="0" dirty="0" err="1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Nguyễn</a:t>
            </a:r>
            <a:r>
              <a:rPr kumimoji="0" lang="en-US" sz="3809" b="1" i="0" u="none" strike="noStrike" kern="1200" cap="none" spc="0" normalizeH="0" baseline="0" noProof="0" dirty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9" b="1" i="0" u="none" strike="noStrike" kern="1200" cap="none" spc="0" normalizeH="0" baseline="0" noProof="0" dirty="0" err="1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Thị</a:t>
            </a:r>
            <a:r>
              <a:rPr kumimoji="0" lang="en-US" sz="3809" b="1" i="0" u="none" strike="noStrike" kern="1200" cap="none" spc="0" normalizeH="0" baseline="0" noProof="0" dirty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9" b="1" i="0" u="none" strike="noStrike" kern="1200" cap="none" spc="0" normalizeH="0" baseline="0" noProof="0" dirty="0" err="1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Hồng</a:t>
            </a:r>
            <a:r>
              <a:rPr kumimoji="0" lang="en-US" sz="3809" b="1" i="0" u="none" strike="noStrike" kern="1200" cap="none" spc="0" normalizeH="0" baseline="0" noProof="0" dirty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Loan</a:t>
            </a:r>
          </a:p>
        </p:txBody>
      </p:sp>
    </p:spTree>
    <p:extLst>
      <p:ext uri="{BB962C8B-B14F-4D97-AF65-F5344CB8AC3E}">
        <p14:creationId xmlns:p14="http://schemas.microsoft.com/office/powerpoint/2010/main" val="1476222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0" y="19665"/>
            <a:ext cx="9122563" cy="1580535"/>
          </a:xfrm>
          <a:prstGeom prst="rect">
            <a:avLst/>
          </a:prstGeom>
          <a:solidFill>
            <a:srgbClr val="00B0F0"/>
          </a:solidFill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CHƠI </a:t>
            </a:r>
            <a:r>
              <a:rPr lang="vi-VN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</a:t>
            </a:r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“AI NHỚ NHẤT”: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10719" y="1600200"/>
            <a:ext cx="9144000" cy="1446550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4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Nêu mối quan hệ giữa các đơn vị đo liền kề, không liền kề.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15407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Chẳng hạn: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" y="4829394"/>
                <a:ext cx="8970163" cy="79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/>
                  <a:t>1 tạ = 100kg          1 kg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3200"/>
                  <a:t> tạ = 0,01 tạ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829394"/>
                <a:ext cx="8970163" cy="790794"/>
              </a:xfrm>
              <a:prstGeom prst="rect">
                <a:avLst/>
              </a:prstGeom>
              <a:blipFill rotWithShape="1">
                <a:blip r:embed="rId3"/>
                <a:stretch>
                  <a:fillRect l="-17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399" y="5715000"/>
                <a:ext cx="8970163" cy="79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/>
                  <a:t>1 tấn = 1000kg      1 kg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1000</m:t>
                        </m:r>
                      </m:den>
                    </m:f>
                  </m:oMath>
                </a14:m>
                <a:r>
                  <a:rPr lang="en-US" sz="3200"/>
                  <a:t> tấn = 0,001 tấn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5715000"/>
                <a:ext cx="8970163" cy="790794"/>
              </a:xfrm>
              <a:prstGeom prst="rect">
                <a:avLst/>
              </a:prstGeom>
              <a:blipFill rotWithShape="1">
                <a:blip r:embed="rId4"/>
                <a:stretch>
                  <a:fillRect l="-1700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200" y="3886200"/>
                <a:ext cx="8686800" cy="79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/>
                  <a:t>1 tấn = 10 tạ           1 tạ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200"/>
                  <a:t> tấn = 0,1 tấn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886200"/>
                <a:ext cx="8686800" cy="790794"/>
              </a:xfrm>
              <a:prstGeom prst="rect">
                <a:avLst/>
              </a:prstGeom>
              <a:blipFill rotWithShape="1">
                <a:blip r:embed="rId5"/>
                <a:stretch>
                  <a:fillRect l="-1825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95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4" grpId="0"/>
      <p:bldP spid="5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39328" y="19665"/>
            <a:ext cx="9083235" cy="1199535"/>
          </a:xfrm>
          <a:prstGeom prst="rect">
            <a:avLst/>
          </a:prstGeom>
          <a:solidFill>
            <a:srgbClr val="00B0F0"/>
          </a:solidFill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. </a:t>
            </a:r>
            <a:r>
              <a:rPr lang="vi-VN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THỰC HIỆN LẦN LƯỢT CÁC HOẠT ĐỘNG SAU</a:t>
            </a: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: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36406"/>
            <a:ext cx="9144000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44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a) </a:t>
            </a:r>
            <a:r>
              <a:rPr lang="en-US" sz="4400" b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Hoàn thành bảng ghi tên các đơn vị đo khối lượng sau</a:t>
            </a:r>
            <a:r>
              <a:rPr lang="vi-VN" sz="4400" b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endParaRPr lang="en-US" sz="4400" b="1" dirty="0">
              <a:solidFill>
                <a:srgbClr val="00B05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11421"/>
              </p:ext>
            </p:extLst>
          </p:nvPr>
        </p:nvGraphicFramePr>
        <p:xfrm>
          <a:off x="39328" y="3080703"/>
          <a:ext cx="896210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91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FF0000"/>
                          </a:solidFill>
                        </a:rPr>
                        <a:t>Tấn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FF0000"/>
                          </a:solidFill>
                        </a:rPr>
                        <a:t>Tạ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FF0000"/>
                          </a:solidFill>
                        </a:rPr>
                        <a:t>g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71800" y="3184853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Yến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9600" y="3157015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ohoma(body)"/>
              </a:rPr>
              <a:t>kg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76900" y="3185155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hg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29400" y="3185155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dag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21437" y="4343400"/>
            <a:ext cx="9144000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4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b) </a:t>
            </a:r>
            <a:r>
              <a:rPr lang="en-US" sz="4400" b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Nêu mối quan hệ giữa các đơn vị đo liền kề</a:t>
            </a:r>
            <a:endParaRPr lang="en-US" sz="4400" b="1" dirty="0">
              <a:solidFill>
                <a:srgbClr val="00B05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10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9" grpId="0"/>
      <p:bldP spid="11" grpId="0"/>
      <p:bldP spid="12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8167" y="445637"/>
                <a:ext cx="8839200" cy="4340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000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en-US" sz="4000" b="1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. Đọc kĩ nhận xét sau:</a:t>
                </a:r>
                <a:endParaRPr lang="vi-VN" sz="4000" b="1" dirty="0">
                  <a:solidFill>
                    <a:srgbClr val="FF0000"/>
                  </a:solidFill>
                  <a:latin typeface="+mj-lt"/>
                  <a:cs typeface="Arial" pitchFamily="34" charset="0"/>
                </a:endParaRPr>
              </a:p>
              <a:p>
                <a:pPr marL="571500" indent="-571500" algn="just">
                  <a:buFont typeface="Wingdings" pitchFamily="2" charset="2"/>
                  <a:buChar char="v"/>
                </a:pPr>
                <a:r>
                  <a:rPr lang="en-US" sz="4000">
                    <a:solidFill>
                      <a:srgbClr val="FF0000"/>
                    </a:solidFill>
                    <a:latin typeface="+mj-lt"/>
                    <a:cs typeface="Arial" pitchFamily="34" charset="0"/>
                  </a:rPr>
                  <a:t>Mỗi đ</a:t>
                </a:r>
                <a:r>
                  <a:rPr lang="vi-VN" sz="4000">
                    <a:solidFill>
                      <a:srgbClr val="FF0000"/>
                    </a:solidFill>
                    <a:latin typeface="+mj-lt"/>
                    <a:cs typeface="Arial" pitchFamily="34" charset="0"/>
                  </a:rPr>
                  <a:t>ơn vị</a:t>
                </a:r>
                <a:r>
                  <a:rPr lang="en-US" sz="4000">
                    <a:solidFill>
                      <a:srgbClr val="FF0000"/>
                    </a:solidFill>
                    <a:latin typeface="+mj-lt"/>
                    <a:cs typeface="Arial" pitchFamily="34" charset="0"/>
                  </a:rPr>
                  <a:t> đo khối lượng</a:t>
                </a:r>
                <a:r>
                  <a:rPr lang="vi-VN" sz="4000">
                    <a:solidFill>
                      <a:srgbClr val="FF0000"/>
                    </a:solidFill>
                    <a:latin typeface="+mj-lt"/>
                    <a:cs typeface="Arial" pitchFamily="34" charset="0"/>
                  </a:rPr>
                  <a:t> </a:t>
                </a:r>
                <a:r>
                  <a:rPr lang="vi-VN" sz="4000" dirty="0">
                    <a:solidFill>
                      <a:srgbClr val="FF0000"/>
                    </a:solidFill>
                    <a:latin typeface="+mj-lt"/>
                    <a:cs typeface="Arial" pitchFamily="34" charset="0"/>
                  </a:rPr>
                  <a:t>gấp </a:t>
                </a:r>
                <a:r>
                  <a:rPr lang="vi-VN" sz="4000">
                    <a:solidFill>
                      <a:srgbClr val="FF0000"/>
                    </a:solidFill>
                    <a:latin typeface="+mj-lt"/>
                    <a:cs typeface="Arial" pitchFamily="34" charset="0"/>
                  </a:rPr>
                  <a:t>10 </a:t>
                </a:r>
                <a:r>
                  <a:rPr lang="en-US" sz="4000">
                    <a:solidFill>
                      <a:srgbClr val="FF0000"/>
                    </a:solidFill>
                    <a:latin typeface="+mj-lt"/>
                    <a:cs typeface="Arial" pitchFamily="34" charset="0"/>
                  </a:rPr>
                  <a:t>lần </a:t>
                </a:r>
                <a:r>
                  <a:rPr lang="vi-VN" sz="4000">
                    <a:solidFill>
                      <a:srgbClr val="FF0000"/>
                    </a:solidFill>
                    <a:latin typeface="+mj-lt"/>
                    <a:cs typeface="Arial" pitchFamily="34" charset="0"/>
                  </a:rPr>
                  <a:t>đơn </a:t>
                </a:r>
                <a:r>
                  <a:rPr lang="vi-VN" sz="4000" dirty="0">
                    <a:solidFill>
                      <a:srgbClr val="FF0000"/>
                    </a:solidFill>
                    <a:latin typeface="+mj-lt"/>
                    <a:cs typeface="Arial" pitchFamily="34" charset="0"/>
                  </a:rPr>
                  <a:t>vị </a:t>
                </a:r>
                <a:r>
                  <a:rPr lang="vi-VN" sz="4000">
                    <a:solidFill>
                      <a:srgbClr val="FF0000"/>
                    </a:solidFill>
                    <a:latin typeface="+mj-lt"/>
                    <a:cs typeface="Arial" pitchFamily="34" charset="0"/>
                  </a:rPr>
                  <a:t>bé hơn liền</a:t>
                </a:r>
                <a:r>
                  <a:rPr lang="en-US" sz="4000">
                    <a:solidFill>
                      <a:srgbClr val="FF0000"/>
                    </a:solidFill>
                    <a:latin typeface="+mj-lt"/>
                    <a:cs typeface="Arial" pitchFamily="34" charset="0"/>
                  </a:rPr>
                  <a:t> sau nó</a:t>
                </a:r>
                <a:r>
                  <a:rPr lang="vi-VN" sz="4000">
                    <a:solidFill>
                      <a:srgbClr val="FF0000"/>
                    </a:solidFill>
                    <a:latin typeface="+mj-lt"/>
                    <a:cs typeface="Arial" pitchFamily="34" charset="0"/>
                  </a:rPr>
                  <a:t>.</a:t>
                </a:r>
                <a:endParaRPr lang="vi-VN" sz="4000" dirty="0">
                  <a:solidFill>
                    <a:srgbClr val="FF0000"/>
                  </a:solidFill>
                  <a:latin typeface="+mj-lt"/>
                  <a:cs typeface="Arial" pitchFamily="34" charset="0"/>
                </a:endParaRPr>
              </a:p>
              <a:p>
                <a:pPr marL="571500" indent="-571500" algn="just">
                  <a:buFont typeface="Wingdings" pitchFamily="2" charset="2"/>
                  <a:buChar char="v"/>
                </a:pPr>
                <a:r>
                  <a:rPr lang="en-US" sz="4000">
                    <a:solidFill>
                      <a:srgbClr val="FF0000"/>
                    </a:solidFill>
                    <a:latin typeface="+mj-lt"/>
                    <a:cs typeface="Arial" pitchFamily="34" charset="0"/>
                  </a:rPr>
                  <a:t>Mỗi đ</a:t>
                </a:r>
                <a:r>
                  <a:rPr lang="vi-VN" sz="4000">
                    <a:solidFill>
                      <a:srgbClr val="FF0000"/>
                    </a:solidFill>
                    <a:latin typeface="+mj-lt"/>
                    <a:cs typeface="Arial" pitchFamily="34" charset="0"/>
                  </a:rPr>
                  <a:t>ơn vị</a:t>
                </a:r>
                <a:r>
                  <a:rPr lang="en-US" sz="4000">
                    <a:solidFill>
                      <a:srgbClr val="FF0000"/>
                    </a:solidFill>
                    <a:latin typeface="+mj-lt"/>
                    <a:cs typeface="Arial" pitchFamily="34" charset="0"/>
                  </a:rPr>
                  <a:t> đo khối lượng</a:t>
                </a:r>
                <a:r>
                  <a:rPr lang="vi-VN" sz="4000">
                    <a:solidFill>
                      <a:srgbClr val="FF0000"/>
                    </a:solidFill>
                    <a:latin typeface="+mj-lt"/>
                    <a:cs typeface="Arial" pitchFamily="34" charset="0"/>
                  </a:rPr>
                  <a:t>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sz="48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vi-VN" sz="4800" dirty="0">
                    <a:solidFill>
                      <a:srgbClr val="FF0000"/>
                    </a:solidFill>
                    <a:latin typeface="+mj-lt"/>
                    <a:cs typeface="Arial" pitchFamily="34" charset="0"/>
                  </a:rPr>
                  <a:t> </a:t>
                </a:r>
                <a:r>
                  <a:rPr lang="en-US" sz="4800">
                    <a:solidFill>
                      <a:srgbClr val="FF0000"/>
                    </a:solidFill>
                    <a:latin typeface="+mj-lt"/>
                    <a:cs typeface="Arial" pitchFamily="34" charset="0"/>
                  </a:rPr>
                  <a:t>(</a:t>
                </a:r>
                <a:r>
                  <a:rPr lang="en-US" sz="4000">
                    <a:solidFill>
                      <a:srgbClr val="FF0000"/>
                    </a:solidFill>
                    <a:latin typeface="+mj-lt"/>
                    <a:cs typeface="Arial" pitchFamily="34" charset="0"/>
                  </a:rPr>
                  <a:t>bằng</a:t>
                </a:r>
                <a:r>
                  <a:rPr lang="en-US" sz="4800">
                    <a:solidFill>
                      <a:srgbClr val="FF0000"/>
                    </a:solidFill>
                    <a:latin typeface="+mj-lt"/>
                    <a:cs typeface="Arial" pitchFamily="34" charset="0"/>
                  </a:rPr>
                  <a:t> 0,1) </a:t>
                </a:r>
                <a:r>
                  <a:rPr lang="vi-VN" sz="4000">
                    <a:solidFill>
                      <a:srgbClr val="FF0000"/>
                    </a:solidFill>
                    <a:latin typeface="+mj-lt"/>
                    <a:cs typeface="Arial" pitchFamily="34" charset="0"/>
                  </a:rPr>
                  <a:t>đơn </a:t>
                </a:r>
                <a:r>
                  <a:rPr lang="vi-VN" sz="4000" dirty="0">
                    <a:solidFill>
                      <a:srgbClr val="FF0000"/>
                    </a:solidFill>
                    <a:latin typeface="+mj-lt"/>
                    <a:cs typeface="Arial" pitchFamily="34" charset="0"/>
                  </a:rPr>
                  <a:t>vị </a:t>
                </a:r>
                <a:r>
                  <a:rPr lang="vi-VN" sz="4000">
                    <a:solidFill>
                      <a:srgbClr val="FF0000"/>
                    </a:solidFill>
                    <a:latin typeface="+mj-lt"/>
                    <a:cs typeface="Arial" pitchFamily="34" charset="0"/>
                  </a:rPr>
                  <a:t>lớn hơn liền</a:t>
                </a:r>
                <a:r>
                  <a:rPr lang="en-US" sz="4000">
                    <a:solidFill>
                      <a:srgbClr val="FF0000"/>
                    </a:solidFill>
                    <a:latin typeface="+mj-lt"/>
                    <a:cs typeface="Arial" pitchFamily="34" charset="0"/>
                  </a:rPr>
                  <a:t> trước nó</a:t>
                </a:r>
                <a:r>
                  <a:rPr lang="vi-VN" sz="4000">
                    <a:solidFill>
                      <a:srgbClr val="FF0000"/>
                    </a:solidFill>
                    <a:latin typeface="+mj-lt"/>
                    <a:cs typeface="Arial" pitchFamily="34" charset="0"/>
                  </a:rPr>
                  <a:t>.</a:t>
                </a:r>
                <a:endParaRPr lang="vi-VN" sz="4000" dirty="0">
                  <a:solidFill>
                    <a:srgbClr val="FF0000"/>
                  </a:solidFill>
                  <a:latin typeface="+mj-lt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67" y="445637"/>
                <a:ext cx="8839200" cy="4340804"/>
              </a:xfrm>
              <a:prstGeom prst="rect">
                <a:avLst/>
              </a:prstGeom>
              <a:blipFill rotWithShape="1">
                <a:blip r:embed="rId2"/>
                <a:stretch>
                  <a:fillRect l="-2483" t="-2528" r="-4966" b="-5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5">
            <a:extLst>
              <a:ext uri="{FF2B5EF4-FFF2-40B4-BE49-F238E27FC236}">
                <a16:creationId xmlns:a16="http://schemas.microsoft.com/office/drawing/2014/main" id="{374EF133-D51B-467E-A006-71789801CD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67201"/>
            <a:ext cx="1979510" cy="2478088"/>
          </a:xfrm>
          <a:prstGeom prst="rect">
            <a:avLst/>
          </a:prstGeom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76800"/>
            <a:ext cx="2133600" cy="186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addemoticons172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5285667"/>
            <a:ext cx="2133601" cy="157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677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20"/>
          <p:cNvSpPr txBox="1">
            <a:spLocks noChangeArrowheads="1"/>
          </p:cNvSpPr>
          <p:nvPr/>
        </p:nvSpPr>
        <p:spPr bwMode="auto">
          <a:xfrm>
            <a:off x="213360" y="1905000"/>
            <a:ext cx="8686800" cy="144655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solidFill>
                  <a:srgbClr val="0000FF"/>
                </a:solidFill>
              </a:rPr>
              <a:t>Ví dụ : Viết số thập phân thích hợp vào chỗ chấm: 6 tấn 234kg = ….tấn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19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vi-VN" altLang="en-US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0" y="19665"/>
            <a:ext cx="9144000" cy="1580535"/>
          </a:xfrm>
          <a:prstGeom prst="rect">
            <a:avLst/>
          </a:prstGeom>
          <a:noFill/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00"/>
              </a:extrusionClr>
            </a:sp3d>
          </a:bodyPr>
          <a:lstStyle/>
          <a:p>
            <a:pPr marL="571500" indent="-5715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3. a) </a:t>
            </a:r>
            <a:r>
              <a:rPr lang="vi-VN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Đọc kĩ </a:t>
            </a:r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ví dụ</a:t>
            </a:r>
            <a:r>
              <a:rPr lang="vi-VN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sau</a:t>
            </a:r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và giải thích</a:t>
            </a:r>
            <a:r>
              <a:rPr lang="vi-VN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: 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822" y="3962400"/>
                <a:ext cx="9144000" cy="17911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/>
                  <a:t>Cách làm: 6 tấn 234kg = 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</a:rPr>
                          <m:t>234</m:t>
                        </m:r>
                      </m:num>
                      <m:den>
                        <m:r>
                          <a:rPr lang="en-US" sz="4400" b="0" i="1" smtClean="0">
                            <a:latin typeface="Cambria Math"/>
                          </a:rPr>
                          <m:t>1000</m:t>
                        </m:r>
                      </m:den>
                    </m:f>
                    <m:r>
                      <m:rPr>
                        <m:sty m:val="p"/>
                      </m:rPr>
                      <a:rPr lang="en-US" sz="4400" b="0" i="0" smtClean="0">
                        <a:latin typeface="Cambria Math"/>
                      </a:rPr>
                      <m:t>t</m:t>
                    </m:r>
                    <m:r>
                      <a:rPr lang="en-US" sz="4400" b="0" i="0" smtClean="0">
                        <a:latin typeface="Cambria Math"/>
                      </a:rPr>
                      <m:t>ấ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/>
                      </a:rPr>
                      <m:t>n</m:t>
                    </m:r>
                  </m:oMath>
                </a14:m>
                <a:r>
                  <a:rPr lang="en-US" sz="4400"/>
                  <a:t> </a:t>
                </a:r>
              </a:p>
              <a:p>
                <a:r>
                  <a:rPr lang="en-US" sz="4400"/>
                  <a:t>                                     = 6,234 tấn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2" y="3962400"/>
                <a:ext cx="9144000" cy="17911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914400" y="59436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Vậy: 6 tấn 234kg = 6,234 tấn</a:t>
            </a:r>
          </a:p>
        </p:txBody>
      </p:sp>
    </p:spTree>
    <p:extLst>
      <p:ext uri="{BB962C8B-B14F-4D97-AF65-F5344CB8AC3E}">
        <p14:creationId xmlns:p14="http://schemas.microsoft.com/office/powerpoint/2010/main" val="35625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4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vi-VN" altLang="en-US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0" y="19665"/>
            <a:ext cx="9144000" cy="1580535"/>
          </a:xfrm>
          <a:prstGeom prst="rect">
            <a:avLst/>
          </a:prstGeom>
          <a:noFill/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00"/>
              </a:extrusionClr>
            </a:sp3d>
          </a:bodyPr>
          <a:lstStyle/>
          <a:p>
            <a:pPr marL="571500" indent="-5715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3.b) Viết số thập phân thích hợp vào chỗ chấm</a:t>
            </a:r>
            <a:r>
              <a:rPr lang="vi-VN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" y="1600200"/>
            <a:ext cx="78486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7 </a:t>
            </a:r>
            <a:r>
              <a:rPr lang="en-US" sz="3200" dirty="0" err="1">
                <a:solidFill>
                  <a:srgbClr val="002060"/>
                </a:solidFill>
              </a:rPr>
              <a:t>tấn</a:t>
            </a:r>
            <a:r>
              <a:rPr lang="en-US" sz="3200" dirty="0">
                <a:solidFill>
                  <a:srgbClr val="002060"/>
                </a:solidFill>
              </a:rPr>
              <a:t> 49 kg =    …..       </a:t>
            </a:r>
            <a:r>
              <a:rPr lang="en-US" sz="3200" dirty="0" err="1">
                <a:solidFill>
                  <a:srgbClr val="002060"/>
                </a:solidFill>
              </a:rPr>
              <a:t>tấn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09600" y="3870960"/>
            <a:ext cx="8229600" cy="1463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31 </a:t>
            </a:r>
            <a:r>
              <a:rPr lang="en-US" sz="3200" dirty="0" err="1">
                <a:solidFill>
                  <a:srgbClr val="002060"/>
                </a:solidFill>
              </a:rPr>
              <a:t>tấn</a:t>
            </a:r>
            <a:r>
              <a:rPr lang="en-US" sz="3200" dirty="0">
                <a:solidFill>
                  <a:srgbClr val="002060"/>
                </a:solidFill>
              </a:rPr>
              <a:t> 8 kg =    ……        </a:t>
            </a:r>
            <a:r>
              <a:rPr lang="en-US" sz="3200" dirty="0" err="1">
                <a:solidFill>
                  <a:srgbClr val="002060"/>
                </a:solidFill>
              </a:rPr>
              <a:t>tấn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2980" y="1993612"/>
            <a:ext cx="130302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/>
              <a:t>7,049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2980" y="4310092"/>
            <a:ext cx="160782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/>
              <a:t>31,008</a:t>
            </a:r>
          </a:p>
        </p:txBody>
      </p:sp>
    </p:spTree>
    <p:extLst>
      <p:ext uri="{BB962C8B-B14F-4D97-AF65-F5344CB8AC3E}">
        <p14:creationId xmlns:p14="http://schemas.microsoft.com/office/powerpoint/2010/main" val="108513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\Desktop\hoa\HINH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56685" y="1226574"/>
            <a:ext cx="7011629" cy="389628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 ĐỘNG THỰC HÀNH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6" descr="Book-09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1435">
            <a:off x="3798454" y="205660"/>
            <a:ext cx="3375891" cy="187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429000"/>
            <a:ext cx="1830029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136223" y="81781"/>
            <a:ext cx="1752600" cy="1600200"/>
            <a:chOff x="144" y="0"/>
            <a:chExt cx="1248" cy="1056"/>
          </a:xfrm>
        </p:grpSpPr>
        <p:pic>
          <p:nvPicPr>
            <p:cNvPr id="10" name="Picture 31" descr="BOOKANI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49"/>
              <a:ext cx="1248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2" descr="TORC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0"/>
              <a:ext cx="986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202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009" y="990600"/>
            <a:ext cx="8763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dirty="0">
                <a:solidFill>
                  <a:srgbClr val="FF0000"/>
                </a:solidFill>
                <a:latin typeface="Arial"/>
              </a:rPr>
              <a:t>1. </a:t>
            </a:r>
            <a:r>
              <a:rPr lang="en-US" sz="4000" b="1" dirty="0" err="1">
                <a:solidFill>
                  <a:srgbClr val="FF0000"/>
                </a:solidFill>
                <a:latin typeface="Arial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000" b="1" err="1">
                <a:solidFill>
                  <a:srgbClr val="FF0000"/>
                </a:solidFill>
                <a:latin typeface="Arial"/>
              </a:rPr>
              <a:t>số</a:t>
            </a:r>
            <a:r>
              <a:rPr lang="en-US" sz="4000" b="1">
                <a:solidFill>
                  <a:srgbClr val="FF0000"/>
                </a:solidFill>
                <a:latin typeface="Arial"/>
              </a:rPr>
              <a:t> thập </a:t>
            </a:r>
            <a:r>
              <a:rPr lang="en-US" sz="4000" b="1" dirty="0" err="1">
                <a:solidFill>
                  <a:srgbClr val="FF0000"/>
                </a:solidFill>
                <a:latin typeface="Arial"/>
              </a:rPr>
              <a:t>phân</a:t>
            </a:r>
            <a:r>
              <a:rPr lang="en-US" sz="40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/>
              </a:rPr>
              <a:t>thích</a:t>
            </a:r>
            <a:r>
              <a:rPr lang="en-US" sz="40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/>
              </a:rPr>
              <a:t>hợp</a:t>
            </a:r>
            <a:r>
              <a:rPr lang="en-US" sz="40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/>
              </a:rPr>
              <a:t>chỗ</a:t>
            </a:r>
            <a:r>
              <a:rPr lang="en-US" sz="40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/>
              </a:rPr>
              <a:t>chấm</a:t>
            </a:r>
            <a:r>
              <a:rPr lang="en-US" sz="4000" b="1" dirty="0">
                <a:solidFill>
                  <a:srgbClr val="FF0000"/>
                </a:solidFill>
                <a:latin typeface="Arial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7030A0"/>
                </a:solidFill>
                <a:latin typeface="Arial"/>
              </a:rPr>
              <a:t>a</a:t>
            </a:r>
            <a:r>
              <a:rPr lang="vi-VN" sz="3600" b="1">
                <a:solidFill>
                  <a:srgbClr val="7030A0"/>
                </a:solidFill>
                <a:latin typeface="Arial"/>
              </a:rPr>
              <a:t>. </a:t>
            </a:r>
            <a:r>
              <a:rPr lang="en-US" sz="3600" b="1">
                <a:solidFill>
                  <a:srgbClr val="7030A0"/>
                </a:solidFill>
                <a:latin typeface="Arial"/>
              </a:rPr>
              <a:t>7 tấn 512 kg = …</a:t>
            </a:r>
            <a:r>
              <a:rPr lang="vi-VN" sz="3600" b="1">
                <a:solidFill>
                  <a:srgbClr val="7030A0"/>
                </a:solidFill>
                <a:latin typeface="Arial"/>
              </a:rPr>
              <a:t>....</a:t>
            </a:r>
            <a:r>
              <a:rPr lang="en-US" sz="3600" b="1">
                <a:solidFill>
                  <a:srgbClr val="7030A0"/>
                </a:solidFill>
                <a:latin typeface="Arial"/>
              </a:rPr>
              <a:t>   tấn</a:t>
            </a:r>
            <a:r>
              <a:rPr lang="vi-VN" sz="3600" b="1">
                <a:solidFill>
                  <a:srgbClr val="7030A0"/>
                </a:solidFill>
                <a:latin typeface="Arial"/>
              </a:rPr>
              <a:t>; </a:t>
            </a:r>
            <a:endParaRPr lang="en-US" sz="3600" b="1" dirty="0">
              <a:solidFill>
                <a:srgbClr val="7030A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vi-VN" sz="3600" b="1">
                <a:solidFill>
                  <a:srgbClr val="7030A0"/>
                </a:solidFill>
                <a:latin typeface="Arial"/>
              </a:rPr>
              <a:t>b. </a:t>
            </a:r>
            <a:r>
              <a:rPr lang="en-US" sz="3600" b="1">
                <a:solidFill>
                  <a:srgbClr val="7030A0"/>
                </a:solidFill>
                <a:latin typeface="Arial"/>
              </a:rPr>
              <a:t>28 tấn 91 kg  =   …</a:t>
            </a:r>
            <a:r>
              <a:rPr lang="vi-VN" sz="3600" b="1">
                <a:solidFill>
                  <a:srgbClr val="7030A0"/>
                </a:solidFill>
                <a:latin typeface="Arial"/>
              </a:rPr>
              <a:t>......</a:t>
            </a:r>
            <a:r>
              <a:rPr lang="en-US" sz="3600" b="1">
                <a:solidFill>
                  <a:srgbClr val="7030A0"/>
                </a:solidFill>
                <a:latin typeface="Arial"/>
              </a:rPr>
              <a:t>.  tấn;</a:t>
            </a:r>
            <a:endParaRPr lang="en-US" sz="3600" b="1" dirty="0">
              <a:solidFill>
                <a:srgbClr val="7030A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vi-VN" sz="3600" b="1">
                <a:solidFill>
                  <a:srgbClr val="7030A0"/>
                </a:solidFill>
                <a:latin typeface="Arial"/>
              </a:rPr>
              <a:t>c. </a:t>
            </a:r>
            <a:r>
              <a:rPr lang="en-US" sz="3600" b="1">
                <a:solidFill>
                  <a:srgbClr val="7030A0"/>
                </a:solidFill>
                <a:latin typeface="Arial"/>
              </a:rPr>
              <a:t> 15 tấn 8 kg =  …</a:t>
            </a:r>
            <a:r>
              <a:rPr lang="vi-VN" sz="3600" b="1" dirty="0">
                <a:solidFill>
                  <a:srgbClr val="7030A0"/>
                </a:solidFill>
                <a:latin typeface="Arial"/>
              </a:rPr>
              <a:t>....</a:t>
            </a:r>
            <a:r>
              <a:rPr lang="en-US" sz="3600" b="1">
                <a:solidFill>
                  <a:srgbClr val="7030A0"/>
                </a:solidFill>
                <a:latin typeface="Arial"/>
              </a:rPr>
              <a:t>.     tấn</a:t>
            </a:r>
            <a:r>
              <a:rPr lang="vi-VN" sz="3600" b="1">
                <a:solidFill>
                  <a:srgbClr val="7030A0"/>
                </a:solidFill>
                <a:latin typeface="Arial"/>
              </a:rPr>
              <a:t>; </a:t>
            </a:r>
            <a:endParaRPr lang="en-US" sz="3600" b="1">
              <a:solidFill>
                <a:srgbClr val="7030A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3600" b="1">
                <a:solidFill>
                  <a:srgbClr val="7030A0"/>
                </a:solidFill>
                <a:latin typeface="Arial"/>
              </a:rPr>
              <a:t>d. 500 kg </a:t>
            </a:r>
            <a:r>
              <a:rPr lang="en-US" sz="3600" b="1" dirty="0">
                <a:solidFill>
                  <a:srgbClr val="7030A0"/>
                </a:solidFill>
                <a:latin typeface="Arial"/>
              </a:rPr>
              <a:t>= </a:t>
            </a:r>
            <a:r>
              <a:rPr lang="en-US" sz="3600" b="1">
                <a:solidFill>
                  <a:srgbClr val="7030A0"/>
                </a:solidFill>
                <a:latin typeface="Arial"/>
              </a:rPr>
              <a:t>…</a:t>
            </a:r>
            <a:r>
              <a:rPr lang="vi-VN" sz="3600" b="1">
                <a:solidFill>
                  <a:srgbClr val="7030A0"/>
                </a:solidFill>
                <a:latin typeface="Arial"/>
              </a:rPr>
              <a:t>...</a:t>
            </a:r>
            <a:r>
              <a:rPr lang="en-US" sz="3600" b="1">
                <a:solidFill>
                  <a:srgbClr val="7030A0"/>
                </a:solidFill>
                <a:latin typeface="Arial"/>
              </a:rPr>
              <a:t>  tấn</a:t>
            </a:r>
            <a:r>
              <a:rPr lang="vi-VN" sz="3600" b="1">
                <a:solidFill>
                  <a:srgbClr val="7030A0"/>
                </a:solidFill>
                <a:latin typeface="Arial"/>
              </a:rPr>
              <a:t>.</a:t>
            </a:r>
            <a:endParaRPr lang="en-US" sz="3600" b="1" i="0" dirty="0">
              <a:solidFill>
                <a:srgbClr val="7030A0"/>
              </a:solidFill>
              <a:effectLst/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7719" y="2337971"/>
            <a:ext cx="1371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7,512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2059" y="3124200"/>
            <a:ext cx="160019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28,091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7579" y="4799697"/>
            <a:ext cx="11201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0,5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7719" y="4038600"/>
            <a:ext cx="1676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15,008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5122863"/>
            <a:ext cx="2193208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52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38767"/>
            <a:ext cx="8763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dirty="0">
                <a:solidFill>
                  <a:srgbClr val="FF0000"/>
                </a:solidFill>
                <a:latin typeface="Arial"/>
              </a:rPr>
              <a:t>2</a:t>
            </a:r>
            <a:r>
              <a:rPr lang="vi-VN" sz="4000" b="1">
                <a:solidFill>
                  <a:srgbClr val="FF0000"/>
                </a:solidFill>
                <a:latin typeface="Arial"/>
              </a:rPr>
              <a:t>. </a:t>
            </a:r>
            <a:r>
              <a:rPr lang="en-US" sz="4000" b="1">
                <a:solidFill>
                  <a:srgbClr val="FF0000"/>
                </a:solidFill>
                <a:latin typeface="Arial"/>
              </a:rPr>
              <a:t>Viết các số đo sau dưới dạng số thập phân:</a:t>
            </a:r>
            <a:endParaRPr lang="en-US" sz="4000" b="1" dirty="0">
              <a:solidFill>
                <a:srgbClr val="FF0000"/>
              </a:solidFill>
              <a:latin typeface="Arial"/>
            </a:endParaRPr>
          </a:p>
          <a:p>
            <a:pPr algn="just"/>
            <a:r>
              <a:rPr lang="vi-VN" sz="4000" b="1" dirty="0">
                <a:solidFill>
                  <a:srgbClr val="7030A0"/>
                </a:solidFill>
                <a:latin typeface="Arial"/>
              </a:rPr>
              <a:t>a</a:t>
            </a:r>
            <a:r>
              <a:rPr lang="vi-VN" sz="4000" b="1">
                <a:solidFill>
                  <a:srgbClr val="7030A0"/>
                </a:solidFill>
                <a:latin typeface="Arial"/>
              </a:rPr>
              <a:t>. </a:t>
            </a:r>
            <a:r>
              <a:rPr lang="en-US" sz="4000" b="1">
                <a:solidFill>
                  <a:srgbClr val="7030A0"/>
                </a:solidFill>
                <a:latin typeface="Arial"/>
              </a:rPr>
              <a:t>     Có đơn vị đo là ki-lô-gam:</a:t>
            </a:r>
          </a:p>
          <a:p>
            <a:pPr algn="just"/>
            <a:r>
              <a:rPr lang="en-US" sz="4000" b="1">
                <a:solidFill>
                  <a:srgbClr val="7030A0"/>
                </a:solidFill>
                <a:latin typeface="Arial"/>
              </a:rPr>
              <a:t>           4kg 50g  </a:t>
            </a:r>
            <a:r>
              <a:rPr lang="en-US" sz="4000" b="1" dirty="0">
                <a:solidFill>
                  <a:srgbClr val="7030A0"/>
                </a:solidFill>
                <a:latin typeface="Arial"/>
              </a:rPr>
              <a:t>= </a:t>
            </a:r>
            <a:r>
              <a:rPr lang="en-US" sz="4000" b="1">
                <a:solidFill>
                  <a:srgbClr val="7030A0"/>
                </a:solidFill>
                <a:latin typeface="Arial"/>
              </a:rPr>
              <a:t>…</a:t>
            </a:r>
            <a:r>
              <a:rPr lang="vi-VN" sz="4000" b="1">
                <a:solidFill>
                  <a:srgbClr val="7030A0"/>
                </a:solidFill>
                <a:latin typeface="Arial"/>
              </a:rPr>
              <a:t>......</a:t>
            </a:r>
            <a:r>
              <a:rPr lang="en-US" sz="4000" b="1">
                <a:solidFill>
                  <a:srgbClr val="7030A0"/>
                </a:solidFill>
                <a:latin typeface="Arial"/>
              </a:rPr>
              <a:t>  kg</a:t>
            </a:r>
            <a:endParaRPr lang="en-US" sz="4000" b="1" dirty="0">
              <a:solidFill>
                <a:srgbClr val="7030A0"/>
              </a:solidFill>
              <a:latin typeface="Arial"/>
            </a:endParaRPr>
          </a:p>
          <a:p>
            <a:pPr algn="just"/>
            <a:endParaRPr lang="en-US" sz="4000" b="1">
              <a:solidFill>
                <a:srgbClr val="7030A0"/>
              </a:solidFill>
              <a:latin typeface="Arial"/>
            </a:endParaRPr>
          </a:p>
          <a:p>
            <a:pPr algn="just"/>
            <a:r>
              <a:rPr lang="en-US" sz="4000" b="1">
                <a:solidFill>
                  <a:srgbClr val="7030A0"/>
                </a:solidFill>
                <a:latin typeface="Arial"/>
              </a:rPr>
              <a:t>          35kg 70g </a:t>
            </a:r>
            <a:r>
              <a:rPr lang="en-US" sz="4000" b="1" dirty="0">
                <a:solidFill>
                  <a:srgbClr val="7030A0"/>
                </a:solidFill>
                <a:latin typeface="Arial"/>
              </a:rPr>
              <a:t>= </a:t>
            </a:r>
            <a:r>
              <a:rPr lang="en-US" sz="4000" b="1">
                <a:solidFill>
                  <a:srgbClr val="7030A0"/>
                </a:solidFill>
                <a:latin typeface="Arial"/>
              </a:rPr>
              <a:t>…</a:t>
            </a:r>
            <a:r>
              <a:rPr lang="vi-VN" sz="4000" b="1">
                <a:solidFill>
                  <a:srgbClr val="7030A0"/>
                </a:solidFill>
                <a:latin typeface="Arial"/>
              </a:rPr>
              <a:t>.......</a:t>
            </a:r>
            <a:r>
              <a:rPr lang="en-US" sz="4000" b="1">
                <a:solidFill>
                  <a:srgbClr val="7030A0"/>
                </a:solidFill>
                <a:latin typeface="Arial"/>
              </a:rPr>
              <a:t> kg</a:t>
            </a:r>
            <a:endParaRPr lang="en-US" sz="4000" b="1" dirty="0">
              <a:solidFill>
                <a:srgbClr val="7030A0"/>
              </a:solidFill>
              <a:latin typeface="Arial"/>
            </a:endParaRPr>
          </a:p>
          <a:p>
            <a:pPr algn="just"/>
            <a:endParaRPr lang="en-US" sz="4000" b="1">
              <a:solidFill>
                <a:srgbClr val="7030A0"/>
              </a:solidFill>
              <a:latin typeface="Arial"/>
            </a:endParaRPr>
          </a:p>
          <a:p>
            <a:pPr algn="just"/>
            <a:r>
              <a:rPr lang="vi-VN" sz="4000" b="1">
                <a:solidFill>
                  <a:srgbClr val="7030A0"/>
                </a:solidFill>
                <a:latin typeface="Arial"/>
              </a:rPr>
              <a:t> </a:t>
            </a:r>
            <a:r>
              <a:rPr lang="en-US" sz="4000" b="1">
                <a:solidFill>
                  <a:srgbClr val="7030A0"/>
                </a:solidFill>
                <a:latin typeface="Arial"/>
              </a:rPr>
              <a:t>             8kg 3g =  …</a:t>
            </a:r>
            <a:r>
              <a:rPr lang="vi-VN" sz="4000" b="1" dirty="0">
                <a:solidFill>
                  <a:srgbClr val="7030A0"/>
                </a:solidFill>
                <a:latin typeface="Arial"/>
              </a:rPr>
              <a:t>...</a:t>
            </a:r>
            <a:r>
              <a:rPr lang="en-US" sz="4000" b="1">
                <a:solidFill>
                  <a:srgbClr val="7030A0"/>
                </a:solidFill>
                <a:latin typeface="Arial"/>
              </a:rPr>
              <a:t>.    kg</a:t>
            </a:r>
          </a:p>
          <a:p>
            <a:pPr algn="just"/>
            <a:endParaRPr lang="en-US" sz="4000" b="1" dirty="0">
              <a:solidFill>
                <a:srgbClr val="7030A0"/>
              </a:solidFill>
              <a:latin typeface="Arial"/>
            </a:endParaRPr>
          </a:p>
          <a:p>
            <a:pPr algn="just"/>
            <a:r>
              <a:rPr lang="en-US" sz="4000" b="1">
                <a:solidFill>
                  <a:srgbClr val="7030A0"/>
                </a:solidFill>
                <a:latin typeface="Arial"/>
              </a:rPr>
              <a:t>                 500g = …</a:t>
            </a:r>
            <a:r>
              <a:rPr lang="vi-VN" sz="4000" b="1">
                <a:solidFill>
                  <a:srgbClr val="7030A0"/>
                </a:solidFill>
                <a:latin typeface="Arial"/>
              </a:rPr>
              <a:t>...</a:t>
            </a:r>
            <a:r>
              <a:rPr lang="en-US" sz="4000" b="1">
                <a:solidFill>
                  <a:srgbClr val="7030A0"/>
                </a:solidFill>
                <a:latin typeface="Arial"/>
              </a:rPr>
              <a:t>. kg</a:t>
            </a:r>
            <a:endParaRPr lang="en-US" sz="4000" b="1" i="0" dirty="0">
              <a:solidFill>
                <a:srgbClr val="7030A0"/>
              </a:solidFill>
              <a:effectLst/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2231886"/>
            <a:ext cx="1330365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4,05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3276600"/>
            <a:ext cx="15621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35,07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679" y="5837943"/>
            <a:ext cx="9525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0,5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4506738"/>
            <a:ext cx="1616791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8,003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5134680"/>
            <a:ext cx="2193208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5">
            <a:extLst>
              <a:ext uri="{FF2B5EF4-FFF2-40B4-BE49-F238E27FC236}">
                <a16:creationId xmlns:a16="http://schemas.microsoft.com/office/drawing/2014/main" id="{374EF133-D51B-467E-A006-71789801CD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" y="4847343"/>
            <a:ext cx="1523999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6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38767"/>
            <a:ext cx="8763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dirty="0">
                <a:solidFill>
                  <a:srgbClr val="FF0000"/>
                </a:solidFill>
                <a:latin typeface="Arial"/>
              </a:rPr>
              <a:t>2</a:t>
            </a:r>
            <a:r>
              <a:rPr lang="vi-VN" sz="4000" b="1">
                <a:solidFill>
                  <a:srgbClr val="FF0000"/>
                </a:solidFill>
                <a:latin typeface="Arial"/>
              </a:rPr>
              <a:t>. </a:t>
            </a:r>
            <a:r>
              <a:rPr lang="en-US" sz="4000" b="1">
                <a:solidFill>
                  <a:srgbClr val="FF0000"/>
                </a:solidFill>
                <a:latin typeface="Arial"/>
              </a:rPr>
              <a:t>Viết các số đo sau dưới dạng số thập phân:</a:t>
            </a:r>
            <a:endParaRPr lang="en-US" sz="4000" b="1" dirty="0">
              <a:solidFill>
                <a:srgbClr val="FF0000"/>
              </a:solidFill>
              <a:latin typeface="Arial"/>
            </a:endParaRPr>
          </a:p>
          <a:p>
            <a:pPr algn="just"/>
            <a:r>
              <a:rPr lang="en-US" sz="4000" b="1" dirty="0">
                <a:solidFill>
                  <a:srgbClr val="7030A0"/>
                </a:solidFill>
                <a:latin typeface="Arial"/>
              </a:rPr>
              <a:t>b</a:t>
            </a:r>
            <a:r>
              <a:rPr lang="vi-VN" sz="4000" b="1">
                <a:solidFill>
                  <a:srgbClr val="7030A0"/>
                </a:solidFill>
                <a:latin typeface="Arial"/>
              </a:rPr>
              <a:t>. </a:t>
            </a:r>
            <a:r>
              <a:rPr lang="en-US" sz="4000" b="1">
                <a:solidFill>
                  <a:srgbClr val="7030A0"/>
                </a:solidFill>
                <a:latin typeface="Arial"/>
              </a:rPr>
              <a:t>     Có đơn vị đo là tạ:</a:t>
            </a:r>
          </a:p>
          <a:p>
            <a:pPr algn="just"/>
            <a:r>
              <a:rPr lang="en-US" sz="4000" b="1">
                <a:solidFill>
                  <a:srgbClr val="7030A0"/>
                </a:solidFill>
                <a:latin typeface="Arial"/>
              </a:rPr>
              <a:t>           7 tạ 50kg  </a:t>
            </a:r>
            <a:r>
              <a:rPr lang="en-US" sz="4000" b="1" dirty="0">
                <a:solidFill>
                  <a:srgbClr val="7030A0"/>
                </a:solidFill>
                <a:latin typeface="Arial"/>
              </a:rPr>
              <a:t>= </a:t>
            </a:r>
            <a:r>
              <a:rPr lang="en-US" sz="4000" b="1">
                <a:solidFill>
                  <a:srgbClr val="7030A0"/>
                </a:solidFill>
                <a:latin typeface="Arial"/>
              </a:rPr>
              <a:t>…</a:t>
            </a:r>
            <a:r>
              <a:rPr lang="vi-VN" sz="4000" b="1">
                <a:solidFill>
                  <a:srgbClr val="7030A0"/>
                </a:solidFill>
                <a:latin typeface="Arial"/>
              </a:rPr>
              <a:t>...</a:t>
            </a:r>
            <a:r>
              <a:rPr lang="en-US" sz="4000" b="1">
                <a:solidFill>
                  <a:srgbClr val="7030A0"/>
                </a:solidFill>
                <a:latin typeface="Arial"/>
              </a:rPr>
              <a:t> tạ</a:t>
            </a:r>
            <a:endParaRPr lang="en-US" sz="4000" b="1" dirty="0">
              <a:solidFill>
                <a:srgbClr val="7030A0"/>
              </a:solidFill>
              <a:latin typeface="Arial"/>
            </a:endParaRPr>
          </a:p>
          <a:p>
            <a:pPr algn="just"/>
            <a:endParaRPr lang="en-US" sz="4000" b="1">
              <a:solidFill>
                <a:srgbClr val="7030A0"/>
              </a:solidFill>
              <a:latin typeface="Arial"/>
            </a:endParaRPr>
          </a:p>
          <a:p>
            <a:pPr algn="just"/>
            <a:r>
              <a:rPr lang="en-US" sz="4000" b="1">
                <a:solidFill>
                  <a:srgbClr val="7030A0"/>
                </a:solidFill>
                <a:latin typeface="Arial"/>
              </a:rPr>
              <a:t>               5tạ 5kg </a:t>
            </a:r>
            <a:r>
              <a:rPr lang="en-US" sz="4000" b="1" dirty="0">
                <a:solidFill>
                  <a:srgbClr val="7030A0"/>
                </a:solidFill>
                <a:latin typeface="Arial"/>
              </a:rPr>
              <a:t>= </a:t>
            </a:r>
            <a:r>
              <a:rPr lang="en-US" sz="4000" b="1">
                <a:solidFill>
                  <a:srgbClr val="7030A0"/>
                </a:solidFill>
                <a:latin typeface="Arial"/>
              </a:rPr>
              <a:t>…</a:t>
            </a:r>
            <a:r>
              <a:rPr lang="vi-VN" sz="4000" b="1">
                <a:solidFill>
                  <a:srgbClr val="7030A0"/>
                </a:solidFill>
                <a:latin typeface="Arial"/>
              </a:rPr>
              <a:t>.....</a:t>
            </a:r>
            <a:r>
              <a:rPr lang="en-US" sz="4000" b="1">
                <a:solidFill>
                  <a:srgbClr val="7030A0"/>
                </a:solidFill>
                <a:latin typeface="Arial"/>
              </a:rPr>
              <a:t> tạ</a:t>
            </a:r>
            <a:endParaRPr lang="en-US" sz="4000" b="1" dirty="0">
              <a:solidFill>
                <a:srgbClr val="7030A0"/>
              </a:solidFill>
              <a:latin typeface="Arial"/>
            </a:endParaRPr>
          </a:p>
          <a:p>
            <a:pPr algn="just"/>
            <a:endParaRPr lang="en-US" sz="4000" b="1">
              <a:solidFill>
                <a:srgbClr val="7030A0"/>
              </a:solidFill>
              <a:latin typeface="Arial"/>
            </a:endParaRPr>
          </a:p>
          <a:p>
            <a:pPr algn="just"/>
            <a:r>
              <a:rPr lang="vi-VN" sz="4000" b="1">
                <a:solidFill>
                  <a:srgbClr val="7030A0"/>
                </a:solidFill>
                <a:latin typeface="Arial"/>
              </a:rPr>
              <a:t> </a:t>
            </a:r>
            <a:r>
              <a:rPr lang="en-US" sz="4000" b="1">
                <a:solidFill>
                  <a:srgbClr val="7030A0"/>
                </a:solidFill>
                <a:latin typeface="Arial"/>
              </a:rPr>
              <a:t>                 63kg  =  …</a:t>
            </a:r>
            <a:r>
              <a:rPr lang="vi-VN" sz="4000" b="1" dirty="0">
                <a:solidFill>
                  <a:srgbClr val="7030A0"/>
                </a:solidFill>
                <a:latin typeface="Arial"/>
              </a:rPr>
              <a:t>...</a:t>
            </a:r>
            <a:r>
              <a:rPr lang="en-US" sz="4000" b="1">
                <a:solidFill>
                  <a:srgbClr val="7030A0"/>
                </a:solidFill>
                <a:latin typeface="Arial"/>
              </a:rPr>
              <a:t>.   tạ</a:t>
            </a:r>
          </a:p>
          <a:p>
            <a:pPr algn="just"/>
            <a:endParaRPr lang="en-US" sz="4000" b="1" dirty="0">
              <a:solidFill>
                <a:srgbClr val="7030A0"/>
              </a:solidFill>
              <a:latin typeface="Arial"/>
            </a:endParaRPr>
          </a:p>
          <a:p>
            <a:pPr algn="just"/>
            <a:r>
              <a:rPr lang="en-US" sz="4000" b="1">
                <a:solidFill>
                  <a:srgbClr val="7030A0"/>
                </a:solidFill>
                <a:latin typeface="Arial"/>
              </a:rPr>
              <a:t>                 830kg = …</a:t>
            </a:r>
            <a:r>
              <a:rPr lang="vi-VN" sz="4000" b="1">
                <a:solidFill>
                  <a:srgbClr val="7030A0"/>
                </a:solidFill>
                <a:latin typeface="Arial"/>
              </a:rPr>
              <a:t>...</a:t>
            </a:r>
            <a:r>
              <a:rPr lang="en-US" sz="4000" b="1">
                <a:solidFill>
                  <a:srgbClr val="7030A0"/>
                </a:solidFill>
                <a:latin typeface="Arial"/>
              </a:rPr>
              <a:t>. tạ</a:t>
            </a:r>
            <a:endParaRPr lang="en-US" sz="4000" b="1" i="0" dirty="0">
              <a:solidFill>
                <a:srgbClr val="7030A0"/>
              </a:solidFill>
              <a:effectLst/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0532" y="2133600"/>
            <a:ext cx="982979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7,5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0532" y="3352800"/>
            <a:ext cx="1205311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5,05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9111" y="5837943"/>
            <a:ext cx="9525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8,3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9111" y="4493400"/>
            <a:ext cx="13716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0,63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5134680"/>
            <a:ext cx="2193208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5">
            <a:extLst>
              <a:ext uri="{FF2B5EF4-FFF2-40B4-BE49-F238E27FC236}">
                <a16:creationId xmlns:a16="http://schemas.microsoft.com/office/drawing/2014/main" id="{374EF133-D51B-467E-A006-71789801CD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" y="4847343"/>
            <a:ext cx="1523999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7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5122863"/>
            <a:ext cx="2193208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5">
            <a:extLst>
              <a:ext uri="{FF2B5EF4-FFF2-40B4-BE49-F238E27FC236}">
                <a16:creationId xmlns:a16="http://schemas.microsoft.com/office/drawing/2014/main" id="{374EF133-D51B-467E-A006-71789801CD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9" y="4832131"/>
            <a:ext cx="1523999" cy="198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7883" y="243245"/>
            <a:ext cx="9143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/>
              </a:rPr>
              <a:t>3. Giải bài toán sau:</a:t>
            </a:r>
          </a:p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811" y="981232"/>
            <a:ext cx="8822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 Trong vườn thú có 6 con sư tử. Trung bình mỗi ngày một con ăn hết 9kg thịt. Hỏi cần bao nhiêu tấn thịt để nuôi số sư tử đó trong 30 ngày?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7883" y="2581372"/>
            <a:ext cx="7088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>
                <a:solidFill>
                  <a:srgbClr val="FF0000"/>
                </a:solidFill>
              </a:rPr>
              <a:t>Tóm tắt: </a:t>
            </a:r>
            <a:r>
              <a:rPr lang="en-US" sz="3200">
                <a:solidFill>
                  <a:srgbClr val="FF0000"/>
                </a:solidFill>
              </a:rPr>
              <a:t>  </a:t>
            </a:r>
            <a:r>
              <a:rPr lang="en-US" sz="3200"/>
              <a:t>1 ngày  : 1 con :     9kg</a:t>
            </a:r>
          </a:p>
          <a:p>
            <a:r>
              <a:rPr lang="en-US" sz="3200"/>
              <a:t>               30 ngày : 6 con : …tấn thịt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22796" y="3653768"/>
            <a:ext cx="5943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Bài giải</a:t>
            </a:r>
          </a:p>
          <a:p>
            <a:r>
              <a:rPr lang="en-US" sz="2800"/>
              <a:t>1 con ăn trong 30 ngày là:</a:t>
            </a:r>
          </a:p>
          <a:p>
            <a:r>
              <a:rPr lang="en-US" sz="2800"/>
              <a:t>     30 x 9 = 270 (kg)</a:t>
            </a:r>
          </a:p>
          <a:p>
            <a:r>
              <a:rPr lang="en-US" sz="2800"/>
              <a:t>6 con ăn trong 30 ngày là:</a:t>
            </a:r>
          </a:p>
          <a:p>
            <a:r>
              <a:rPr lang="en-US" sz="2800"/>
              <a:t>    270 x 6 = 1620 (kg)</a:t>
            </a:r>
          </a:p>
          <a:p>
            <a:r>
              <a:rPr lang="en-US" sz="2800"/>
              <a:t>Đổi: 1620 kg = 1,62 tấn</a:t>
            </a:r>
          </a:p>
          <a:p>
            <a:r>
              <a:rPr lang="en-US" sz="2800"/>
              <a:t>          Đáp số: 1,62 tấn</a:t>
            </a:r>
          </a:p>
        </p:txBody>
      </p:sp>
    </p:spTree>
    <p:extLst>
      <p:ext uri="{BB962C8B-B14F-4D97-AF65-F5344CB8AC3E}">
        <p14:creationId xmlns:p14="http://schemas.microsoft.com/office/powerpoint/2010/main" val="368086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Download Free png Coins,corners,bordures - Flower Borders Corn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2"/>
          <a:stretch>
            <a:fillRect/>
          </a:stretch>
        </p:blipFill>
        <p:spPr bwMode="auto">
          <a:xfrm>
            <a:off x="25400" y="3760788"/>
            <a:ext cx="3551238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17357" y="1575250"/>
            <a:ext cx="7516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sẵn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pic>
        <p:nvPicPr>
          <p:cNvPr id="5" name="Picture 5" descr="Book-09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35" y="1575246"/>
            <a:ext cx="1607951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95600" y="3605217"/>
            <a:ext cx="62385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 descr="Home Icons - Free Download, PNG and 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3" y="4630742"/>
            <a:ext cx="1443038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30626" y="5359400"/>
            <a:ext cx="5260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2" name="Picture 4" descr="Listen to teacher clipart 5 » Clipart St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27388"/>
            <a:ext cx="1601788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2"/>
          <p:cNvSpPr txBox="1">
            <a:spLocks/>
          </p:cNvSpPr>
          <p:nvPr/>
        </p:nvSpPr>
        <p:spPr>
          <a:xfrm>
            <a:off x="59813" y="381000"/>
            <a:ext cx="8990012" cy="838200"/>
          </a:xfrm>
          <a:prstGeom prst="rect">
            <a:avLst/>
          </a:prstGeom>
          <a:solidFill>
            <a:srgbClr val="7030A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 ĐIỀU CẦN LƯU Ý</a:t>
            </a:r>
          </a:p>
        </p:txBody>
      </p:sp>
      <p:sp>
        <p:nvSpPr>
          <p:cNvPr id="11" name="Rectangle 36"/>
          <p:cNvSpPr>
            <a:spLocks noChangeArrowheads="1"/>
          </p:cNvSpPr>
          <p:nvPr/>
        </p:nvSpPr>
        <p:spPr bwMode="auto">
          <a:xfrm>
            <a:off x="25401" y="32369"/>
            <a:ext cx="9154651" cy="7024073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12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4376741"/>
            <a:ext cx="980768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70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5122863"/>
            <a:ext cx="2193208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5">
            <a:extLst>
              <a:ext uri="{FF2B5EF4-FFF2-40B4-BE49-F238E27FC236}">
                <a16:creationId xmlns:a16="http://schemas.microsoft.com/office/drawing/2014/main" id="{374EF133-D51B-467E-A006-71789801CD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9" y="4817942"/>
            <a:ext cx="1523999" cy="198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7883" y="243245"/>
            <a:ext cx="9143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/>
              </a:rPr>
              <a:t>3. Giải bài toán sau:</a:t>
            </a:r>
          </a:p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811" y="981232"/>
            <a:ext cx="8822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 Trong vườn thú có 6 con sư tử. Trung bình mỗi ngày một con ăn hết 9kg thịt. Hỏi cần bao nhiêu tấn thịt để nuôi số sư tử đó trong 30 ngày?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089" y="2582362"/>
            <a:ext cx="7088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>
                <a:solidFill>
                  <a:srgbClr val="FF0000"/>
                </a:solidFill>
              </a:rPr>
              <a:t>Tóm tắt</a:t>
            </a:r>
            <a:r>
              <a:rPr lang="en-US" sz="3200"/>
              <a:t>:   1 ngày  : 1 con :     9kg</a:t>
            </a:r>
          </a:p>
          <a:p>
            <a:r>
              <a:rPr lang="en-US" sz="3200"/>
              <a:t>               30 ngày : 6 con : …tấn thịt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22796" y="3653768"/>
            <a:ext cx="5943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Bài giải</a:t>
            </a:r>
          </a:p>
          <a:p>
            <a:r>
              <a:rPr lang="en-US" sz="2800"/>
              <a:t>6 con ăn trong 1 ngày là:</a:t>
            </a:r>
          </a:p>
          <a:p>
            <a:r>
              <a:rPr lang="en-US" sz="2800"/>
              <a:t>     6 x 9 = 54 (kg)</a:t>
            </a:r>
          </a:p>
          <a:p>
            <a:r>
              <a:rPr lang="en-US" sz="2800"/>
              <a:t>6 con ăn trong 30 ngày là:</a:t>
            </a:r>
          </a:p>
          <a:p>
            <a:r>
              <a:rPr lang="en-US" sz="2800"/>
              <a:t>    54 x 30 = 1620 (kg)</a:t>
            </a:r>
          </a:p>
          <a:p>
            <a:r>
              <a:rPr lang="en-US" sz="2800"/>
              <a:t>Đổi: 1620 kg = 1,62 tấn</a:t>
            </a:r>
          </a:p>
          <a:p>
            <a:r>
              <a:rPr lang="en-US" sz="2800"/>
              <a:t>          Đáp số: 1,62 tấn</a:t>
            </a:r>
          </a:p>
        </p:txBody>
      </p:sp>
    </p:spTree>
    <p:extLst>
      <p:ext uri="{BB962C8B-B14F-4D97-AF65-F5344CB8AC3E}">
        <p14:creationId xmlns:p14="http://schemas.microsoft.com/office/powerpoint/2010/main" val="56281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\Desktop\hoa\HINH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67100" y="3911312"/>
            <a:ext cx="510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>
                <a:solidFill>
                  <a:srgbClr val="FF0000"/>
                </a:solidFill>
                <a:latin typeface="Open Sans"/>
              </a:rPr>
              <a:t>C</a:t>
            </a:r>
            <a:r>
              <a:rPr lang="en-US" sz="3200" b="1">
                <a:solidFill>
                  <a:srgbClr val="FF0000"/>
                </a:solidFill>
                <a:latin typeface="Open Sans"/>
              </a:rPr>
              <a:t>ác em tự làm bài ở nhà</a:t>
            </a:r>
            <a:r>
              <a:rPr lang="vi-VN" sz="3200" b="1">
                <a:solidFill>
                  <a:srgbClr val="C00000"/>
                </a:solidFill>
              </a:rPr>
              <a:t>.</a:t>
            </a:r>
            <a:endParaRPr lang="vi-VN" sz="3200" b="1" dirty="0">
              <a:solidFill>
                <a:srgbClr val="C00000"/>
              </a:solidFill>
              <a:latin typeface="Open Sans"/>
            </a:endParaRPr>
          </a:p>
        </p:txBody>
      </p:sp>
      <p:pic>
        <p:nvPicPr>
          <p:cNvPr id="6" name="Picture 17" descr="addemoticons172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52400"/>
            <a:ext cx="2133601" cy="157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943" y="1143000"/>
            <a:ext cx="7808913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959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bi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4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WordArt 5"/>
          <p:cNvSpPr>
            <a:spLocks noChangeArrowheads="1" noChangeShapeType="1" noTextEdit="1"/>
          </p:cNvSpPr>
          <p:nvPr/>
        </p:nvSpPr>
        <p:spPr bwMode="auto">
          <a:xfrm>
            <a:off x="1303172" y="1488763"/>
            <a:ext cx="7315200" cy="329560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Củng cố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 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cs typeface="Arial"/>
            </a:endParaRP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 rot="20876853">
            <a:off x="2643177" y="3038894"/>
            <a:ext cx="5353803" cy="1998415"/>
            <a:chOff x="5225" y="9335"/>
            <a:chExt cx="2520" cy="1750"/>
          </a:xfrm>
        </p:grpSpPr>
        <p:sp>
          <p:nvSpPr>
            <p:cNvPr id="5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6" name="Picture 26" descr="cosmo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5" descr="BOOK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4" descr="BOOK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3" descr="QUILLP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800" b="1">
                  <a:solidFill>
                    <a:srgbClr val="000000"/>
                  </a:solidFill>
                  <a:latin typeface="VnBangkok"/>
                  <a:cs typeface="Times New Roman" pitchFamily="18" charset="0"/>
                </a:rPr>
                <a:t> </a:t>
              </a:r>
              <a:endParaRPr lang="en-US" altLang="vi-VN" sz="4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009900" y="4133802"/>
            <a:ext cx="4191000" cy="2128838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5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13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-381000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exagon 7"/>
          <p:cNvSpPr/>
          <p:nvPr/>
        </p:nvSpPr>
        <p:spPr>
          <a:xfrm>
            <a:off x="123095" y="1379223"/>
            <a:ext cx="2584098" cy="1897377"/>
          </a:xfrm>
          <a:prstGeom prst="hexagon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 pitchFamily="34" charset="0"/>
                <a:cs typeface="Arial" pitchFamily="34" charset="0"/>
              </a:rPr>
              <a:t>Ong</a:t>
            </a:r>
            <a:endParaRPr lang="en-US" sz="5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2241599" y="381000"/>
            <a:ext cx="2744431" cy="1931669"/>
          </a:xfrm>
          <a:prstGeom prst="hexagon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 pitchFamily="34" charset="0"/>
                <a:cs typeface="Arial" pitchFamily="34" charset="0"/>
              </a:rPr>
              <a:t>vàng</a:t>
            </a:r>
            <a:endParaRPr lang="en-US" sz="5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705600" y="2327911"/>
            <a:ext cx="2438400" cy="1747963"/>
          </a:xfrm>
          <a:prstGeom prst="hexagon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 pitchFamily="34" charset="0"/>
                <a:cs typeface="Arial" pitchFamily="34" charset="0"/>
              </a:rPr>
              <a:t>thái</a:t>
            </a:r>
            <a:endParaRPr lang="en-US" sz="5000" b="1" dirty="0">
              <a:ln w="6600">
                <a:solidFill>
                  <a:srgbClr val="ED7D31"/>
                </a:solidFill>
                <a:prstDash val="solid"/>
              </a:ln>
              <a:solidFill>
                <a:prstClr val="black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4491480" y="1346834"/>
            <a:ext cx="2735798" cy="1884047"/>
          </a:xfrm>
          <a:prstGeom prst="hexagon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 pitchFamily="34" charset="0"/>
                <a:cs typeface="Arial" pitchFamily="34" charset="0"/>
              </a:rPr>
              <a:t>thông</a:t>
            </a:r>
            <a:r>
              <a:rPr lang="en-US" sz="5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5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2057400"/>
            <a:ext cx="1987550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hlinkClick r:id="rId7" action="ppaction://hlinksldjump"/>
          </p:cNvPr>
          <p:cNvSpPr/>
          <p:nvPr/>
        </p:nvSpPr>
        <p:spPr>
          <a:xfrm>
            <a:off x="2844800" y="5634038"/>
            <a:ext cx="581025" cy="76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1" name="Oval 10">
            <a:hlinkClick r:id="rId8" action="ppaction://hlinksldjump"/>
            <a:hlinkHover r:id="rId9" action="ppaction://hlinksldjump"/>
          </p:cNvPr>
          <p:cNvSpPr/>
          <p:nvPr/>
        </p:nvSpPr>
        <p:spPr>
          <a:xfrm>
            <a:off x="1433513" y="5178425"/>
            <a:ext cx="579437" cy="76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Oval 11">
            <a:hlinkClick r:id="rId10" action="ppaction://hlinksldjump"/>
          </p:cNvPr>
          <p:cNvSpPr/>
          <p:nvPr/>
        </p:nvSpPr>
        <p:spPr>
          <a:xfrm>
            <a:off x="5721350" y="5559425"/>
            <a:ext cx="579438" cy="76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4" name="Oval 13">
            <a:hlinkClick r:id="rId11" action="ppaction://hlinksldjump"/>
          </p:cNvPr>
          <p:cNvSpPr/>
          <p:nvPr/>
        </p:nvSpPr>
        <p:spPr>
          <a:xfrm>
            <a:off x="4308475" y="5105400"/>
            <a:ext cx="579438" cy="76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6" name="Oval 15">
            <a:hlinkClick r:id="rId12" action="ppaction://hlinksldjump"/>
          </p:cNvPr>
          <p:cNvSpPr/>
          <p:nvPr/>
        </p:nvSpPr>
        <p:spPr>
          <a:xfrm>
            <a:off x="6937375" y="5175250"/>
            <a:ext cx="579438" cy="76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57276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0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/>
          <p:cNvSpPr/>
          <p:nvPr/>
        </p:nvSpPr>
        <p:spPr>
          <a:xfrm>
            <a:off x="1336675" y="796925"/>
            <a:ext cx="6103938" cy="126047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6 tấn 897 tạ 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6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tấn?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05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603375"/>
            <a:ext cx="12001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/>
          <p:cNvSpPr/>
          <p:nvPr/>
        </p:nvSpPr>
        <p:spPr>
          <a:xfrm>
            <a:off x="296863" y="5724525"/>
            <a:ext cx="2079625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6897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07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/>
          <p:cNvSpPr/>
          <p:nvPr/>
        </p:nvSpPr>
        <p:spPr>
          <a:xfrm>
            <a:off x="2420938" y="5724525"/>
            <a:ext cx="2079625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68,97 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09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/>
          <p:cNvSpPr/>
          <p:nvPr/>
        </p:nvSpPr>
        <p:spPr>
          <a:xfrm>
            <a:off x="4545013" y="5724525"/>
            <a:ext cx="2079625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6,897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11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/>
          <p:cNvSpPr/>
          <p:nvPr/>
        </p:nvSpPr>
        <p:spPr>
          <a:xfrm>
            <a:off x="6669088" y="5724525"/>
            <a:ext cx="2081212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6,0897 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ction Button: Home 2">
            <a:hlinkClick r:id="rId7" action="ppaction://hlinksldjump" highlightClick="1"/>
          </p:cNvPr>
          <p:cNvSpPr/>
          <p:nvPr/>
        </p:nvSpPr>
        <p:spPr>
          <a:xfrm>
            <a:off x="296863" y="228600"/>
            <a:ext cx="1039812" cy="914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267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0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/>
          <p:cNvSpPr/>
          <p:nvPr/>
        </p:nvSpPr>
        <p:spPr>
          <a:xfrm>
            <a:off x="1273175" y="677863"/>
            <a:ext cx="6118225" cy="1608137"/>
          </a:xfrm>
          <a:prstGeom prst="wedgeRoundRectCallout">
            <a:avLst>
              <a:gd name="adj1" fmla="val 64879"/>
              <a:gd name="adj2" fmla="val 7525"/>
              <a:gd name="adj3" fmla="val 16667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9kg 24g 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kg?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229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603375"/>
            <a:ext cx="12001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/>
          <p:cNvSpPr/>
          <p:nvPr/>
        </p:nvSpPr>
        <p:spPr>
          <a:xfrm>
            <a:off x="296863" y="5724525"/>
            <a:ext cx="2079625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9024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231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/>
          <p:cNvSpPr/>
          <p:nvPr/>
        </p:nvSpPr>
        <p:spPr>
          <a:xfrm>
            <a:off x="2420938" y="5724525"/>
            <a:ext cx="2079625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9,024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233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/>
          <p:cNvSpPr/>
          <p:nvPr/>
        </p:nvSpPr>
        <p:spPr>
          <a:xfrm>
            <a:off x="4545013" y="5724525"/>
            <a:ext cx="2079625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9,24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235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/>
          <p:cNvSpPr/>
          <p:nvPr/>
        </p:nvSpPr>
        <p:spPr>
          <a:xfrm>
            <a:off x="6669088" y="5724525"/>
            <a:ext cx="2081212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9,240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ction Button: Home 13">
            <a:hlinkClick r:id="rId7" action="ppaction://hlinksldjump" highlightClick="1"/>
          </p:cNvPr>
          <p:cNvSpPr/>
          <p:nvPr/>
        </p:nvSpPr>
        <p:spPr>
          <a:xfrm>
            <a:off x="169863" y="228600"/>
            <a:ext cx="1039812" cy="914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4826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0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/>
          <p:cNvSpPr/>
          <p:nvPr/>
        </p:nvSpPr>
        <p:spPr>
          <a:xfrm>
            <a:off x="1120775" y="484188"/>
            <a:ext cx="5880100" cy="1608137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4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639kg 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tấn?</a:t>
            </a:r>
            <a:endParaRPr lang="en-US" sz="4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253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603375"/>
            <a:ext cx="12001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/>
          <p:cNvSpPr/>
          <p:nvPr/>
        </p:nvSpPr>
        <p:spPr>
          <a:xfrm>
            <a:off x="296863" y="5724525"/>
            <a:ext cx="2079625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639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255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/>
          <p:cNvSpPr/>
          <p:nvPr/>
        </p:nvSpPr>
        <p:spPr>
          <a:xfrm>
            <a:off x="2420938" y="5724525"/>
            <a:ext cx="2079625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6,39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257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/>
          <p:cNvSpPr/>
          <p:nvPr/>
        </p:nvSpPr>
        <p:spPr>
          <a:xfrm>
            <a:off x="4545013" y="5724525"/>
            <a:ext cx="2079625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0,639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259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/>
          <p:cNvSpPr/>
          <p:nvPr/>
        </p:nvSpPr>
        <p:spPr>
          <a:xfrm>
            <a:off x="6669088" y="5724525"/>
            <a:ext cx="2081212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63,9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ction Button: Home 13">
            <a:hlinkClick r:id="rId7" action="ppaction://hlinksldjump" highlightClick="1"/>
          </p:cNvPr>
          <p:cNvSpPr/>
          <p:nvPr/>
        </p:nvSpPr>
        <p:spPr>
          <a:xfrm>
            <a:off x="133350" y="228600"/>
            <a:ext cx="1041400" cy="914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86878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0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/>
          <p:cNvSpPr/>
          <p:nvPr/>
        </p:nvSpPr>
        <p:spPr>
          <a:xfrm>
            <a:off x="1120775" y="484188"/>
            <a:ext cx="5880100" cy="1608137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4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2kg 4hg 6dag </a:t>
            </a: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kg?</a:t>
            </a:r>
            <a:endParaRPr lang="en-US" sz="4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27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603375"/>
            <a:ext cx="12001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/>
          <p:cNvSpPr/>
          <p:nvPr/>
        </p:nvSpPr>
        <p:spPr>
          <a:xfrm>
            <a:off x="296863" y="5724525"/>
            <a:ext cx="2079625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246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27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/>
          <p:cNvSpPr/>
          <p:nvPr/>
        </p:nvSpPr>
        <p:spPr>
          <a:xfrm>
            <a:off x="2420938" y="5724525"/>
            <a:ext cx="2079625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0,246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28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/>
          <p:cNvSpPr/>
          <p:nvPr/>
        </p:nvSpPr>
        <p:spPr>
          <a:xfrm>
            <a:off x="4545013" y="5724525"/>
            <a:ext cx="2079625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24,6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28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/>
          <p:cNvSpPr/>
          <p:nvPr/>
        </p:nvSpPr>
        <p:spPr>
          <a:xfrm>
            <a:off x="6669088" y="5724525"/>
            <a:ext cx="2081212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2,46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ction Button: Home 13">
            <a:hlinkClick r:id="rId7" action="ppaction://hlinksldjump" highlightClick="1"/>
          </p:cNvPr>
          <p:cNvSpPr/>
          <p:nvPr/>
        </p:nvSpPr>
        <p:spPr>
          <a:xfrm>
            <a:off x="152400" y="228600"/>
            <a:ext cx="1039813" cy="914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4988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0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/>
          <p:cNvSpPr/>
          <p:nvPr/>
        </p:nvSpPr>
        <p:spPr>
          <a:xfrm>
            <a:off x="1120774" y="484188"/>
            <a:ext cx="6346825" cy="1608137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4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3tạ 5yến 8kg </a:t>
            </a: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yến?</a:t>
            </a:r>
            <a:endParaRPr lang="en-US" sz="4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301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603375"/>
            <a:ext cx="12001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/>
          <p:cNvSpPr/>
          <p:nvPr/>
        </p:nvSpPr>
        <p:spPr>
          <a:xfrm>
            <a:off x="296863" y="5724525"/>
            <a:ext cx="2079625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358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303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/>
          <p:cNvSpPr/>
          <p:nvPr/>
        </p:nvSpPr>
        <p:spPr>
          <a:xfrm>
            <a:off x="2420938" y="5724525"/>
            <a:ext cx="2079625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3,58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305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/>
          <p:cNvSpPr/>
          <p:nvPr/>
        </p:nvSpPr>
        <p:spPr>
          <a:xfrm>
            <a:off x="4545013" y="5724525"/>
            <a:ext cx="2079625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35,8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307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/>
          <p:cNvSpPr/>
          <p:nvPr/>
        </p:nvSpPr>
        <p:spPr>
          <a:xfrm>
            <a:off x="6669088" y="5724525"/>
            <a:ext cx="2081212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0,358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ction Button: Home 13">
            <a:hlinkClick r:id="rId7" action="ppaction://hlinksldjump" highlightClick="1"/>
          </p:cNvPr>
          <p:cNvSpPr/>
          <p:nvPr/>
        </p:nvSpPr>
        <p:spPr>
          <a:xfrm>
            <a:off x="103188" y="228600"/>
            <a:ext cx="1041400" cy="914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1045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bi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4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WordArt 5"/>
          <p:cNvSpPr>
            <a:spLocks noChangeArrowheads="1" noChangeShapeType="1" noTextEdit="1"/>
          </p:cNvSpPr>
          <p:nvPr/>
        </p:nvSpPr>
        <p:spPr bwMode="auto">
          <a:xfrm>
            <a:off x="1447800" y="761999"/>
            <a:ext cx="7315200" cy="274674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Dặn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dò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 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 rot="20876853">
            <a:off x="2643177" y="3038894"/>
            <a:ext cx="5353803" cy="1998415"/>
            <a:chOff x="5225" y="9335"/>
            <a:chExt cx="2520" cy="1750"/>
          </a:xfrm>
        </p:grpSpPr>
        <p:sp>
          <p:nvSpPr>
            <p:cNvPr id="5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6" name="Picture 26" descr="cosmo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5" descr="BOOK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4" descr="BOOK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3" descr="QUILLP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800" b="1">
                  <a:solidFill>
                    <a:srgbClr val="000000"/>
                  </a:solidFill>
                  <a:latin typeface="VnBangkok"/>
                  <a:cs typeface="Times New Roman" pitchFamily="18" charset="0"/>
                </a:rPr>
                <a:t> </a:t>
              </a:r>
              <a:endParaRPr lang="en-US" altLang="vi-VN" sz="4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009900" y="4133802"/>
            <a:ext cx="4191000" cy="2128838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5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71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00400" y="2209801"/>
            <a:ext cx="4820610" cy="2590800"/>
          </a:xfrm>
          <a:prstGeom prst="rect">
            <a:avLst/>
          </a:prstGeom>
          <a:noFill/>
          <a:ln>
            <a:noFill/>
          </a:ln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72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72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72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973617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999913"/>
            <a:ext cx="8686800" cy="150810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vi-VN" sz="4000" b="1" dirty="0">
                <a:solidFill>
                  <a:srgbClr val="002060"/>
                </a:solidFill>
              </a:rPr>
              <a:t> </a:t>
            </a:r>
            <a:r>
              <a:rPr lang="vi-VN" sz="4400" b="1" dirty="0">
                <a:solidFill>
                  <a:srgbClr val="002060"/>
                </a:solidFill>
              </a:rPr>
              <a:t>Học kĩ bài 2</a:t>
            </a:r>
            <a:r>
              <a:rPr lang="en-US" sz="4800" b="1" dirty="0">
                <a:solidFill>
                  <a:srgbClr val="002060"/>
                </a:solidFill>
              </a:rPr>
              <a:t>7</a:t>
            </a:r>
            <a:r>
              <a:rPr lang="vi-VN" sz="4400" b="1" dirty="0">
                <a:solidFill>
                  <a:srgbClr val="002060"/>
                </a:solidFill>
              </a:rPr>
              <a:t>. Chuẩn bị bài 2</a:t>
            </a:r>
            <a:r>
              <a:rPr lang="en-US" sz="4800" b="1" dirty="0">
                <a:solidFill>
                  <a:srgbClr val="002060"/>
                </a:solidFill>
              </a:rPr>
              <a:t>8</a:t>
            </a:r>
            <a:r>
              <a:rPr lang="vi-VN" sz="4400" b="1" dirty="0">
                <a:solidFill>
                  <a:srgbClr val="002060"/>
                </a:solidFill>
              </a:rPr>
              <a:t> (Hướng dẫn học trang</a:t>
            </a:r>
            <a:r>
              <a:rPr lang="en-US" sz="4400" b="1" dirty="0">
                <a:solidFill>
                  <a:srgbClr val="002060"/>
                </a:solidFill>
              </a:rPr>
              <a:t> 108</a:t>
            </a:r>
            <a:r>
              <a:rPr lang="vi-VN" sz="4400" b="1" dirty="0">
                <a:solidFill>
                  <a:srgbClr val="002060"/>
                </a:solidFill>
              </a:rPr>
              <a:t>).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0"/>
            <a:ext cx="4495800" cy="163781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6" name="Picture 3" descr="hinh_rungchuôngva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981" y="4000499"/>
            <a:ext cx="1828800" cy="14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BCA601-E5DA-4CCE-A319-D394A01271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975" y="3829774"/>
            <a:ext cx="1676400" cy="1931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451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zV025-1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57644"/>
            <a:ext cx="9144001" cy="529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609600" y="1086209"/>
            <a:ext cx="8534401" cy="457130"/>
          </a:xfrm>
          <a:prstGeom prst="rect">
            <a:avLst/>
          </a:prstGeom>
        </p:spPr>
        <p:txBody>
          <a:bodyPr wrap="none" lIns="81638" tIns="40820" rIns="81638" bIns="4082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816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174" b="1" i="0" u="none" strike="noStrike" kern="10" cap="none" spc="0" normalizeH="0" baseline="0" noProof="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Chân thành cảm ơn quý thầy, cô cùng các em</a:t>
            </a:r>
            <a:endParaRPr kumimoji="0" lang="en-SG" sz="3174" b="1" i="0" u="none" strike="noStrike" kern="10" cap="none" spc="0" normalizeH="0" baseline="0" noProof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971800" y="3429000"/>
            <a:ext cx="3352801" cy="914261"/>
          </a:xfrm>
          <a:prstGeom prst="rect">
            <a:avLst/>
          </a:prstGeom>
        </p:spPr>
        <p:txBody>
          <a:bodyPr wrap="none" lIns="81638" tIns="40820" rIns="81638" bIns="4082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816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857" b="1" i="1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Chào tạm biệt!</a:t>
            </a:r>
          </a:p>
        </p:txBody>
      </p:sp>
    </p:spTree>
    <p:extLst>
      <p:ext uri="{BB962C8B-B14F-4D97-AF65-F5344CB8AC3E}">
        <p14:creationId xmlns:p14="http://schemas.microsoft.com/office/powerpoint/2010/main" val="116662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228600" y="1700847"/>
            <a:ext cx="7848600" cy="4699954"/>
          </a:xfrm>
          <a:prstGeom prst="rect">
            <a:avLst/>
          </a:prstGeom>
          <a:noFill/>
        </p:spPr>
        <p:txBody>
          <a:bodyPr wrap="none" lIns="91397" tIns="45699" rIns="91397" bIns="45699" fromWordArt="1">
            <a:prstTxWarp prst="textCascadeUp">
              <a:avLst>
                <a:gd name="adj" fmla="val 7556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TRÒ CHƠI: </a:t>
            </a:r>
          </a:p>
          <a:p>
            <a:pPr algn="ctr">
              <a:defRPr/>
            </a:pPr>
            <a:r>
              <a:rPr lang="en-US" sz="3600" b="1" ker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aril"/>
              </a:rPr>
              <a:t>SẮC MÀU BÍ ẨN</a:t>
            </a:r>
            <a:endParaRPr lang="en-US" sz="3600" b="1" kern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aril"/>
            </a:endParaRPr>
          </a:p>
        </p:txBody>
      </p:sp>
      <p:pic>
        <p:nvPicPr>
          <p:cNvPr id="3" name="Picture 5" descr="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02009"/>
            <a:ext cx="1219200" cy="17526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7B9ACB02-FDA9-43EA-A9A9-291C767AC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02009"/>
            <a:ext cx="3733800" cy="15988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73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905000" y="0"/>
            <a:ext cx="5715000" cy="1143000"/>
          </a:xfrm>
          <a:prstGeom prst="cloud">
            <a:avLst/>
          </a:prstGeom>
          <a:solidFill>
            <a:srgbClr val="00FFFF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1987" name="WordArt 6"/>
          <p:cNvSpPr>
            <a:spLocks noChangeArrowheads="1" noChangeShapeType="1" noTextEdit="1"/>
          </p:cNvSpPr>
          <p:nvPr/>
        </p:nvSpPr>
        <p:spPr bwMode="auto">
          <a:xfrm>
            <a:off x="2819400" y="66675"/>
            <a:ext cx="3771900" cy="8001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>
              <a:defRPr/>
            </a:pPr>
            <a:r>
              <a:rPr lang="en-US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37075" y="935038"/>
            <a:ext cx="4606925" cy="8937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600" dirty="0" err="1">
                <a:latin typeface="+mn-lt"/>
              </a:rPr>
              <a:t>Nêu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mối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quan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hệ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giữa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hai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đơn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vị</a:t>
            </a:r>
            <a:r>
              <a:rPr lang="en-US" sz="2600" dirty="0">
                <a:latin typeface="+mn-lt"/>
              </a:rPr>
              <a:t> </a:t>
            </a:r>
            <a:r>
              <a:rPr lang="en-US" sz="2600" err="1">
                <a:latin typeface="+mn-lt"/>
              </a:rPr>
              <a:t>đo</a:t>
            </a:r>
            <a:r>
              <a:rPr lang="en-US" sz="2600">
                <a:latin typeface="+mn-lt"/>
              </a:rPr>
              <a:t> </a:t>
            </a:r>
            <a:r>
              <a:rPr lang="en-US" sz="2600"/>
              <a:t>khối lượng</a:t>
            </a:r>
            <a:r>
              <a:rPr lang="en-US" sz="260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liền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kề</a:t>
            </a:r>
            <a:r>
              <a:rPr lang="en-US" sz="2600" dirty="0">
                <a:latin typeface="+mn-lt"/>
              </a:rPr>
              <a:t>.</a:t>
            </a:r>
          </a:p>
        </p:txBody>
      </p:sp>
      <p:graphicFrame>
        <p:nvGraphicFramePr>
          <p:cNvPr id="41989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51" imgH="215619" progId="Equation.3">
                  <p:embed/>
                </p:oleObj>
              </mc:Choice>
              <mc:Fallback>
                <p:oleObj name="Equation" r:id="rId2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7938" y="3848100"/>
            <a:ext cx="4589462" cy="1255712"/>
            <a:chOff x="8021" y="3821411"/>
            <a:chExt cx="4563980" cy="643269"/>
          </a:xfrm>
        </p:grpSpPr>
        <p:sp>
          <p:nvSpPr>
            <p:cNvPr id="10" name="TextBox 9"/>
            <p:cNvSpPr txBox="1"/>
            <p:nvPr/>
          </p:nvSpPr>
          <p:spPr>
            <a:xfrm>
              <a:off x="8021" y="3821411"/>
              <a:ext cx="4404533" cy="6432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endParaRPr lang="en-US" sz="2400" dirty="0">
                <a:latin typeface="+mn-lt"/>
              </a:endParaRPr>
            </a:p>
            <a:p>
              <a:pPr eaLnBrk="1" hangingPunct="1">
                <a:defRPr/>
              </a:pPr>
              <a:endParaRPr lang="en-US" sz="2400" dirty="0">
                <a:latin typeface="+mn-lt"/>
              </a:endParaRPr>
            </a:p>
          </p:txBody>
        </p:sp>
        <p:sp>
          <p:nvSpPr>
            <p:cNvPr id="4" name="TextBox 3"/>
            <p:cNvSpPr txBox="1"/>
            <p:nvPr/>
          </p:nvSpPr>
          <p:spPr bwMode="auto">
            <a:xfrm>
              <a:off x="227459" y="3969420"/>
              <a:ext cx="4344542" cy="2522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2600"/>
                <a:t>           12 tạ 23kg = …kg</a:t>
              </a:r>
              <a:r>
                <a:rPr lang="en-US" sz="2600">
                  <a:latin typeface="+mn-lt"/>
                </a:rPr>
                <a:t>  </a:t>
              </a:r>
              <a:endParaRPr lang="en-US" sz="2600" dirty="0">
                <a:latin typeface="+mn-lt"/>
              </a:endParaRPr>
            </a:p>
          </p:txBody>
        </p:sp>
      </p:grpSp>
      <p:grpSp>
        <p:nvGrpSpPr>
          <p:cNvPr id="12" name="Group 29"/>
          <p:cNvGrpSpPr>
            <a:grpSpLocks/>
          </p:cNvGrpSpPr>
          <p:nvPr/>
        </p:nvGrpSpPr>
        <p:grpSpPr bwMode="auto">
          <a:xfrm>
            <a:off x="4537075" y="3843339"/>
            <a:ext cx="4785678" cy="1393310"/>
            <a:chOff x="4413250" y="3812247"/>
            <a:chExt cx="5046379" cy="720623"/>
          </a:xfrm>
        </p:grpSpPr>
        <p:sp>
          <p:nvSpPr>
            <p:cNvPr id="11" name="TextBox 10"/>
            <p:cNvSpPr txBox="1"/>
            <p:nvPr/>
          </p:nvSpPr>
          <p:spPr>
            <a:xfrm>
              <a:off x="4413250" y="3812247"/>
              <a:ext cx="4730666" cy="6420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sz="2400" dirty="0">
                <a:latin typeface="+mn-lt"/>
              </a:endParaRPr>
            </a:p>
            <a:p>
              <a:pPr algn="ctr" eaLnBrk="1" hangingPunct="1">
                <a:defRPr/>
              </a:pPr>
              <a:endParaRPr lang="en-US" sz="2400" dirty="0">
                <a:latin typeface="+mn-lt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466148" y="3864302"/>
              <a:ext cx="4993481" cy="66856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vi-VN" sz="2600" dirty="0">
                  <a:latin typeface="+mn-lt"/>
                </a:rPr>
                <a:t>Viết số </a:t>
              </a:r>
              <a:r>
                <a:rPr lang="vi-VN" sz="2600">
                  <a:latin typeface="+mn-lt"/>
                </a:rPr>
                <a:t>đo </a:t>
              </a:r>
              <a:r>
                <a:rPr lang="en-US" sz="2600"/>
                <a:t>khối lượng</a:t>
              </a:r>
              <a:r>
                <a:rPr lang="vi-VN" sz="2600">
                  <a:latin typeface="+mn-lt"/>
                </a:rPr>
                <a:t> </a:t>
              </a:r>
              <a:r>
                <a:rPr lang="vi-VN" sz="2600" dirty="0">
                  <a:latin typeface="+mn-lt"/>
                </a:rPr>
                <a:t>dưới dạng hỗn </a:t>
              </a:r>
              <a:r>
                <a:rPr lang="vi-VN" sz="2600">
                  <a:latin typeface="+mn-lt"/>
                </a:rPr>
                <a:t>số</a:t>
              </a:r>
              <a:r>
                <a:rPr lang="en-US" sz="2600">
                  <a:latin typeface="+mn-lt"/>
                </a:rPr>
                <a:t> </a:t>
              </a:r>
              <a:r>
                <a:rPr lang="en-US" sz="2600"/>
                <a:t> </a:t>
              </a:r>
            </a:p>
            <a:p>
              <a:pPr algn="ctr" eaLnBrk="1" hangingPunct="1">
                <a:defRPr/>
              </a:pPr>
              <a:r>
                <a:rPr lang="vi-VN" sz="2600">
                  <a:latin typeface="+mn-lt"/>
                </a:rPr>
                <a:t>2</a:t>
              </a:r>
              <a:r>
                <a:rPr lang="en-US" sz="2600"/>
                <a:t>yến </a:t>
              </a:r>
              <a:r>
                <a:rPr lang="vi-VN" sz="2600">
                  <a:latin typeface="+mn-lt"/>
                </a:rPr>
                <a:t>6</a:t>
              </a:r>
              <a:r>
                <a:rPr lang="en-US" sz="2600">
                  <a:latin typeface="+mn-lt"/>
                </a:rPr>
                <a:t>kg</a:t>
              </a:r>
              <a:r>
                <a:rPr lang="vi-VN" sz="2600">
                  <a:latin typeface="+mn-lt"/>
                </a:rPr>
                <a:t> = ... </a:t>
              </a:r>
              <a:r>
                <a:rPr lang="en-US" sz="2600"/>
                <a:t>Yến</a:t>
              </a:r>
              <a:endParaRPr lang="vi-VN" sz="2600" dirty="0">
                <a:latin typeface="+mn-lt"/>
              </a:endParaRPr>
            </a:p>
          </p:txBody>
        </p:sp>
      </p:grpSp>
      <p:grpSp>
        <p:nvGrpSpPr>
          <p:cNvPr id="14" name="Group 20"/>
          <p:cNvGrpSpPr>
            <a:grpSpLocks/>
          </p:cNvGrpSpPr>
          <p:nvPr/>
        </p:nvGrpSpPr>
        <p:grpSpPr bwMode="auto">
          <a:xfrm>
            <a:off x="-188123" y="922338"/>
            <a:ext cx="4892686" cy="892175"/>
            <a:chOff x="-188123" y="921603"/>
            <a:chExt cx="4892686" cy="892552"/>
          </a:xfrm>
        </p:grpSpPr>
        <p:sp>
          <p:nvSpPr>
            <p:cNvPr id="3" name="TextBox 2"/>
            <p:cNvSpPr txBox="1"/>
            <p:nvPr/>
          </p:nvSpPr>
          <p:spPr>
            <a:xfrm>
              <a:off x="6350" y="921603"/>
              <a:ext cx="4413250" cy="892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sz="2600" dirty="0">
                <a:latin typeface="+mn-lt"/>
              </a:endParaRPr>
            </a:p>
            <a:p>
              <a:pPr algn="ctr" eaLnBrk="1" hangingPunct="1">
                <a:defRPr/>
              </a:pPr>
              <a:endParaRPr lang="en-US" sz="2600" dirty="0">
                <a:latin typeface="+mn-lt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188123" y="1107418"/>
              <a:ext cx="4892686" cy="4926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600" dirty="0" err="1">
                  <a:latin typeface="+mn-lt"/>
                </a:rPr>
                <a:t>Nêu</a:t>
              </a:r>
              <a:r>
                <a:rPr lang="en-US" sz="2600" dirty="0">
                  <a:latin typeface="+mn-lt"/>
                </a:rPr>
                <a:t> </a:t>
              </a:r>
              <a:r>
                <a:rPr lang="en-US" sz="2600" dirty="0" err="1">
                  <a:latin typeface="+mn-lt"/>
                </a:rPr>
                <a:t>bảng</a:t>
              </a:r>
              <a:r>
                <a:rPr lang="en-US" sz="2600" dirty="0">
                  <a:latin typeface="+mn-lt"/>
                </a:rPr>
                <a:t> </a:t>
              </a:r>
              <a:r>
                <a:rPr lang="en-US" sz="2600" dirty="0" err="1">
                  <a:latin typeface="+mn-lt"/>
                </a:rPr>
                <a:t>đơn</a:t>
              </a:r>
              <a:r>
                <a:rPr lang="en-US" sz="2600" dirty="0">
                  <a:latin typeface="+mn-lt"/>
                </a:rPr>
                <a:t> </a:t>
              </a:r>
              <a:r>
                <a:rPr lang="en-US" sz="2600" dirty="0" err="1">
                  <a:latin typeface="+mn-lt"/>
                </a:rPr>
                <a:t>vị</a:t>
              </a:r>
              <a:r>
                <a:rPr lang="en-US" sz="2600" dirty="0">
                  <a:latin typeface="+mn-lt"/>
                </a:rPr>
                <a:t> </a:t>
              </a:r>
              <a:r>
                <a:rPr lang="en-US" sz="2600" err="1">
                  <a:latin typeface="+mn-lt"/>
                </a:rPr>
                <a:t>đo</a:t>
              </a:r>
              <a:r>
                <a:rPr lang="en-US" sz="2600">
                  <a:latin typeface="+mn-lt"/>
                </a:rPr>
                <a:t> </a:t>
              </a:r>
              <a:r>
                <a:rPr lang="en-US" sz="2600"/>
                <a:t>khối lượng</a:t>
              </a:r>
              <a:r>
                <a:rPr lang="en-US" sz="2600">
                  <a:latin typeface="+mn-lt"/>
                </a:rPr>
                <a:t>.</a:t>
              </a:r>
              <a:endParaRPr lang="en-US" sz="2600" dirty="0">
                <a:latin typeface="+mn-lt"/>
              </a:endParaRPr>
            </a:p>
          </p:txBody>
        </p:sp>
      </p:grpSp>
      <p:grpSp>
        <p:nvGrpSpPr>
          <p:cNvPr id="16" name="Group 25"/>
          <p:cNvGrpSpPr>
            <a:grpSpLocks/>
          </p:cNvGrpSpPr>
          <p:nvPr/>
        </p:nvGrpSpPr>
        <p:grpSpPr bwMode="auto">
          <a:xfrm>
            <a:off x="-168275" y="1795463"/>
            <a:ext cx="4857750" cy="1100137"/>
            <a:chOff x="-168441" y="1794920"/>
            <a:chExt cx="4857750" cy="1100680"/>
          </a:xfrm>
        </p:grpSpPr>
        <p:grpSp>
          <p:nvGrpSpPr>
            <p:cNvPr id="42012" name="Group 23"/>
            <p:cNvGrpSpPr>
              <a:grpSpLocks/>
            </p:cNvGrpSpPr>
            <p:nvPr/>
          </p:nvGrpSpPr>
          <p:grpSpPr bwMode="auto">
            <a:xfrm>
              <a:off x="-168441" y="2057400"/>
              <a:ext cx="4857750" cy="838200"/>
              <a:chOff x="-168441" y="2650958"/>
              <a:chExt cx="4857750" cy="8382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-166" y="2650544"/>
                <a:ext cx="4419600" cy="83861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-168441" y="2818902"/>
                <a:ext cx="4857750" cy="46219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400"/>
                  <a:t>Tấn  tạ  yến  kg  hg  dag  g</a:t>
                </a:r>
                <a:endParaRPr lang="en-US" sz="2400" dirty="0">
                  <a:latin typeface="+mn-lt"/>
                </a:endParaRPr>
              </a:p>
            </p:txBody>
          </p:sp>
        </p:grpSp>
        <p:sp>
          <p:nvSpPr>
            <p:cNvPr id="25" name="Down Arrow 24"/>
            <p:cNvSpPr/>
            <p:nvPr/>
          </p:nvSpPr>
          <p:spPr>
            <a:xfrm>
              <a:off x="2093747" y="1794920"/>
              <a:ext cx="306387" cy="262066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18" name="Group 31"/>
          <p:cNvGrpSpPr>
            <a:grpSpLocks/>
          </p:cNvGrpSpPr>
          <p:nvPr/>
        </p:nvGrpSpPr>
        <p:grpSpPr bwMode="auto">
          <a:xfrm>
            <a:off x="4391025" y="1784350"/>
            <a:ext cx="5057775" cy="1131888"/>
            <a:chOff x="-168441" y="1794920"/>
            <a:chExt cx="5010150" cy="1131954"/>
          </a:xfrm>
        </p:grpSpPr>
        <p:grpSp>
          <p:nvGrpSpPr>
            <p:cNvPr id="42008" name="Group 32"/>
            <p:cNvGrpSpPr>
              <a:grpSpLocks/>
            </p:cNvGrpSpPr>
            <p:nvPr/>
          </p:nvGrpSpPr>
          <p:grpSpPr bwMode="auto">
            <a:xfrm>
              <a:off x="-168441" y="2057400"/>
              <a:ext cx="5010150" cy="869474"/>
              <a:chOff x="-168441" y="2650958"/>
              <a:chExt cx="5010150" cy="869474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-177" y="2650431"/>
                <a:ext cx="4420443" cy="838249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68441" y="2688533"/>
                <a:ext cx="5010150" cy="83189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400" dirty="0" err="1">
                    <a:solidFill>
                      <a:srgbClr val="FFFF00"/>
                    </a:solidFill>
                    <a:latin typeface="+mn-lt"/>
                  </a:rPr>
                  <a:t>Hai</a:t>
                </a:r>
                <a:r>
                  <a:rPr lang="en-US" sz="2400" dirty="0">
                    <a:solidFill>
                      <a:srgbClr val="FFFF00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+mn-lt"/>
                  </a:rPr>
                  <a:t>đơn</a:t>
                </a:r>
                <a:r>
                  <a:rPr lang="en-US" sz="2400" dirty="0">
                    <a:solidFill>
                      <a:srgbClr val="FFFF00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+mn-lt"/>
                  </a:rPr>
                  <a:t>vị</a:t>
                </a:r>
                <a:r>
                  <a:rPr lang="en-US" sz="2400" dirty="0">
                    <a:solidFill>
                      <a:srgbClr val="FFFF00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+mn-lt"/>
                  </a:rPr>
                  <a:t>đo</a:t>
                </a:r>
                <a:r>
                  <a:rPr lang="en-US" sz="2400" dirty="0">
                    <a:solidFill>
                      <a:srgbClr val="FFFF00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+mn-lt"/>
                  </a:rPr>
                  <a:t>liền</a:t>
                </a:r>
                <a:r>
                  <a:rPr lang="en-US" sz="2400" dirty="0">
                    <a:solidFill>
                      <a:srgbClr val="FFFF00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+mn-lt"/>
                  </a:rPr>
                  <a:t>kề</a:t>
                </a:r>
                <a:r>
                  <a:rPr lang="en-US" sz="2400" dirty="0">
                    <a:solidFill>
                      <a:srgbClr val="FFFF00"/>
                    </a:solidFill>
                    <a:latin typeface="+mn-lt"/>
                  </a:rPr>
                  <a:t> </a:t>
                </a:r>
              </a:p>
              <a:p>
                <a:pPr algn="ctr" eaLnBrk="1" hangingPunct="1">
                  <a:defRPr/>
                </a:pPr>
                <a:r>
                  <a:rPr lang="en-US" sz="2400" dirty="0" err="1">
                    <a:solidFill>
                      <a:srgbClr val="FFFF00"/>
                    </a:solidFill>
                    <a:latin typeface="+mn-lt"/>
                  </a:rPr>
                  <a:t>gấp</a:t>
                </a:r>
                <a:r>
                  <a:rPr lang="en-US" sz="2400" dirty="0">
                    <a:solidFill>
                      <a:srgbClr val="FFFF00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+mn-lt"/>
                  </a:rPr>
                  <a:t>kém</a:t>
                </a:r>
                <a:r>
                  <a:rPr lang="en-US" sz="2400" dirty="0">
                    <a:solidFill>
                      <a:srgbClr val="FFFF00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+mn-lt"/>
                  </a:rPr>
                  <a:t>nhau</a:t>
                </a:r>
                <a:r>
                  <a:rPr lang="en-US" sz="2400" dirty="0">
                    <a:solidFill>
                      <a:srgbClr val="FFFF00"/>
                    </a:solidFill>
                    <a:latin typeface="+mn-lt"/>
                  </a:rPr>
                  <a:t> 10 </a:t>
                </a:r>
                <a:r>
                  <a:rPr lang="en-US" sz="2400" dirty="0" err="1">
                    <a:solidFill>
                      <a:srgbClr val="FFFF00"/>
                    </a:solidFill>
                    <a:latin typeface="+mn-lt"/>
                  </a:rPr>
                  <a:t>lần</a:t>
                </a:r>
                <a:endParaRPr lang="en-US" sz="2400" dirty="0">
                  <a:solidFill>
                    <a:srgbClr val="FFFF00"/>
                  </a:solidFill>
                  <a:latin typeface="+mn-lt"/>
                </a:endParaRPr>
              </a:p>
            </p:txBody>
          </p:sp>
        </p:grpSp>
        <p:sp>
          <p:nvSpPr>
            <p:cNvPr id="34" name="Down Arrow 33"/>
            <p:cNvSpPr/>
            <p:nvPr/>
          </p:nvSpPr>
          <p:spPr>
            <a:xfrm>
              <a:off x="2094462" y="1794920"/>
              <a:ext cx="305075" cy="261953"/>
            </a:xfrm>
            <a:prstGeom prst="downArrow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26" name="Group 36"/>
          <p:cNvGrpSpPr/>
          <p:nvPr/>
        </p:nvGrpSpPr>
        <p:grpSpPr>
          <a:xfrm>
            <a:off x="-134794" y="5103812"/>
            <a:ext cx="4857750" cy="1100680"/>
            <a:chOff x="-168441" y="1794920"/>
            <a:chExt cx="4857750" cy="1100680"/>
          </a:xfrm>
          <a:solidFill>
            <a:srgbClr val="66FF33"/>
          </a:solidFill>
        </p:grpSpPr>
        <p:grpSp>
          <p:nvGrpSpPr>
            <p:cNvPr id="27" name="Group 37"/>
            <p:cNvGrpSpPr/>
            <p:nvPr/>
          </p:nvGrpSpPr>
          <p:grpSpPr>
            <a:xfrm>
              <a:off x="-168441" y="2057400"/>
              <a:ext cx="4857750" cy="838200"/>
              <a:chOff x="-168441" y="2650958"/>
              <a:chExt cx="4857750" cy="838200"/>
            </a:xfrm>
            <a:grpFill/>
          </p:grpSpPr>
          <p:sp>
            <p:nvSpPr>
              <p:cNvPr id="40" name="Rectangle 39"/>
              <p:cNvSpPr/>
              <p:nvPr/>
            </p:nvSpPr>
            <p:spPr>
              <a:xfrm>
                <a:off x="0" y="2650958"/>
                <a:ext cx="4419600" cy="838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-168441" y="2803358"/>
                <a:ext cx="4857750" cy="4616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400"/>
                  <a:t>1223kg</a:t>
                </a:r>
                <a:r>
                  <a:rPr lang="en-US" sz="2400">
                    <a:latin typeface="+mn-lt"/>
                  </a:rPr>
                  <a:t>      </a:t>
                </a:r>
                <a:endParaRPr lang="en-US" sz="2400" dirty="0">
                  <a:latin typeface="+mn-lt"/>
                </a:endParaRPr>
              </a:p>
            </p:txBody>
          </p:sp>
        </p:grpSp>
        <p:sp>
          <p:nvSpPr>
            <p:cNvPr id="39" name="Down Arrow 38"/>
            <p:cNvSpPr/>
            <p:nvPr/>
          </p:nvSpPr>
          <p:spPr>
            <a:xfrm>
              <a:off x="2094316" y="1794920"/>
              <a:ext cx="305567" cy="262480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6350" y="962843"/>
            <a:ext cx="4537075" cy="30368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7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535488" y="947737"/>
            <a:ext cx="4627562" cy="305752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7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5" name="Rectangle 54"/>
          <p:cNvSpPr/>
          <p:nvPr/>
        </p:nvSpPr>
        <p:spPr>
          <a:xfrm>
            <a:off x="-25091" y="4035383"/>
            <a:ext cx="4537075" cy="3036887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7200" b="1" dirty="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29" name="Group 11"/>
          <p:cNvGrpSpPr>
            <a:grpSpLocks/>
          </p:cNvGrpSpPr>
          <p:nvPr/>
        </p:nvGrpSpPr>
        <p:grpSpPr bwMode="auto">
          <a:xfrm>
            <a:off x="4554538" y="5299870"/>
            <a:ext cx="4589462" cy="1163637"/>
            <a:chOff x="4554096" y="4919141"/>
            <a:chExt cx="4589904" cy="1163358"/>
          </a:xfrm>
        </p:grpSpPr>
        <p:grpSp>
          <p:nvGrpSpPr>
            <p:cNvPr id="42001" name="Group 44"/>
            <p:cNvGrpSpPr>
              <a:grpSpLocks/>
            </p:cNvGrpSpPr>
            <p:nvPr/>
          </p:nvGrpSpPr>
          <p:grpSpPr bwMode="auto">
            <a:xfrm>
              <a:off x="4554096" y="4919141"/>
              <a:ext cx="4589904" cy="1084906"/>
              <a:chOff x="4438365" y="4652846"/>
              <a:chExt cx="4705635" cy="994085"/>
            </a:xfrm>
          </p:grpSpPr>
          <p:grpSp>
            <p:nvGrpSpPr>
              <p:cNvPr id="32" name="Group 48"/>
              <p:cNvGrpSpPr/>
              <p:nvPr/>
            </p:nvGrpSpPr>
            <p:grpSpPr>
              <a:xfrm>
                <a:off x="4438365" y="4885488"/>
                <a:ext cx="4705635" cy="761443"/>
                <a:chOff x="4413250" y="3812247"/>
                <a:chExt cx="4730750" cy="761443"/>
              </a:xfrm>
              <a:solidFill>
                <a:srgbClr val="FF3300"/>
              </a:solidFill>
            </p:grpSpPr>
            <p:sp>
              <p:nvSpPr>
                <p:cNvPr id="50" name="TextBox 49"/>
                <p:cNvSpPr txBox="1"/>
                <p:nvPr/>
              </p:nvSpPr>
              <p:spPr>
                <a:xfrm>
                  <a:off x="4413250" y="3812247"/>
                  <a:ext cx="4730750" cy="761443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txBody>
                <a:bodyPr>
                  <a:spAutoFit/>
                </a:bodyPr>
                <a:lstStyle/>
                <a:p>
                  <a:pPr algn="ctr" eaLnBrk="1" hangingPunct="1">
                    <a:defRPr/>
                  </a:pPr>
                  <a:endParaRPr lang="en-US" sz="2400" dirty="0">
                    <a:latin typeface="+mn-lt"/>
                  </a:endParaRPr>
                </a:p>
                <a:p>
                  <a:pPr algn="ctr" eaLnBrk="1" hangingPunct="1">
                    <a:defRPr/>
                  </a:pPr>
                  <a:endParaRPr lang="en-US" sz="2400" dirty="0">
                    <a:latin typeface="+mn-lt"/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5086784" y="3960167"/>
                  <a:ext cx="3433918" cy="479304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en-US" sz="2800">
                      <a:latin typeface="+mn-lt"/>
                    </a:rPr>
                    <a:t>2yến 6kg </a:t>
                  </a:r>
                  <a:r>
                    <a:rPr lang="en-US" sz="2800" dirty="0">
                      <a:latin typeface="+mn-lt"/>
                    </a:rPr>
                    <a:t>= </a:t>
                  </a:r>
                  <a:r>
                    <a:rPr lang="en-US" sz="2800">
                      <a:latin typeface="+mn-lt"/>
                    </a:rPr>
                    <a:t>2     </a:t>
                  </a:r>
                  <a:r>
                    <a:rPr lang="en-US" sz="2800"/>
                    <a:t>yến</a:t>
                  </a:r>
                  <a:endParaRPr lang="en-US" sz="2800" dirty="0">
                    <a:latin typeface="+mn-lt"/>
                  </a:endParaRPr>
                </a:p>
              </p:txBody>
            </p:sp>
          </p:grpSp>
          <p:sp>
            <p:nvSpPr>
              <p:cNvPr id="31" name="Down Arrow 30"/>
              <p:cNvSpPr/>
              <p:nvPr/>
            </p:nvSpPr>
            <p:spPr>
              <a:xfrm>
                <a:off x="6591791" y="4652846"/>
                <a:ext cx="327165" cy="248677"/>
              </a:xfrm>
              <a:prstGeom prst="downArrow">
                <a:avLst/>
              </a:prstGeom>
              <a:solidFill>
                <a:srgbClr val="FF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42002" name="Group 7"/>
            <p:cNvGrpSpPr>
              <a:grpSpLocks/>
            </p:cNvGrpSpPr>
            <p:nvPr/>
          </p:nvGrpSpPr>
          <p:grpSpPr bwMode="auto">
            <a:xfrm>
              <a:off x="7238816" y="5254108"/>
              <a:ext cx="1031974" cy="828391"/>
              <a:chOff x="10029804" y="5077074"/>
              <a:chExt cx="1004848" cy="759034"/>
            </a:xfrm>
          </p:grpSpPr>
          <p:sp>
            <p:nvSpPr>
              <p:cNvPr id="48" name="TextBox 47"/>
              <p:cNvSpPr txBox="1"/>
              <p:nvPr/>
            </p:nvSpPr>
            <p:spPr bwMode="auto">
              <a:xfrm>
                <a:off x="10182852" y="5076996"/>
                <a:ext cx="502424" cy="42318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2400" dirty="0">
                    <a:latin typeface="+mn-lt"/>
                  </a:rPr>
                  <a:t>6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 bwMode="auto">
              <a:xfrm>
                <a:off x="10029805" y="5412925"/>
                <a:ext cx="1004848" cy="42318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2400" dirty="0">
                    <a:latin typeface="+mn-lt"/>
                  </a:rPr>
                  <a:t>10</a:t>
                </a:r>
              </a:p>
            </p:txBody>
          </p:sp>
          <p:cxnSp>
            <p:nvCxnSpPr>
              <p:cNvPr id="54" name="Straight Connector 53"/>
              <p:cNvCxnSpPr/>
              <p:nvPr/>
            </p:nvCxnSpPr>
            <p:spPr bwMode="auto">
              <a:xfrm>
                <a:off x="10182852" y="5452189"/>
                <a:ext cx="34628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Rectangle 55"/>
          <p:cNvSpPr/>
          <p:nvPr/>
        </p:nvSpPr>
        <p:spPr>
          <a:xfrm>
            <a:off x="4545150" y="3978014"/>
            <a:ext cx="4643437" cy="30575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72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97728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52" grpId="0" animBg="1"/>
      <p:bldP spid="55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rId5" action="ppaction://hlinksldjump"/>
          </p:cNvPr>
          <p:cNvSpPr/>
          <p:nvPr/>
        </p:nvSpPr>
        <p:spPr>
          <a:xfrm rot="10800000">
            <a:off x="4818229" y="2819404"/>
            <a:ext cx="1230240" cy="75587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82" tIns="38690" rIns="77382" bIns="38690" rtlCol="0" anchor="ctr"/>
          <a:lstStyle/>
          <a:p>
            <a:pPr algn="ctr" defTabSz="913877"/>
            <a:endParaRPr lang="vi-VN">
              <a:solidFill>
                <a:prstClr val="white"/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228600" y="99552"/>
            <a:ext cx="8572500" cy="1752600"/>
          </a:xfrm>
          <a:prstGeom prst="snip2DiagRect">
            <a:avLst>
              <a:gd name="adj1" fmla="val 0"/>
              <a:gd name="adj2" fmla="val 3120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82" tIns="38690" rIns="77382" bIns="38690"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</a:rPr>
              <a:t>CÔ CẢM ƠN CÁC EM!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2" name="Tieng-vo-t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18.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1927" y="6262465"/>
            <a:ext cx="469236" cy="595539"/>
          </a:xfrm>
          <a:prstGeom prst="rect">
            <a:avLst/>
          </a:prstGeom>
        </p:spPr>
      </p:pic>
      <p:sp>
        <p:nvSpPr>
          <p:cNvPr id="8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322432" y="1978138"/>
            <a:ext cx="4495799" cy="2438400"/>
          </a:xfrm>
          <a:prstGeom prst="snip2DiagRect">
            <a:avLst>
              <a:gd name="adj1" fmla="val 0"/>
              <a:gd name="adj2" fmla="val 3120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82" tIns="38690" rIns="77382" bIns="38690" rtlCol="0" anchor="ctr"/>
          <a:lstStyle/>
          <a:p>
            <a:pPr algn="ctr"/>
            <a:r>
              <a:rPr lang="vi-VN" sz="4800" b="1" dirty="0">
                <a:solidFill>
                  <a:srgbClr val="FFFF00"/>
                </a:solidFill>
              </a:rPr>
              <a:t>CÁC EM GIỎI LẮM!</a:t>
            </a:r>
            <a:endParaRPr lang="en-US" sz="4800" b="1" dirty="0">
              <a:solidFill>
                <a:srgbClr val="FFFF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28810"/>
            <a:ext cx="3886200" cy="196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62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7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2408"/>
            <a:ext cx="9144000" cy="2369880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Thứ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năm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, </a:t>
            </a:r>
            <a:r>
              <a:rPr lang="en-US" sz="3600" b="1" u="sng" err="1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ngày</a:t>
            </a:r>
            <a:r>
              <a:rPr lang="en-US" sz="3600" b="1" u="sng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11 </a:t>
            </a:r>
            <a:r>
              <a:rPr lang="en-US" sz="3600" b="1" u="sng" err="1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tháng</a:t>
            </a:r>
            <a:r>
              <a:rPr lang="en-US" sz="3600" b="1" u="sng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11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năm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2021</a:t>
            </a:r>
            <a:br>
              <a:rPr lang="en-US" sz="36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</a:br>
            <a:r>
              <a:rPr lang="vi-VN" sz="40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TOÁN</a:t>
            </a:r>
          </a:p>
          <a:p>
            <a:pPr algn="ctr"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</a:t>
            </a:r>
            <a:r>
              <a:rPr lang="vi-VN" sz="36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2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7</a:t>
            </a:r>
            <a:r>
              <a:rPr lang="vi-VN" sz="36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.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VIẾT CÁC SỐ</a:t>
            </a:r>
            <a:r>
              <a:rPr lang="vi-VN" sz="36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ĐO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KHỐI LƯỢNG DƯỚI DẠNG SỐ THẬP PHÂN</a:t>
            </a:r>
            <a:endParaRPr lang="en-US" sz="3600" dirty="0">
              <a:solidFill>
                <a:srgbClr val="FF0000"/>
              </a:solidFill>
              <a:latin typeface="Trebuchet MS"/>
            </a:endParaRPr>
          </a:p>
        </p:txBody>
      </p:sp>
      <p:pic>
        <p:nvPicPr>
          <p:cNvPr id="4" name="Picture 7" descr="Book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219" y="2286000"/>
            <a:ext cx="6607175" cy="189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132806" y="3246814"/>
            <a:ext cx="487838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404" tIns="60693" rIns="121404" bIns="60693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 err="1">
                <a:solidFill>
                  <a:srgbClr val="0000CC"/>
                </a:solidFill>
                <a:cs typeface="Arial" pitchFamily="34" charset="0"/>
              </a:rPr>
              <a:t>Hướng</a:t>
            </a:r>
            <a:r>
              <a:rPr lang="en-US" sz="27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cs typeface="Arial" pitchFamily="34" charset="0"/>
              </a:rPr>
              <a:t>dẫn</a:t>
            </a:r>
            <a:r>
              <a:rPr lang="en-US" sz="27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cs typeface="Arial" pitchFamily="34" charset="0"/>
              </a:rPr>
              <a:t>học</a:t>
            </a:r>
            <a:r>
              <a:rPr lang="en-US" sz="27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sz="2700" b="1" err="1">
                <a:solidFill>
                  <a:srgbClr val="0000CC"/>
                </a:solidFill>
                <a:cs typeface="Arial" pitchFamily="34" charset="0"/>
              </a:rPr>
              <a:t>trang</a:t>
            </a:r>
            <a:r>
              <a:rPr lang="en-US" sz="2700" b="1">
                <a:solidFill>
                  <a:srgbClr val="0000CC"/>
                </a:solidFill>
                <a:cs typeface="Arial" pitchFamily="34" charset="0"/>
              </a:rPr>
              <a:t> 104</a:t>
            </a:r>
            <a:endParaRPr lang="en-US" sz="2700" b="1" dirty="0">
              <a:solidFill>
                <a:srgbClr val="0000CC"/>
              </a:solidFill>
              <a:cs typeface="Arial" pitchFamily="34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49645" y="3962400"/>
            <a:ext cx="8950325" cy="2743200"/>
          </a:xfrm>
          <a:prstGeom prst="horizontalScroll">
            <a:avLst>
              <a:gd name="adj" fmla="val 14738"/>
            </a:avLst>
          </a:prstGeom>
          <a:solidFill>
            <a:srgbClr val="FFFF00"/>
          </a:solidFill>
          <a:ln w="55000" cap="flat" cmpd="thickThin" algn="ctr">
            <a:solidFill>
              <a:srgbClr val="2DA2BF">
                <a:shade val="50000"/>
              </a:srgbClr>
            </a:solidFill>
            <a:prstDash val="solid"/>
          </a:ln>
          <a:effectLst/>
        </p:spPr>
        <p:txBody>
          <a:bodyPr lIns="91055" tIns="45521" rIns="91055" bIns="4552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u="sng" kern="0" dirty="0">
                <a:solidFill>
                  <a:srgbClr val="FF0000"/>
                </a:solidFill>
                <a:latin typeface="Aaril"/>
              </a:rPr>
              <a:t>MỤC TIÊU</a:t>
            </a:r>
          </a:p>
          <a:p>
            <a:pPr algn="just"/>
            <a:r>
              <a:rPr lang="pt-BR" sz="32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 Em biết viết số đo khối lượng dưới dạng số thập phân theo các đơn vị đo khác nhau.</a:t>
            </a:r>
            <a:endParaRPr 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70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bi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WordArt 5"/>
          <p:cNvSpPr>
            <a:spLocks noChangeArrowheads="1" noChangeShapeType="1" noTextEdit="1"/>
          </p:cNvSpPr>
          <p:nvPr/>
        </p:nvSpPr>
        <p:spPr bwMode="auto">
          <a:xfrm>
            <a:off x="9832" y="1044512"/>
            <a:ext cx="8305800" cy="27368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HOẠT ĐỘNG CƠ BẢN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cs typeface="Arial"/>
            </a:endParaRPr>
          </a:p>
        </p:txBody>
      </p:sp>
      <p:grpSp>
        <p:nvGrpSpPr>
          <p:cNvPr id="60420" name="Group 18"/>
          <p:cNvGrpSpPr>
            <a:grpSpLocks/>
          </p:cNvGrpSpPr>
          <p:nvPr/>
        </p:nvGrpSpPr>
        <p:grpSpPr bwMode="auto">
          <a:xfrm rot="-1210856">
            <a:off x="2792416" y="2989265"/>
            <a:ext cx="4219575" cy="1620837"/>
            <a:chOff x="5225" y="9335"/>
            <a:chExt cx="2520" cy="1750"/>
          </a:xfrm>
        </p:grpSpPr>
        <p:sp>
          <p:nvSpPr>
            <p:cNvPr id="60421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60422" name="Picture 26" descr="cosmo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3" name="Picture 25" descr="BOOK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4" name="Picture 24" descr="BOOK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5" name="Picture 23" descr="QUILLP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26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800" b="1">
                  <a:solidFill>
                    <a:srgbClr val="000000"/>
                  </a:solidFill>
                  <a:latin typeface="VnBangkok"/>
                  <a:cs typeface="Times New Roman" pitchFamily="18" charset="0"/>
                </a:rPr>
                <a:t> </a:t>
              </a:r>
              <a:endParaRPr lang="en-US" altLang="vi-VN" sz="4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60427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28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0">
                  <a:solidFill>
                    <a:srgbClr val="FFFFFF"/>
                  </a:solidFill>
                  <a:latin typeface="VNbritannic"/>
                  <a:cs typeface="Arial" charset="0"/>
                </a:rPr>
                <a:t>NÀM </a:t>
              </a:r>
            </a:p>
          </p:txBody>
        </p:sp>
        <p:sp>
          <p:nvSpPr>
            <p:cNvPr id="60429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14" name="Picture 5" descr="blumen-pflanzen04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294" y="3267411"/>
            <a:ext cx="279653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04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0" y="19665"/>
            <a:ext cx="9122563" cy="1580535"/>
          </a:xfrm>
          <a:prstGeom prst="rect">
            <a:avLst/>
          </a:prstGeom>
          <a:solidFill>
            <a:srgbClr val="00B0F0"/>
          </a:solidFill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CHƠI </a:t>
            </a:r>
            <a:r>
              <a:rPr lang="vi-VN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</a:t>
            </a:r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“AI NHỚ NHẤT”: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39695"/>
            <a:ext cx="9144000" cy="1446550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4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Nối tiếp nhau kể tên các đơn vị đo khối lượng đã học 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8760" y="4568293"/>
            <a:ext cx="990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/>
              <a:t>Tạ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743200" y="4572000"/>
                <a:ext cx="1066800" cy="58477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latin typeface="Cambria Math"/>
                        </a:rPr>
                        <m:t>ế</m:t>
                      </m:r>
                      <m:r>
                        <a:rPr lang="en-US" sz="32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572000"/>
                <a:ext cx="106680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131463" y="4572000"/>
            <a:ext cx="838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/>
              <a:t>kg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81600" y="4568293"/>
            <a:ext cx="914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/>
              <a:t>hg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00800" y="4534106"/>
            <a:ext cx="95074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/>
              <a:t>dag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96200" y="4518866"/>
            <a:ext cx="92589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/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39" y="4572000"/>
            <a:ext cx="91440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Tấn</a:t>
            </a:r>
          </a:p>
        </p:txBody>
      </p:sp>
    </p:spTree>
    <p:extLst>
      <p:ext uri="{BB962C8B-B14F-4D97-AF65-F5344CB8AC3E}">
        <p14:creationId xmlns:p14="http://schemas.microsoft.com/office/powerpoint/2010/main" val="43317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</TotalTime>
  <Words>1094</Words>
  <Application>Microsoft Office PowerPoint</Application>
  <PresentationFormat>On-screen Show (4:3)</PresentationFormat>
  <Paragraphs>183</Paragraphs>
  <Slides>31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8" baseType="lpstr">
      <vt:lpstr>Aaril</vt:lpstr>
      <vt:lpstr>Arial</vt:lpstr>
      <vt:lpstr>Calibri</vt:lpstr>
      <vt:lpstr>Cambria Math</vt:lpstr>
      <vt:lpstr>Franklin Gothic Book</vt:lpstr>
      <vt:lpstr>Franklin Gothic Medium</vt:lpstr>
      <vt:lpstr>Open Sans</vt:lpstr>
      <vt:lpstr>Times New Roman</vt:lpstr>
      <vt:lpstr>Tohoma(body)</vt:lpstr>
      <vt:lpstr>Trebuchet MS</vt:lpstr>
      <vt:lpstr>VnBangkok</vt:lpstr>
      <vt:lpstr>VNbritannic</vt:lpstr>
      <vt:lpstr>Wingdings</vt:lpstr>
      <vt:lpstr>Wingdings 2</vt:lpstr>
      <vt:lpstr>Trek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Nguyễn Thị Hồng Loan</cp:lastModifiedBy>
  <cp:revision>178</cp:revision>
  <dcterms:created xsi:type="dcterms:W3CDTF">2021-09-27T14:40:25Z</dcterms:created>
  <dcterms:modified xsi:type="dcterms:W3CDTF">2024-01-11T03:15:32Z</dcterms:modified>
</cp:coreProperties>
</file>