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007577502" r:id="rId2"/>
    <p:sldId id="2007577496" r:id="rId3"/>
    <p:sldId id="2007577497" r:id="rId4"/>
    <p:sldId id="2007577498" r:id="rId5"/>
    <p:sldId id="2007577500" r:id="rId6"/>
    <p:sldId id="2007577471" r:id="rId7"/>
    <p:sldId id="2007577478" r:id="rId8"/>
    <p:sldId id="2007577501" r:id="rId9"/>
    <p:sldId id="2007577473" r:id="rId10"/>
    <p:sldId id="2007577474" r:id="rId11"/>
    <p:sldId id="2007577495" r:id="rId12"/>
    <p:sldId id="2007577493" r:id="rId13"/>
    <p:sldId id="2007577479" r:id="rId14"/>
    <p:sldId id="2007577494" r:id="rId15"/>
    <p:sldId id="2007577484" r:id="rId16"/>
    <p:sldId id="2007577487" r:id="rId17"/>
    <p:sldId id="279" r:id="rId18"/>
    <p:sldId id="200757749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9E4B38-85B8-4C5E-B856-EEC03B01C978}" type="datetimeFigureOut">
              <a:rPr lang="en-US" smtClean="0"/>
              <a:t>23/1/2024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AFFDE-A64E-4F26-A409-E4B857E3B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72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40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93AF86-2556-4280-BFE4-996948C0F6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A6625E-0A28-4BDC-94AE-23EF1F1D2A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146374-2D39-43F2-A5F1-6611CE4CA5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1376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1114B8-B1FD-439E-B60D-117F0CFE3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1EE872-6C25-4AD9-9B02-FE68C55F7E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0D3594-05F5-4A7D-BF8C-C99ABE0249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7877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E64237-E9D8-470C-BA68-8CA19F8CCF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2682FE-35CA-40AC-A1D4-7CA5D7EB1A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9415D5-690C-417C-8CC1-526B8FFA5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5968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0330445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11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9CEC1-9C2B-4C3A-A3EE-55CCDA952D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437583-F050-4C81-9034-509698BCC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384668-FEC8-4D8D-A543-F9B8D52730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0396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F4EB9F-C6BD-4D17-8CEB-4D947F9C0A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96B883-6131-48A3-BC16-8C6C95D0D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5B5C34-2D47-4A9D-A5FA-CAC6896DB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1547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7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7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72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5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36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E28C6F-743A-47A8-B906-3BB695090F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DD1DE7-387B-43E8-B752-DE3072568D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D1C522-4C41-4F95-A4D0-1198EE0DA2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4362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CF64879-5873-4B1F-9AFE-58868528B53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266700"/>
            <a:ext cx="1199852" cy="11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8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17.gif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94" y="248291"/>
            <a:ext cx="10944665" cy="518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98619" y="1638771"/>
            <a:ext cx="58520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69789" y="3897748"/>
            <a:ext cx="83476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40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</a:endParaRPr>
          </a:p>
          <a:p>
            <a:pPr>
              <a:defRPr/>
            </a:pPr>
            <a:r>
              <a:rPr lang="en-US" sz="40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          </a:t>
            </a:r>
            <a:r>
              <a:rPr lang="en-US" sz="40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Lớp</a:t>
            </a:r>
            <a:r>
              <a:rPr lang="en-US" sz="40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: 3E</a:t>
            </a:r>
            <a:endParaRPr lang="en-US" sz="40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</a:endParaRPr>
          </a:p>
          <a:p>
            <a:pPr>
              <a:defRPr/>
            </a:pPr>
            <a:r>
              <a:rPr lang="en-US" sz="40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 </a:t>
            </a:r>
            <a:r>
              <a:rPr lang="en-US" sz="40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</a:t>
            </a:r>
            <a:r>
              <a:rPr lang="en-US" sz="40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Giáo</a:t>
            </a:r>
            <a:r>
              <a:rPr lang="en-US" sz="40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</a:t>
            </a:r>
            <a:r>
              <a:rPr lang="en-US" sz="40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viên</a:t>
            </a:r>
            <a:r>
              <a:rPr lang="en-US" sz="40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: </a:t>
            </a:r>
            <a:r>
              <a:rPr lang="en-US" sz="40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Huỳnh</a:t>
            </a:r>
            <a:r>
              <a:rPr lang="en-US" sz="40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</a:t>
            </a:r>
            <a:r>
              <a:rPr lang="en-US" sz="40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Thị</a:t>
            </a:r>
            <a:r>
              <a:rPr lang="en-US" sz="40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 </a:t>
            </a:r>
            <a:r>
              <a:rPr lang="en-US" sz="40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Nhãn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00F180-277A-4A37-B6C2-B7D8076E6F47}"/>
              </a:ext>
            </a:extLst>
          </p:cNvPr>
          <p:cNvSpPr txBox="1"/>
          <p:nvPr/>
        </p:nvSpPr>
        <p:spPr>
          <a:xfrm>
            <a:off x="703385" y="2836367"/>
            <a:ext cx="9447041" cy="707886"/>
          </a:xfrm>
          <a:prstGeom prst="rect">
            <a:avLst/>
          </a:prstGeom>
          <a:solidFill>
            <a:srgbClr val="FFFFFF">
              <a:alpha val="32941"/>
            </a:srgb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: </a:t>
            </a:r>
            <a:r>
              <a:rPr lang="en-US" sz="4000" b="1" i="1" kern="1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 QUEN VỚI CHỮ SỐ LA MÃ</a:t>
            </a:r>
            <a:endParaRPr lang="en-US" sz="4000" b="1" i="1" kern="1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7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A0187-52BD-4D34-810C-BCA7CCD92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28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A9CDF1-1861-402E-9C0F-04FF3DFDDB39}"/>
              </a:ext>
            </a:extLst>
          </p:cNvPr>
          <p:cNvSpPr/>
          <p:nvPr/>
        </p:nvSpPr>
        <p:spPr>
          <a:xfrm>
            <a:off x="127000" y="277836"/>
            <a:ext cx="11938000" cy="630232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F74473-C297-47E7-A754-E58E2A06F313}"/>
              </a:ext>
            </a:extLst>
          </p:cNvPr>
          <p:cNvSpPr txBox="1"/>
          <p:nvPr/>
        </p:nvSpPr>
        <p:spPr>
          <a:xfrm>
            <a:off x="1085850" y="523875"/>
            <a:ext cx="1026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 smtClean="0">
                <a:solidFill>
                  <a:srgbClr val="000000"/>
                </a:solidFill>
                <a:effectLst/>
                <a:latin typeface="+mj-lt"/>
              </a:rPr>
              <a:t>1.a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Dùng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5 que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tính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xếp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thành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8,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13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bằng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chữ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La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Mã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: </a:t>
            </a:r>
            <a:endParaRPr lang="en-US" sz="2800" dirty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F42FDD-9FC0-44C6-8D1D-42B2D3061C6B}"/>
              </a:ext>
            </a:extLst>
          </p:cNvPr>
          <p:cNvSpPr/>
          <p:nvPr/>
        </p:nvSpPr>
        <p:spPr>
          <a:xfrm>
            <a:off x="4870174" y="1123122"/>
            <a:ext cx="2524539" cy="824948"/>
          </a:xfrm>
          <a:prstGeom prst="roundRect">
            <a:avLst>
              <a:gd name="adj" fmla="val 491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55C126-D6B0-414A-9976-7BC1F84FE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341" y="2001907"/>
            <a:ext cx="72009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65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A0187-52BD-4D34-810C-BCA7CCD92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28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A9CDF1-1861-402E-9C0F-04FF3DFDDB39}"/>
              </a:ext>
            </a:extLst>
          </p:cNvPr>
          <p:cNvSpPr/>
          <p:nvPr/>
        </p:nvSpPr>
        <p:spPr>
          <a:xfrm>
            <a:off x="127000" y="277836"/>
            <a:ext cx="11938000" cy="630232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dirty="0"/>
              <a:t>X</a:t>
            </a: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F74473-C297-47E7-A754-E58E2A06F313}"/>
              </a:ext>
            </a:extLst>
          </p:cNvPr>
          <p:cNvSpPr txBox="1"/>
          <p:nvPr/>
        </p:nvSpPr>
        <p:spPr>
          <a:xfrm>
            <a:off x="1085850" y="523875"/>
            <a:ext cx="1026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a)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Dùng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5 que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tính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xếp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thành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8,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13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bằng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chữ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La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j-lt"/>
              </a:rPr>
              <a:t>Mã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: </a:t>
            </a:r>
            <a:endParaRPr lang="en-US" sz="2800" dirty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F42FDD-9FC0-44C6-8D1D-42B2D3061C6B}"/>
              </a:ext>
            </a:extLst>
          </p:cNvPr>
          <p:cNvSpPr/>
          <p:nvPr/>
        </p:nvSpPr>
        <p:spPr>
          <a:xfrm>
            <a:off x="4870174" y="1123122"/>
            <a:ext cx="2524539" cy="824948"/>
          </a:xfrm>
          <a:prstGeom prst="roundRect">
            <a:avLst>
              <a:gd name="adj" fmla="val 491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</a:rPr>
              <a:t>13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937000" y="2562679"/>
            <a:ext cx="4305300" cy="2501900"/>
            <a:chOff x="1790700" y="2603500"/>
            <a:chExt cx="3568700" cy="25019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790700" y="2685143"/>
              <a:ext cx="2095500" cy="2420257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790700" y="2685143"/>
              <a:ext cx="2095500" cy="2420257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330700" y="2603500"/>
              <a:ext cx="0" cy="25019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70174" y="2603500"/>
              <a:ext cx="0" cy="25019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359400" y="2603500"/>
              <a:ext cx="0" cy="25019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770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A0187-52BD-4D34-810C-BCA7CCD92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28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A9CDF1-1861-402E-9C0F-04FF3DFDDB39}"/>
              </a:ext>
            </a:extLst>
          </p:cNvPr>
          <p:cNvSpPr/>
          <p:nvPr/>
        </p:nvSpPr>
        <p:spPr>
          <a:xfrm>
            <a:off x="127000" y="277836"/>
            <a:ext cx="11938000" cy="630232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F74473-C297-47E7-A754-E58E2A06F313}"/>
              </a:ext>
            </a:extLst>
          </p:cNvPr>
          <p:cNvSpPr txBox="1"/>
          <p:nvPr/>
        </p:nvSpPr>
        <p:spPr>
          <a:xfrm>
            <a:off x="1085850" y="523875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>
                <a:solidFill>
                  <a:srgbClr val="000000"/>
                </a:solidFill>
                <a:latin typeface="Calibri"/>
              </a:rPr>
              <a:t>b) Để xếp được ba số 9 bằng chữ số La Mã thì dùng hết mấy que tính?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B5C23-ADF1-49C6-AE67-21ECEF0F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475" y="1076325"/>
            <a:ext cx="3895725" cy="30588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4A44E1-1D94-44C5-938D-12AB738A060F}"/>
              </a:ext>
            </a:extLst>
          </p:cNvPr>
          <p:cNvSpPr txBox="1"/>
          <p:nvPr/>
        </p:nvSpPr>
        <p:spPr>
          <a:xfrm>
            <a:off x="1933575" y="4524375"/>
            <a:ext cx="8239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Để xếp được một số 9 thì dùng hết 3 que tính.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</a:rPr>
              <a:t>Để xếp được ba số 9 cần dùng </a:t>
            </a:r>
            <a:r>
              <a:rPr lang="en-US" sz="2800" dirty="0" err="1" smtClean="0">
                <a:solidFill>
                  <a:srgbClr val="002060"/>
                </a:solidFill>
              </a:rPr>
              <a:t>hết</a:t>
            </a:r>
            <a:r>
              <a:rPr lang="en-US" sz="2800" dirty="0" smtClean="0">
                <a:solidFill>
                  <a:srgbClr val="002060"/>
                </a:solidFill>
              </a:rPr>
              <a:t> 9 que </a:t>
            </a:r>
            <a:r>
              <a:rPr lang="en-US" sz="2800" dirty="0" err="1" smtClean="0">
                <a:solidFill>
                  <a:srgbClr val="002060"/>
                </a:solidFill>
              </a:rPr>
              <a:t>tính</a:t>
            </a:r>
            <a:r>
              <a:rPr lang="en-US" sz="2800" dirty="0" smtClean="0">
                <a:solidFill>
                  <a:srgbClr val="002060"/>
                </a:solidFill>
              </a:rPr>
              <a:t>.</a:t>
            </a:r>
            <a:endParaRPr lang="vi-VN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21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14563B-01F4-4A24-B734-FC96E555A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" y="-127000"/>
            <a:ext cx="121883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C7148-C08A-4F67-B8C5-F78A30AA55D4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519B98-BCB1-4D98-A221-69FC0311914D}"/>
              </a:ext>
            </a:extLst>
          </p:cNvPr>
          <p:cNvSpPr/>
          <p:nvPr/>
        </p:nvSpPr>
        <p:spPr>
          <a:xfrm>
            <a:off x="1320800" y="939800"/>
            <a:ext cx="10617200" cy="1117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304815" marR="0" lvl="1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CBB09F-B8A2-4B2F-815C-039895D1D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09" y="2395537"/>
            <a:ext cx="11131826" cy="2660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15AF21-54F1-4DF8-BF8E-8282BD099207}"/>
              </a:ext>
            </a:extLst>
          </p:cNvPr>
          <p:cNvSpPr/>
          <p:nvPr/>
        </p:nvSpPr>
        <p:spPr>
          <a:xfrm>
            <a:off x="1492493" y="4506567"/>
            <a:ext cx="940076" cy="553278"/>
          </a:xfrm>
          <a:prstGeom prst="roundRect">
            <a:avLst>
              <a:gd name="adj" fmla="val 491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814CB5-4E2F-4716-9115-AF7B65D06FEB}"/>
              </a:ext>
            </a:extLst>
          </p:cNvPr>
          <p:cNvSpPr/>
          <p:nvPr/>
        </p:nvSpPr>
        <p:spPr>
          <a:xfrm>
            <a:off x="3004654" y="4540638"/>
            <a:ext cx="940076" cy="553278"/>
          </a:xfrm>
          <a:prstGeom prst="roundRect">
            <a:avLst>
              <a:gd name="adj" fmla="val 491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BC2430-12DA-4B37-83DD-536F960FF399}"/>
              </a:ext>
            </a:extLst>
          </p:cNvPr>
          <p:cNvSpPr/>
          <p:nvPr/>
        </p:nvSpPr>
        <p:spPr>
          <a:xfrm>
            <a:off x="5994745" y="4578738"/>
            <a:ext cx="940076" cy="553278"/>
          </a:xfrm>
          <a:prstGeom prst="roundRect">
            <a:avLst>
              <a:gd name="adj" fmla="val 491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F5BA636-8F99-428A-B1CE-18CFEBE3C880}"/>
              </a:ext>
            </a:extLst>
          </p:cNvPr>
          <p:cNvSpPr/>
          <p:nvPr/>
        </p:nvSpPr>
        <p:spPr>
          <a:xfrm>
            <a:off x="10481504" y="4578738"/>
            <a:ext cx="940076" cy="553278"/>
          </a:xfrm>
          <a:prstGeom prst="roundRect">
            <a:avLst>
              <a:gd name="adj" fmla="val 491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96BC2-2859-4508-8CA7-E89F0E8AE42A}"/>
              </a:ext>
            </a:extLst>
          </p:cNvPr>
          <p:cNvSpPr/>
          <p:nvPr/>
        </p:nvSpPr>
        <p:spPr>
          <a:xfrm>
            <a:off x="4655241" y="3795712"/>
            <a:ext cx="609600" cy="6667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XIV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B99506-32BB-4A93-8A4C-71BA49235FD3}"/>
              </a:ext>
            </a:extLst>
          </p:cNvPr>
          <p:cNvSpPr/>
          <p:nvPr/>
        </p:nvSpPr>
        <p:spPr>
          <a:xfrm>
            <a:off x="7615238" y="3812389"/>
            <a:ext cx="640866" cy="6667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EB90AF-6C4A-490A-AEAC-218CB0B1EEFE}"/>
              </a:ext>
            </a:extLst>
          </p:cNvPr>
          <p:cNvSpPr/>
          <p:nvPr/>
        </p:nvSpPr>
        <p:spPr>
          <a:xfrm>
            <a:off x="9105900" y="3833303"/>
            <a:ext cx="723899" cy="6667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</a:t>
            </a:r>
          </a:p>
        </p:txBody>
      </p:sp>
      <p:sp>
        <p:nvSpPr>
          <p:cNvPr id="4" name="Rectangle 3"/>
          <p:cNvSpPr/>
          <p:nvPr/>
        </p:nvSpPr>
        <p:spPr>
          <a:xfrm>
            <a:off x="392966" y="406664"/>
            <a:ext cx="8299938" cy="1014173"/>
          </a:xfrm>
          <a:prstGeom prst="rect">
            <a:avLst/>
          </a:prstGeom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427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8" grpId="0" animBg="1"/>
      <p:bldP spid="7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14563B-01F4-4A24-B734-FC96E555A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" y="-127000"/>
            <a:ext cx="121883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C7148-C08A-4F67-B8C5-F78A30AA55D4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519B98-BCB1-4D98-A221-69FC0311914D}"/>
              </a:ext>
            </a:extLst>
          </p:cNvPr>
          <p:cNvSpPr/>
          <p:nvPr/>
        </p:nvSpPr>
        <p:spPr>
          <a:xfrm>
            <a:off x="1320800" y="939800"/>
            <a:ext cx="10617200" cy="1117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304815" marR="0" lvl="1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97EB756-8DD4-4942-84DC-13044901616D}"/>
              </a:ext>
            </a:extLst>
          </p:cNvPr>
          <p:cNvSpPr/>
          <p:nvPr/>
        </p:nvSpPr>
        <p:spPr>
          <a:xfrm>
            <a:off x="1129323" y="2956250"/>
            <a:ext cx="10471426" cy="1660604"/>
          </a:xfrm>
          <a:prstGeom prst="wedgeRoundRectCallout">
            <a:avLst>
              <a:gd name="adj1" fmla="val 35122"/>
              <a:gd name="adj2" fmla="val 83736"/>
              <a:gd name="adj3" fmla="val 16667"/>
            </a:avLst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XII, XIII, XVII, XVIII.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000" y="548640"/>
            <a:ext cx="11683999" cy="15087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2.b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XIII,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XVII, XII, 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XVIII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498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0B210BDE-779B-4D48-A0B7-C9816A0E9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C7148-C08A-4F67-B8C5-F78A30AA55D4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0A4DEA7-4701-4D38-9728-8099BE183407}"/>
              </a:ext>
            </a:extLst>
          </p:cNvPr>
          <p:cNvSpPr/>
          <p:nvPr/>
        </p:nvSpPr>
        <p:spPr>
          <a:xfrm>
            <a:off x="847725" y="218502"/>
            <a:ext cx="10572749" cy="829248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574B2A-4E5F-4B17-BDE6-80CF2F153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75" y="1671637"/>
            <a:ext cx="8798770" cy="326231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949E77E-83B4-4F6C-B3D1-019C0C524D8F}"/>
              </a:ext>
            </a:extLst>
          </p:cNvPr>
          <p:cNvCxnSpPr>
            <a:cxnSpLocks/>
          </p:cNvCxnSpPr>
          <p:nvPr/>
        </p:nvCxnSpPr>
        <p:spPr>
          <a:xfrm flipV="1">
            <a:off x="4829175" y="3543300"/>
            <a:ext cx="4352925" cy="4762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5FF3479-9AEE-47BC-A51D-52DE81CB7BAE}"/>
              </a:ext>
            </a:extLst>
          </p:cNvPr>
          <p:cNvCxnSpPr>
            <a:cxnSpLocks/>
          </p:cNvCxnSpPr>
          <p:nvPr/>
        </p:nvCxnSpPr>
        <p:spPr>
          <a:xfrm flipH="1" flipV="1">
            <a:off x="5095875" y="3429000"/>
            <a:ext cx="1838325" cy="6000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FBE597C-8606-401F-A6E7-6D2CFB826B52}"/>
              </a:ext>
            </a:extLst>
          </p:cNvPr>
          <p:cNvCxnSpPr>
            <a:cxnSpLocks/>
          </p:cNvCxnSpPr>
          <p:nvPr/>
        </p:nvCxnSpPr>
        <p:spPr>
          <a:xfrm flipH="1" flipV="1">
            <a:off x="7200900" y="3486150"/>
            <a:ext cx="2257425" cy="5429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71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5E65D17-263B-4F98-82FA-D080198734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9C7148-C08A-4F67-B8C5-F78A30AA55D4}"/>
              </a:ext>
            </a:extLst>
          </p:cNvPr>
          <p:cNvSpPr/>
          <p:nvPr/>
        </p:nvSpPr>
        <p:spPr>
          <a:xfrm>
            <a:off x="254000" y="228600"/>
            <a:ext cx="11734800" cy="6350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519B98-BCB1-4D98-A221-69FC0311914D}"/>
              </a:ext>
            </a:extLst>
          </p:cNvPr>
          <p:cNvSpPr/>
          <p:nvPr/>
        </p:nvSpPr>
        <p:spPr>
          <a:xfrm>
            <a:off x="1320800" y="939800"/>
            <a:ext cx="10617200" cy="1117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304815" marR="0" lvl="1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2FF801-BD64-42DF-9A8E-D045D30140FF}"/>
              </a:ext>
            </a:extLst>
          </p:cNvPr>
          <p:cNvGrpSpPr/>
          <p:nvPr/>
        </p:nvGrpSpPr>
        <p:grpSpPr>
          <a:xfrm>
            <a:off x="492369" y="506437"/>
            <a:ext cx="783289" cy="675249"/>
            <a:chOff x="492369" y="506437"/>
            <a:chExt cx="783289" cy="675249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4B1DB1E0-8FF4-400E-AC2E-E87948E30A6B}"/>
                </a:ext>
              </a:extLst>
            </p:cNvPr>
            <p:cNvSpPr/>
            <p:nvPr/>
          </p:nvSpPr>
          <p:spPr>
            <a:xfrm>
              <a:off x="492369" y="506437"/>
              <a:ext cx="783289" cy="675249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F4BB404-D51C-4278-81ED-280342515A17}"/>
                </a:ext>
              </a:extLst>
            </p:cNvPr>
            <p:cNvSpPr txBox="1"/>
            <p:nvPr/>
          </p:nvSpPr>
          <p:spPr>
            <a:xfrm>
              <a:off x="694788" y="596911"/>
              <a:ext cx="5752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4035824-6028-4A54-ADCD-16E2C85D1F2A}"/>
              </a:ext>
            </a:extLst>
          </p:cNvPr>
          <p:cNvSpPr txBox="1"/>
          <p:nvPr/>
        </p:nvSpPr>
        <p:spPr>
          <a:xfrm>
            <a:off x="1375375" y="443077"/>
            <a:ext cx="10073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cs typeface="Arial" panose="020B0604020202020204" pitchFamily="34" charset="0"/>
              </a:rPr>
              <a:t>Tìm đường đi cho chú linh dương đến hồ uống nước theo thứ tự các số La Mã từ I đến XX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AD1E83-FA3A-4418-A2E6-D75D814AF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" y="1685924"/>
            <a:ext cx="10353452" cy="405765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F946F4-F784-4F55-8B05-5DC3AF430FD8}"/>
              </a:ext>
            </a:extLst>
          </p:cNvPr>
          <p:cNvCxnSpPr/>
          <p:nvPr/>
        </p:nvCxnSpPr>
        <p:spPr>
          <a:xfrm>
            <a:off x="3409950" y="2314575"/>
            <a:ext cx="5334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D927538-BAAD-4A68-A40D-61CAD9935169}"/>
              </a:ext>
            </a:extLst>
          </p:cNvPr>
          <p:cNvCxnSpPr>
            <a:cxnSpLocks/>
          </p:cNvCxnSpPr>
          <p:nvPr/>
        </p:nvCxnSpPr>
        <p:spPr>
          <a:xfrm>
            <a:off x="4000500" y="2352675"/>
            <a:ext cx="0" cy="2571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3882769-22B0-4164-A588-33FE1EDA564E}"/>
              </a:ext>
            </a:extLst>
          </p:cNvPr>
          <p:cNvCxnSpPr>
            <a:cxnSpLocks/>
          </p:cNvCxnSpPr>
          <p:nvPr/>
        </p:nvCxnSpPr>
        <p:spPr>
          <a:xfrm>
            <a:off x="4067175" y="2695575"/>
            <a:ext cx="4381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B334087-B3F2-4EE0-A0AE-F06B2FA9935F}"/>
              </a:ext>
            </a:extLst>
          </p:cNvPr>
          <p:cNvCxnSpPr>
            <a:cxnSpLocks/>
          </p:cNvCxnSpPr>
          <p:nvPr/>
        </p:nvCxnSpPr>
        <p:spPr>
          <a:xfrm>
            <a:off x="4610100" y="2781300"/>
            <a:ext cx="0" cy="2571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8FAD354-6D60-498E-A862-1F5274506AB3}"/>
              </a:ext>
            </a:extLst>
          </p:cNvPr>
          <p:cNvCxnSpPr>
            <a:cxnSpLocks/>
          </p:cNvCxnSpPr>
          <p:nvPr/>
        </p:nvCxnSpPr>
        <p:spPr>
          <a:xfrm>
            <a:off x="4667250" y="3124200"/>
            <a:ext cx="4381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E1E6117-F8F7-49AF-9CE0-AE94BABC4D78}"/>
              </a:ext>
            </a:extLst>
          </p:cNvPr>
          <p:cNvCxnSpPr>
            <a:cxnSpLocks/>
          </p:cNvCxnSpPr>
          <p:nvPr/>
        </p:nvCxnSpPr>
        <p:spPr>
          <a:xfrm>
            <a:off x="5219700" y="3219450"/>
            <a:ext cx="0" cy="2571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A61AF3F-7B59-4293-8457-8AE818BAE127}"/>
              </a:ext>
            </a:extLst>
          </p:cNvPr>
          <p:cNvCxnSpPr>
            <a:cxnSpLocks/>
          </p:cNvCxnSpPr>
          <p:nvPr/>
        </p:nvCxnSpPr>
        <p:spPr>
          <a:xfrm>
            <a:off x="5229225" y="3667125"/>
            <a:ext cx="0" cy="2571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69025D4-992C-47A3-8892-9D3EEE1B4658}"/>
              </a:ext>
            </a:extLst>
          </p:cNvPr>
          <p:cNvCxnSpPr>
            <a:cxnSpLocks/>
          </p:cNvCxnSpPr>
          <p:nvPr/>
        </p:nvCxnSpPr>
        <p:spPr>
          <a:xfrm>
            <a:off x="5353050" y="4048125"/>
            <a:ext cx="942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F5444AB-6EAA-4FBF-BE33-37D101DDB115}"/>
              </a:ext>
            </a:extLst>
          </p:cNvPr>
          <p:cNvCxnSpPr>
            <a:cxnSpLocks/>
          </p:cNvCxnSpPr>
          <p:nvPr/>
        </p:nvCxnSpPr>
        <p:spPr>
          <a:xfrm>
            <a:off x="6200775" y="4124325"/>
            <a:ext cx="0" cy="1143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C9F1FF4-0321-4FE2-9672-A96ACEFAE5F5}"/>
              </a:ext>
            </a:extLst>
          </p:cNvPr>
          <p:cNvCxnSpPr>
            <a:cxnSpLocks/>
          </p:cNvCxnSpPr>
          <p:nvPr/>
        </p:nvCxnSpPr>
        <p:spPr>
          <a:xfrm>
            <a:off x="6534150" y="5324475"/>
            <a:ext cx="8953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4D19CB3-AA52-4DD9-B800-2F6AF8F495BB}"/>
              </a:ext>
            </a:extLst>
          </p:cNvPr>
          <p:cNvCxnSpPr>
            <a:cxnSpLocks/>
          </p:cNvCxnSpPr>
          <p:nvPr/>
        </p:nvCxnSpPr>
        <p:spPr>
          <a:xfrm flipV="1">
            <a:off x="7772400" y="3619500"/>
            <a:ext cx="0" cy="16478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FD59D8D-D425-4414-B66A-C87FAC95B22D}"/>
              </a:ext>
            </a:extLst>
          </p:cNvPr>
          <p:cNvCxnSpPr>
            <a:cxnSpLocks/>
          </p:cNvCxnSpPr>
          <p:nvPr/>
        </p:nvCxnSpPr>
        <p:spPr>
          <a:xfrm>
            <a:off x="7734300" y="3581400"/>
            <a:ext cx="2952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914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33632523-37A1-4DEE-BC53-4464AC4311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2BF7B8-A963-4D44-A461-CBF4584A2473}"/>
              </a:ext>
            </a:extLst>
          </p:cNvPr>
          <p:cNvSpPr/>
          <p:nvPr/>
        </p:nvSpPr>
        <p:spPr>
          <a:xfrm>
            <a:off x="3680221" y="2948452"/>
            <a:ext cx="8329676" cy="15693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4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4400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Mã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A83EF6-0516-42B7-A422-53055C126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891" y="1254816"/>
            <a:ext cx="482235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003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10067-72CE-47C3-97EC-4FF4AF35D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6B7C6F-52DB-4C3F-87F1-180DA6F296E4}"/>
              </a:ext>
            </a:extLst>
          </p:cNvPr>
          <p:cNvSpPr/>
          <p:nvPr/>
        </p:nvSpPr>
        <p:spPr>
          <a:xfrm>
            <a:off x="270387" y="128516"/>
            <a:ext cx="11734800" cy="655168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15603-26D2-4351-98E1-7B3D564B4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588" y="1439595"/>
            <a:ext cx="8401016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18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D17BFB7-59B6-4932-892A-ADAFB4BA8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340" y="913497"/>
            <a:ext cx="782184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768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ỚP CHÚNG TA ĐOÀN KẾT   HÁT MẪ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5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914377" y="561126"/>
            <a:ext cx="10363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5 -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+ 7=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XVII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E87014B-0049-4503-9744-CB90E8BA7D1A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XIV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0555" y="385132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0576053-E2ED-4AA1-9544-F15233C6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EE7BC55D-1115-45E6-8864-BCC4EDEE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8524" y="-217701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2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342670" y="523419"/>
            <a:ext cx="10363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– 2 : 2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D2F41969-9E6E-4C2F-A112-5E44CC398C14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IX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35562" y="2866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1BDFC43-FDDE-4AA4-822B-7A5C2397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741A882-2F93-44FD-B2F8-E1F43B9C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17391" y="-102271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82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10067-72CE-47C3-97EC-4FF4AF35D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6B7C6F-52DB-4C3F-87F1-180DA6F296E4}"/>
              </a:ext>
            </a:extLst>
          </p:cNvPr>
          <p:cNvSpPr/>
          <p:nvPr/>
        </p:nvSpPr>
        <p:spPr>
          <a:xfrm>
            <a:off x="270387" y="128516"/>
            <a:ext cx="11734800" cy="655168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CFFD58-BBBA-4BC7-8226-3D54BF074B73}"/>
              </a:ext>
            </a:extLst>
          </p:cNvPr>
          <p:cNvSpPr txBox="1"/>
          <p:nvPr/>
        </p:nvSpPr>
        <p:spPr>
          <a:xfrm>
            <a:off x="2077014" y="592091"/>
            <a:ext cx="7469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23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01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F4393-A9F8-4037-AC19-43FD941AD72F}"/>
              </a:ext>
            </a:extLst>
          </p:cNvPr>
          <p:cNvSpPr txBox="1"/>
          <p:nvPr/>
        </p:nvSpPr>
        <p:spPr>
          <a:xfrm>
            <a:off x="4993557" y="1238422"/>
            <a:ext cx="1636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6F7856-E212-4172-AE71-833C4DCF1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690" y="2309522"/>
            <a:ext cx="7096359" cy="2523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63521D-6167-4EEB-8A15-56250364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367" y="4252299"/>
            <a:ext cx="251786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85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10067-72CE-47C3-97EC-4FF4AF35D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13" y="0"/>
            <a:ext cx="12191987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6B7C6F-52DB-4C3F-87F1-180DA6F296E4}"/>
              </a:ext>
            </a:extLst>
          </p:cNvPr>
          <p:cNvSpPr/>
          <p:nvPr/>
        </p:nvSpPr>
        <p:spPr>
          <a:xfrm>
            <a:off x="270387" y="128516"/>
            <a:ext cx="11734800" cy="655168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3D16015-7C92-4012-A5A9-0714FB89EF12}"/>
              </a:ext>
            </a:extLst>
          </p:cNvPr>
          <p:cNvSpPr/>
          <p:nvPr/>
        </p:nvSpPr>
        <p:spPr>
          <a:xfrm>
            <a:off x="1664172" y="1225029"/>
            <a:ext cx="9435238" cy="1117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609630"/>
            <a:r>
              <a:rPr lang="en-US" sz="2867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N</a:t>
            </a:r>
            <a:r>
              <a:rPr lang="vi-VN" sz="2867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hận biết được chữ số La Mã</a:t>
            </a:r>
            <a:endParaRPr kumimoji="0" lang="en-US" sz="2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78BC0C1B-EDF3-49B7-AF2B-656FC5A72D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0332" y="1436801"/>
            <a:ext cx="763839" cy="73805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DAAB6DD-37BC-4389-A687-0F16C126C1A6}"/>
              </a:ext>
            </a:extLst>
          </p:cNvPr>
          <p:cNvSpPr/>
          <p:nvPr/>
        </p:nvSpPr>
        <p:spPr>
          <a:xfrm>
            <a:off x="1664171" y="2637246"/>
            <a:ext cx="9599361" cy="1117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609630"/>
            <a:r>
              <a:rPr lang="en-US" sz="2867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T</a:t>
            </a:r>
            <a:r>
              <a:rPr lang="vi-VN" sz="2867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hực hiện được các yêu cầu đọc viết số La Mã có thể nhờ sự trợ giúp của </a:t>
            </a:r>
            <a:r>
              <a:rPr lang="en-US" sz="2867" dirty="0" err="1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bảng</a:t>
            </a:r>
            <a:r>
              <a:rPr lang="vi-VN" sz="2867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867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các số La Mã</a:t>
            </a:r>
            <a:endParaRPr kumimoji="0" lang="en-US" sz="2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E1E6516E-8019-4B27-94CF-E6DAC2DC39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0332" y="2672934"/>
            <a:ext cx="763839" cy="738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BC4A9F-2636-473F-846B-79DB523FC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956" y="-8171"/>
            <a:ext cx="512718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526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06655" y="856059"/>
            <a:ext cx="6026086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Luyện</a:t>
            </a:r>
            <a:r>
              <a:rPr lang="en-US" sz="8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88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tập</a:t>
            </a:r>
            <a:endParaRPr lang="en-US" sz="8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997672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A0187-52BD-4D34-810C-BCA7CCD92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28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519B98-BCB1-4D98-A221-69FC0311914D}"/>
              </a:ext>
            </a:extLst>
          </p:cNvPr>
          <p:cNvSpPr/>
          <p:nvPr/>
        </p:nvSpPr>
        <p:spPr>
          <a:xfrm>
            <a:off x="1320800" y="939800"/>
            <a:ext cx="10617200" cy="1117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304815" marR="0" lvl="1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A9CDF1-1861-402E-9C0F-04FF3DFDDB39}"/>
              </a:ext>
            </a:extLst>
          </p:cNvPr>
          <p:cNvSpPr/>
          <p:nvPr/>
        </p:nvSpPr>
        <p:spPr>
          <a:xfrm>
            <a:off x="254000" y="184009"/>
            <a:ext cx="11938000" cy="649126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5C9AB0-F97A-406F-A7EB-6B5555030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012" y="3976687"/>
            <a:ext cx="3071813" cy="18076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4712" y="575563"/>
            <a:ext cx="11063288" cy="296367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B050"/>
                </a:solidFill>
                <a:cs typeface="Arial" panose="020B0604020202020204" pitchFamily="34" charset="0"/>
              </a:rPr>
              <a:t>1</a:t>
            </a:r>
            <a:r>
              <a:rPr 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. </a:t>
            </a:r>
            <a:r>
              <a:rPr lang="vi-VN" sz="2800" b="1" dirty="0">
                <a:solidFill>
                  <a:srgbClr val="00B050"/>
                </a:solidFill>
                <a:cs typeface="Arial" panose="020B0604020202020204" pitchFamily="34" charset="0"/>
              </a:rPr>
              <a:t> Dùng que tính có thể xếp thành các số La Mã như hình bên:</a:t>
            </a:r>
          </a:p>
          <a:p>
            <a:pPr lvl="0" algn="just"/>
            <a:r>
              <a:rPr lang="vi-VN" sz="2800" b="1" dirty="0">
                <a:solidFill>
                  <a:srgbClr val="00B050"/>
                </a:solidFill>
                <a:cs typeface="Arial" panose="020B0604020202020204" pitchFamily="34" charset="0"/>
              </a:rPr>
              <a:t>a) Dùng 5 que tính hãy xếp thành số 8, số 13 bằng chữ số La Mã.</a:t>
            </a:r>
          </a:p>
          <a:p>
            <a:pPr lvl="0" algn="just"/>
            <a:r>
              <a:rPr lang="vi-VN" sz="2800" b="1" dirty="0">
                <a:solidFill>
                  <a:srgbClr val="00B050"/>
                </a:solidFill>
                <a:cs typeface="Arial" panose="020B0604020202020204" pitchFamily="34" charset="0"/>
              </a:rPr>
              <a:t>b) Để xếp được ba số 9 bằng chữ số La Mã thì dùng hết mấy que tính</a:t>
            </a:r>
            <a:r>
              <a:rPr lang="vi-VN" sz="28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869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349</Words>
  <Application>Microsoft Office PowerPoint</Application>
  <PresentationFormat>Widescreen</PresentationFormat>
  <Paragraphs>49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宋体</vt:lpstr>
      <vt:lpstr>Arial</vt:lpstr>
      <vt:lpstr>Calibri</vt:lpstr>
      <vt:lpstr>Tahoma</vt:lpstr>
      <vt:lpstr>Times New Roman</vt:lpstr>
      <vt:lpstr>字魂58号-创中黑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43</cp:revision>
  <dcterms:created xsi:type="dcterms:W3CDTF">2022-10-20T11:53:09Z</dcterms:created>
  <dcterms:modified xsi:type="dcterms:W3CDTF">2024-01-23T03:08:21Z</dcterms:modified>
</cp:coreProperties>
</file>