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84" r:id="rId5"/>
    <p:sldId id="285" r:id="rId6"/>
    <p:sldId id="287" r:id="rId7"/>
    <p:sldId id="272" r:id="rId8"/>
    <p:sldId id="271" r:id="rId9"/>
    <p:sldId id="267" r:id="rId10"/>
    <p:sldId id="280" r:id="rId11"/>
    <p:sldId id="273" r:id="rId12"/>
    <p:sldId id="259" r:id="rId13"/>
    <p:sldId id="279" r:id="rId14"/>
    <p:sldId id="269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0000"/>
    <a:srgbClr val="00FF00"/>
    <a:srgbClr val="FF9900"/>
    <a:srgbClr val="FF00FF"/>
    <a:srgbClr val="0066FF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33" autoAdjust="0"/>
    <p:restoredTop sz="94660"/>
  </p:normalViewPr>
  <p:slideViewPr>
    <p:cSldViewPr>
      <p:cViewPr>
        <p:scale>
          <a:sx n="75" d="100"/>
          <a:sy n="75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14246-8C4F-46B0-9FB8-AFFE764EF38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C265A-75F1-4B0C-840F-8C62364B54D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29B42-8BCE-46AB-AE32-62FBCACA1F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9C100-2D92-4379-B448-658919FFF70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9D5E-0E57-42DD-B1F4-30E0294818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507E-83BD-4130-9AFA-9E01AF88D71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C2C0F-58E8-45E1-A5D6-C0BA387E0DA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A884-88E8-4FB6-A70C-1D71716F3C1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0227-F271-431E-B486-9AAC0CFDCC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F4742-EBFF-4FD4-A8C0-8E569891599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0905-96FB-4011-9215-196993FF27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ACBDE00-C102-4033-9BAD-9035296E08C2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microsoft.com/office/2007/relationships/media" Target="file:///D:\giao%20an%20dien%20tu\TO&#193;N\Toan%20-%20dien%20tich%20mai%20anh\coc%20cach%20tung%20cheng.MP3" TargetMode="External"/><Relationship Id="rId6" Type="http://schemas.openxmlformats.org/officeDocument/2006/relationships/audio" Target="file:///D:\giao%20an%20dien%20tu\TO&#193;N\Toan%20-%20dien%20tich%20mai%20anh\coc%20cach%20tung%20cheng.MP3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1" Type="http://schemas.openxmlformats.org/officeDocument/2006/relationships/hyperlink" Target="Toan%20-%20dien%20tich%20mai%20anh/BAI%202.exe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hyperlink" Target="file:///G:\Toan%20-%20dien%20tich\dien%20tich.mdb" TargetMode="External"/><Relationship Id="rId1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1524000" y="1447800"/>
            <a:ext cx="5753100" cy="6019800"/>
            <a:chOff x="960" y="912"/>
            <a:chExt cx="3624" cy="3792"/>
          </a:xfrm>
        </p:grpSpPr>
        <p:pic>
          <p:nvPicPr>
            <p:cNvPr id="2056" name="Picture 8" descr="firew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922916">
              <a:off x="960" y="1248"/>
              <a:ext cx="600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firew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263137">
              <a:off x="3984" y="912"/>
              <a:ext cx="600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16" descr="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" descr="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791200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9" descr="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362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coc cach tung cheng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1985963" y="2514600"/>
            <a:ext cx="5176837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Đơn vị đo diện tích.</a:t>
            </a:r>
            <a:endParaRPr lang="vi-VN" sz="3600" b="1" kern="10">
              <a:ln w="9525">
                <a:noFill/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Xăng-ti-mét vuông</a:t>
            </a:r>
            <a:endParaRPr lang="en-US" sz="3600" b="1" kern="10">
              <a:ln w="9525">
                <a:noFill/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838200" y="1233488"/>
            <a:ext cx="7086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2. a)Viết vào chỗ chấm( theo mẫu ) :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1828800" y="35179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1828800" y="35179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2819400" y="4114800"/>
            <a:ext cx="990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1cm</a:t>
            </a:r>
            <a:r>
              <a:rPr lang="en-US" baseline="30000"/>
              <a:t>2</a:t>
            </a:r>
            <a:endParaRPr lang="en-US" baseline="30000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>
            <a:off x="2133600" y="3810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1981200" y="4114800"/>
            <a:ext cx="762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  <a:endParaRPr lang="en-US" b="1"/>
          </a:p>
        </p:txBody>
      </p:sp>
      <p:sp>
        <p:nvSpPr>
          <p:cNvPr id="11276" name="Rectangle 73"/>
          <p:cNvSpPr>
            <a:spLocks noChangeArrowheads="1"/>
          </p:cNvSpPr>
          <p:nvPr/>
        </p:nvSpPr>
        <p:spPr bwMode="auto">
          <a:xfrm>
            <a:off x="609600" y="1981200"/>
            <a:ext cx="7391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74"/>
          <p:cNvSpPr txBox="1">
            <a:spLocks noChangeArrowheads="1"/>
          </p:cNvSpPr>
          <p:nvPr/>
        </p:nvSpPr>
        <p:spPr bwMode="auto">
          <a:xfrm>
            <a:off x="584200" y="1955800"/>
            <a:ext cx="762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Mẫu:</a:t>
            </a:r>
            <a:endParaRPr lang="en-US" b="1"/>
          </a:p>
        </p:txBody>
      </p:sp>
      <p:sp>
        <p:nvSpPr>
          <p:cNvPr id="11278" name="Text Box 75"/>
          <p:cNvSpPr txBox="1">
            <a:spLocks noChangeArrowheads="1"/>
          </p:cNvSpPr>
          <p:nvPr/>
        </p:nvSpPr>
        <p:spPr bwMode="auto">
          <a:xfrm>
            <a:off x="3276600" y="2209800"/>
            <a:ext cx="4648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1"/>
              <a:t> Hình A gồm 6 ô vuông 1cm</a:t>
            </a:r>
            <a:r>
              <a:rPr lang="en-US" sz="2400" b="1" baseline="30000"/>
              <a:t>2</a:t>
            </a:r>
            <a:endParaRPr lang="en-US" sz="2400" b="1" baseline="30000"/>
          </a:p>
        </p:txBody>
      </p:sp>
      <p:sp>
        <p:nvSpPr>
          <p:cNvPr id="11279" name="Text Box 76"/>
          <p:cNvSpPr txBox="1">
            <a:spLocks noChangeArrowheads="1"/>
          </p:cNvSpPr>
          <p:nvPr/>
        </p:nvSpPr>
        <p:spPr bwMode="auto">
          <a:xfrm>
            <a:off x="3276600" y="2819400"/>
            <a:ext cx="4648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b="1"/>
              <a:t> </a:t>
            </a:r>
            <a:r>
              <a:rPr lang="en-US" sz="2400" b="1"/>
              <a:t>Diện tích hình A bằng 6cm</a:t>
            </a:r>
            <a:r>
              <a:rPr lang="en-US" sz="2400" b="1" baseline="30000"/>
              <a:t>2</a:t>
            </a:r>
            <a:endParaRPr lang="en-US" sz="24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667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667 -0.0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177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667 -0.17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0" grpId="0"/>
      <p:bldP spid="19511" grpId="0" animBg="1"/>
      <p:bldP spid="19512" grpId="0" animBg="1"/>
      <p:bldP spid="19513" grpId="0" animBg="1"/>
      <p:bldP spid="19514" grpId="0" animBg="1"/>
      <p:bldP spid="19516" grpId="0" animBg="1"/>
      <p:bldP spid="19527" grpId="0"/>
      <p:bldP spid="19515" grpId="0" animBg="1"/>
      <p:bldP spid="19526" grpId="0" animBg="1"/>
      <p:bldP spid="195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1430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7526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23622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1430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17526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1143000" y="19812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1828800" y="3886200"/>
            <a:ext cx="838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  <a:endParaRPr lang="en-US" sz="2000" b="1"/>
          </a:p>
        </p:txBody>
      </p: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3124200" y="2819400"/>
            <a:ext cx="5638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600" b="1"/>
              <a:t> </a:t>
            </a:r>
            <a:r>
              <a:rPr lang="en-US" sz="2800" b="1"/>
              <a:t>Diện tích hình A bằng ..........</a:t>
            </a:r>
            <a:endParaRPr lang="en-US" sz="2800" b="1" baseline="30000"/>
          </a:p>
        </p:txBody>
      </p:sp>
      <p:sp>
        <p:nvSpPr>
          <p:cNvPr id="12298" name="Text Box 75"/>
          <p:cNvSpPr txBox="1">
            <a:spLocks noChangeArrowheads="1"/>
          </p:cNvSpPr>
          <p:nvPr/>
        </p:nvSpPr>
        <p:spPr bwMode="auto">
          <a:xfrm>
            <a:off x="3124200" y="2209800"/>
            <a:ext cx="5867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800" b="1"/>
              <a:t> Hình A gồm ... ô vuông 1cm</a:t>
            </a:r>
            <a:r>
              <a:rPr lang="en-US" sz="2800" b="1" baseline="30000"/>
              <a:t>2</a:t>
            </a:r>
            <a:endParaRPr lang="en-US" sz="2800" b="1" baseline="30000"/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5600700" y="2159000"/>
            <a:ext cx="609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</a:rPr>
              <a:t>6</a:t>
            </a:r>
            <a:endParaRPr lang="en-US" sz="2800" b="1">
              <a:solidFill>
                <a:srgbClr val="A50021"/>
              </a:solidFill>
            </a:endParaRPr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7442200" y="2895600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</a:rPr>
              <a:t>6cm</a:t>
            </a:r>
            <a:r>
              <a:rPr lang="en-US" sz="2800" b="1" baseline="30000">
                <a:solidFill>
                  <a:srgbClr val="A50021"/>
                </a:solidFill>
              </a:rPr>
              <a:t>2</a:t>
            </a:r>
            <a:endParaRPr lang="en-US" sz="2800" b="1" baseline="3000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 animBg="1"/>
      <p:bldP spid="10308" grpId="0" animBg="1"/>
      <p:bldP spid="10309" grpId="0" animBg="1"/>
      <p:bldP spid="10310" grpId="0" animBg="1"/>
      <p:bldP spid="10311" grpId="0" animBg="1"/>
      <p:bldP spid="10312" grpId="0" animBg="1"/>
      <p:bldP spid="10313" grpId="0"/>
      <p:bldP spid="10316" grpId="0"/>
      <p:bldP spid="10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19113" y="4800600"/>
            <a:ext cx="8382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Diện tích hình A </a:t>
            </a:r>
            <a:r>
              <a:rPr lang="en-US" sz="3200">
                <a:solidFill>
                  <a:srgbClr val="0000FF"/>
                </a:solidFill>
              </a:rPr>
              <a:t>bằng</a:t>
            </a:r>
            <a:r>
              <a:rPr lang="en-US" sz="3200">
                <a:solidFill>
                  <a:srgbClr val="FF3300"/>
                </a:solidFill>
              </a:rPr>
              <a:t> diện tích hình B</a:t>
            </a:r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13315" name="Rectangle 27"/>
          <p:cNvSpPr>
            <a:spLocks noChangeArrowheads="1"/>
          </p:cNvSpPr>
          <p:nvPr/>
        </p:nvSpPr>
        <p:spPr bwMode="auto">
          <a:xfrm>
            <a:off x="57150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28"/>
          <p:cNvSpPr>
            <a:spLocks noChangeArrowheads="1"/>
          </p:cNvSpPr>
          <p:nvPr/>
        </p:nvSpPr>
        <p:spPr bwMode="auto">
          <a:xfrm>
            <a:off x="63246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9"/>
          <p:cNvSpPr>
            <a:spLocks noChangeArrowheads="1"/>
          </p:cNvSpPr>
          <p:nvPr/>
        </p:nvSpPr>
        <p:spPr bwMode="auto">
          <a:xfrm>
            <a:off x="69342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30"/>
          <p:cNvSpPr>
            <a:spLocks noChangeArrowheads="1"/>
          </p:cNvSpPr>
          <p:nvPr/>
        </p:nvSpPr>
        <p:spPr bwMode="auto">
          <a:xfrm>
            <a:off x="57150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31"/>
          <p:cNvSpPr>
            <a:spLocks noChangeArrowheads="1"/>
          </p:cNvSpPr>
          <p:nvPr/>
        </p:nvSpPr>
        <p:spPr bwMode="auto">
          <a:xfrm>
            <a:off x="63246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32"/>
          <p:cNvSpPr>
            <a:spLocks noChangeArrowheads="1"/>
          </p:cNvSpPr>
          <p:nvPr/>
        </p:nvSpPr>
        <p:spPr bwMode="auto">
          <a:xfrm>
            <a:off x="5715000" y="19812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33"/>
          <p:cNvSpPr txBox="1">
            <a:spLocks noChangeArrowheads="1"/>
          </p:cNvSpPr>
          <p:nvPr/>
        </p:nvSpPr>
        <p:spPr bwMode="auto">
          <a:xfrm>
            <a:off x="6400800" y="3810000"/>
            <a:ext cx="838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</a:t>
            </a:r>
            <a:endParaRPr lang="en-US" sz="2800" b="1"/>
          </a:p>
        </p:txBody>
      </p:sp>
      <p:sp>
        <p:nvSpPr>
          <p:cNvPr id="13322" name="Rectangle 34"/>
          <p:cNvSpPr>
            <a:spLocks noChangeArrowheads="1"/>
          </p:cNvSpPr>
          <p:nvPr/>
        </p:nvSpPr>
        <p:spPr bwMode="auto">
          <a:xfrm>
            <a:off x="1371600" y="32004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35"/>
          <p:cNvSpPr>
            <a:spLocks noChangeArrowheads="1"/>
          </p:cNvSpPr>
          <p:nvPr/>
        </p:nvSpPr>
        <p:spPr bwMode="auto">
          <a:xfrm>
            <a:off x="1981200" y="32004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36"/>
          <p:cNvSpPr>
            <a:spLocks noChangeArrowheads="1"/>
          </p:cNvSpPr>
          <p:nvPr/>
        </p:nvSpPr>
        <p:spPr bwMode="auto">
          <a:xfrm>
            <a:off x="1371600" y="25908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37"/>
          <p:cNvSpPr>
            <a:spLocks noChangeArrowheads="1"/>
          </p:cNvSpPr>
          <p:nvPr/>
        </p:nvSpPr>
        <p:spPr bwMode="auto">
          <a:xfrm>
            <a:off x="1981200" y="25908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38"/>
          <p:cNvSpPr>
            <a:spLocks noChangeArrowheads="1"/>
          </p:cNvSpPr>
          <p:nvPr/>
        </p:nvSpPr>
        <p:spPr bwMode="auto">
          <a:xfrm>
            <a:off x="1371600" y="1981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39"/>
          <p:cNvSpPr>
            <a:spLocks noChangeArrowheads="1"/>
          </p:cNvSpPr>
          <p:nvPr/>
        </p:nvSpPr>
        <p:spPr bwMode="auto">
          <a:xfrm>
            <a:off x="1981200" y="1981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40"/>
          <p:cNvSpPr txBox="1">
            <a:spLocks noChangeArrowheads="1"/>
          </p:cNvSpPr>
          <p:nvPr/>
        </p:nvSpPr>
        <p:spPr bwMode="auto">
          <a:xfrm>
            <a:off x="1752600" y="3810000"/>
            <a:ext cx="838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</a:t>
            </a:r>
            <a:endParaRPr lang="en-US" sz="2800" b="1"/>
          </a:p>
        </p:txBody>
      </p:sp>
      <p:sp>
        <p:nvSpPr>
          <p:cNvPr id="13329" name="Text Box 42"/>
          <p:cNvSpPr txBox="1">
            <a:spLocks noChangeArrowheads="1"/>
          </p:cNvSpPr>
          <p:nvPr/>
        </p:nvSpPr>
        <p:spPr bwMode="auto">
          <a:xfrm>
            <a:off x="457200" y="838200"/>
            <a:ext cx="8610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b) So sánh diện tích hình A với diện tích hình B.</a:t>
            </a:r>
            <a:endParaRPr 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3" name="Text Box 183"/>
          <p:cNvSpPr txBox="1">
            <a:spLocks noChangeArrowheads="1"/>
          </p:cNvSpPr>
          <p:nvPr/>
        </p:nvSpPr>
        <p:spPr bwMode="auto">
          <a:xfrm>
            <a:off x="838200" y="1233488"/>
            <a:ext cx="7086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Tính ( theo mẫu ) :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sp>
        <p:nvSpPr>
          <p:cNvPr id="15544" name="Text Box 184"/>
          <p:cNvSpPr txBox="1">
            <a:spLocks noChangeArrowheads="1"/>
          </p:cNvSpPr>
          <p:nvPr/>
        </p:nvSpPr>
        <p:spPr bwMode="auto">
          <a:xfrm>
            <a:off x="381000" y="19812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Mẫu : </a:t>
            </a:r>
            <a:endParaRPr lang="en-US" sz="2400" baseline="30000"/>
          </a:p>
        </p:txBody>
      </p:sp>
      <p:sp>
        <p:nvSpPr>
          <p:cNvPr id="15545" name="Text Box 185"/>
          <p:cNvSpPr txBox="1">
            <a:spLocks noChangeArrowheads="1"/>
          </p:cNvSpPr>
          <p:nvPr/>
        </p:nvSpPr>
        <p:spPr bwMode="auto">
          <a:xfrm>
            <a:off x="1447800" y="1981200"/>
            <a:ext cx="3429000" cy="466725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3cm</a:t>
            </a:r>
            <a:r>
              <a:rPr lang="en-US" sz="2400" b="1" baseline="30000"/>
              <a:t>2</a:t>
            </a:r>
            <a:r>
              <a:rPr lang="en-US" sz="2400" b="1"/>
              <a:t> + 5cm</a:t>
            </a:r>
            <a:r>
              <a:rPr lang="en-US" sz="2400" b="1" baseline="30000"/>
              <a:t>2 </a:t>
            </a:r>
            <a:r>
              <a:rPr lang="en-US" sz="2400" b="1"/>
              <a:t> = 8cm</a:t>
            </a:r>
            <a:r>
              <a:rPr lang="en-US" sz="2400" b="1" baseline="30000"/>
              <a:t>2</a:t>
            </a:r>
            <a:endParaRPr lang="en-US" sz="2400" b="1" baseline="30000"/>
          </a:p>
        </p:txBody>
      </p:sp>
      <p:sp>
        <p:nvSpPr>
          <p:cNvPr id="15546" name="Text Box 186"/>
          <p:cNvSpPr txBox="1">
            <a:spLocks noChangeArrowheads="1"/>
          </p:cNvSpPr>
          <p:nvPr/>
        </p:nvSpPr>
        <p:spPr bwMode="auto">
          <a:xfrm>
            <a:off x="990600" y="2743200"/>
            <a:ext cx="3124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a. 18cm</a:t>
            </a:r>
            <a:r>
              <a:rPr lang="en-US" sz="2400" baseline="30000"/>
              <a:t>2</a:t>
            </a:r>
            <a:r>
              <a:rPr lang="en-US" sz="2400"/>
              <a:t> + 26cm</a:t>
            </a:r>
            <a:r>
              <a:rPr lang="en-US" sz="2400" baseline="30000"/>
              <a:t>2</a:t>
            </a:r>
            <a:r>
              <a:rPr lang="en-US" sz="2400"/>
              <a:t> =  </a:t>
            </a:r>
            <a:endParaRPr lang="en-US" sz="2400" baseline="30000"/>
          </a:p>
        </p:txBody>
      </p:sp>
      <p:sp>
        <p:nvSpPr>
          <p:cNvPr id="15547" name="Text Box 187"/>
          <p:cNvSpPr txBox="1">
            <a:spLocks noChangeArrowheads="1"/>
          </p:cNvSpPr>
          <p:nvPr/>
        </p:nvSpPr>
        <p:spPr bwMode="auto">
          <a:xfrm>
            <a:off x="9906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40cm</a:t>
            </a:r>
            <a:r>
              <a:rPr lang="en-US" sz="2400" baseline="30000"/>
              <a:t>2</a:t>
            </a:r>
            <a:r>
              <a:rPr lang="en-US" sz="2400"/>
              <a:t> -  17cm</a:t>
            </a:r>
            <a:r>
              <a:rPr lang="en-US" sz="2400" baseline="30000"/>
              <a:t>2</a:t>
            </a:r>
            <a:r>
              <a:rPr lang="en-US" sz="2400"/>
              <a:t> =  </a:t>
            </a:r>
            <a:endParaRPr lang="en-US" sz="2400" baseline="30000"/>
          </a:p>
        </p:txBody>
      </p:sp>
      <p:sp>
        <p:nvSpPr>
          <p:cNvPr id="15548" name="Text Box 188"/>
          <p:cNvSpPr txBox="1">
            <a:spLocks noChangeArrowheads="1"/>
          </p:cNvSpPr>
          <p:nvPr/>
        </p:nvSpPr>
        <p:spPr bwMode="auto">
          <a:xfrm>
            <a:off x="4038600" y="27305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44cm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  <p:sp>
        <p:nvSpPr>
          <p:cNvPr id="15549" name="Text Box 189"/>
          <p:cNvSpPr txBox="1">
            <a:spLocks noChangeArrowheads="1"/>
          </p:cNvSpPr>
          <p:nvPr/>
        </p:nvSpPr>
        <p:spPr bwMode="auto">
          <a:xfrm>
            <a:off x="4038600" y="33274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23cm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  <p:sp>
        <p:nvSpPr>
          <p:cNvPr id="15550" name="Text Box 190"/>
          <p:cNvSpPr txBox="1">
            <a:spLocks noChangeArrowheads="1"/>
          </p:cNvSpPr>
          <p:nvPr/>
        </p:nvSpPr>
        <p:spPr bwMode="auto">
          <a:xfrm>
            <a:off x="1447800" y="4064000"/>
            <a:ext cx="3429000" cy="466725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3cm</a:t>
            </a:r>
            <a:r>
              <a:rPr lang="en-US" sz="2400" b="1" baseline="30000"/>
              <a:t>2</a:t>
            </a:r>
            <a:r>
              <a:rPr lang="en-US" sz="2400" b="1"/>
              <a:t> x 2</a:t>
            </a:r>
            <a:r>
              <a:rPr lang="en-US" sz="2400" b="1" baseline="30000"/>
              <a:t> </a:t>
            </a:r>
            <a:r>
              <a:rPr lang="en-US" sz="2400" b="1"/>
              <a:t> = 6cm</a:t>
            </a:r>
            <a:r>
              <a:rPr lang="en-US" sz="2400" b="1" baseline="30000"/>
              <a:t>2</a:t>
            </a:r>
            <a:endParaRPr lang="en-US" sz="2400" b="1" baseline="30000"/>
          </a:p>
        </p:txBody>
      </p:sp>
      <p:sp>
        <p:nvSpPr>
          <p:cNvPr id="15551" name="Text Box 191"/>
          <p:cNvSpPr txBox="1">
            <a:spLocks noChangeArrowheads="1"/>
          </p:cNvSpPr>
          <p:nvPr/>
        </p:nvSpPr>
        <p:spPr bwMode="auto">
          <a:xfrm>
            <a:off x="990600" y="4826000"/>
            <a:ext cx="2209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b. 6cm</a:t>
            </a:r>
            <a:r>
              <a:rPr lang="en-US" sz="2400" baseline="30000"/>
              <a:t>2</a:t>
            </a:r>
            <a:r>
              <a:rPr lang="en-US" sz="2400"/>
              <a:t> x 4  =  </a:t>
            </a:r>
            <a:endParaRPr lang="en-US" sz="2400" baseline="30000"/>
          </a:p>
        </p:txBody>
      </p:sp>
      <p:sp>
        <p:nvSpPr>
          <p:cNvPr id="15552" name="Text Box 192"/>
          <p:cNvSpPr txBox="1">
            <a:spLocks noChangeArrowheads="1"/>
          </p:cNvSpPr>
          <p:nvPr/>
        </p:nvSpPr>
        <p:spPr bwMode="auto">
          <a:xfrm>
            <a:off x="990600" y="5435600"/>
            <a:ext cx="2286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32cm</a:t>
            </a:r>
            <a:r>
              <a:rPr lang="en-US" sz="2400" baseline="30000"/>
              <a:t>2</a:t>
            </a:r>
            <a:r>
              <a:rPr lang="en-US" sz="2400"/>
              <a:t> : 4 =  </a:t>
            </a:r>
            <a:endParaRPr lang="en-US" sz="2400" baseline="30000"/>
          </a:p>
        </p:txBody>
      </p:sp>
      <p:sp>
        <p:nvSpPr>
          <p:cNvPr id="15553" name="Text Box 193"/>
          <p:cNvSpPr txBox="1">
            <a:spLocks noChangeArrowheads="1"/>
          </p:cNvSpPr>
          <p:nvPr/>
        </p:nvSpPr>
        <p:spPr bwMode="auto">
          <a:xfrm>
            <a:off x="32004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24cm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  <p:sp>
        <p:nvSpPr>
          <p:cNvPr id="15554" name="Text Box 194"/>
          <p:cNvSpPr txBox="1">
            <a:spLocks noChangeArrowheads="1"/>
          </p:cNvSpPr>
          <p:nvPr/>
        </p:nvSpPr>
        <p:spPr bwMode="auto">
          <a:xfrm>
            <a:off x="32004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3" grpId="0"/>
      <p:bldP spid="15544" grpId="0"/>
      <p:bldP spid="15545" grpId="0" animBg="1"/>
      <p:bldP spid="15546" grpId="0"/>
      <p:bldP spid="15547" grpId="0"/>
      <p:bldP spid="15548" grpId="0"/>
      <p:bldP spid="15549" grpId="0"/>
      <p:bldP spid="15550" grpId="0" animBg="1"/>
      <p:bldP spid="15551" grpId="0"/>
      <p:bldP spid="15552" grpId="0"/>
      <p:bldP spid="15553" grpId="0"/>
      <p:bldP spid="15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1534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4. Tờ giấy màu xanh có diện tích 300cm</a:t>
            </a:r>
            <a:r>
              <a:rPr lang="en-US" sz="2400" b="1" baseline="30000"/>
              <a:t>2</a:t>
            </a:r>
            <a:r>
              <a:rPr lang="en-US" sz="2400" b="1"/>
              <a:t> , tờ giấy màu </a:t>
            </a:r>
            <a:r>
              <a:rPr lang="vi-VN" sz="2400" b="1"/>
              <a:t>đ</a:t>
            </a:r>
            <a:r>
              <a:rPr lang="en-US" sz="2400" b="1"/>
              <a:t>ỏ có diện tích 280cm</a:t>
            </a:r>
            <a:r>
              <a:rPr lang="en-US" sz="2400" b="1" baseline="30000"/>
              <a:t>2 </a:t>
            </a:r>
            <a:r>
              <a:rPr lang="en-US" sz="2400" b="1"/>
              <a:t>. Hỏi tờ giấy màu xanh có diện tích lớn h</a:t>
            </a:r>
            <a:r>
              <a:rPr lang="vi-VN" sz="2400" b="1"/>
              <a:t>ơ</a:t>
            </a:r>
            <a:r>
              <a:rPr lang="en-US" sz="2400" b="1"/>
              <a:t>n tờ giấy màu </a:t>
            </a:r>
            <a:r>
              <a:rPr lang="vi-VN" sz="2400" b="1"/>
              <a:t>đ</a:t>
            </a:r>
            <a:r>
              <a:rPr lang="en-US" sz="2400" b="1"/>
              <a:t>ỏ bao nhiêu x</a:t>
            </a:r>
            <a:r>
              <a:rPr lang="vi-VN" sz="2400" b="1"/>
              <a:t>ă</a:t>
            </a:r>
            <a:r>
              <a:rPr lang="en-US" sz="2400" b="1"/>
              <a:t>ng- ti-mét vuông ? </a:t>
            </a:r>
            <a:endParaRPr lang="en-US" sz="2400" b="1"/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29000" y="2362200"/>
            <a:ext cx="1309688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Giải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3400" y="3505200"/>
            <a:ext cx="81534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400" b="1"/>
              <a:t>Tờ giấy màu xanh có diện tích lớn h</a:t>
            </a:r>
            <a:r>
              <a:rPr lang="vi-VN" sz="2400" b="1"/>
              <a:t>ơ</a:t>
            </a:r>
            <a:r>
              <a:rPr lang="en-US" sz="2400" b="1"/>
              <a:t>n tờ giấy màu </a:t>
            </a:r>
            <a:r>
              <a:rPr lang="vi-VN" sz="2400" b="1"/>
              <a:t>đ</a:t>
            </a:r>
            <a:r>
              <a:rPr lang="en-US" sz="2400" b="1"/>
              <a:t>ỏ : </a:t>
            </a:r>
            <a:endParaRPr lang="en-US" sz="2400" b="1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8153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400" b="1"/>
              <a:t>	300 – 280 = 20 ( cm</a:t>
            </a:r>
            <a:r>
              <a:rPr lang="en-US" sz="2400" b="1" baseline="30000"/>
              <a:t>2 </a:t>
            </a:r>
            <a:r>
              <a:rPr lang="en-US" sz="2400" b="1"/>
              <a:t>)</a:t>
            </a:r>
            <a:endParaRPr lang="en-US" sz="2400" b="1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09600" y="5105400"/>
            <a:ext cx="8153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400" b="1"/>
              <a:t>	Đáp số :  20 ( cm</a:t>
            </a:r>
            <a:r>
              <a:rPr lang="en-US" sz="2400" b="1" baseline="30000"/>
              <a:t>2 </a:t>
            </a:r>
            <a:r>
              <a:rPr lang="en-US" sz="2400" b="1"/>
              <a:t>)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 animBg="1"/>
      <p:bldP spid="38918" grpId="0"/>
      <p:bldP spid="38919" grpId="0"/>
      <p:bldP spid="389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8" descr="Book-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132263"/>
            <a:ext cx="16764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/>
          <p:nvPr/>
        </p:nvSpPr>
        <p:spPr>
          <a:xfrm>
            <a:off x="2630170" y="2876550"/>
            <a:ext cx="3921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4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G0013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1143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5334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Tìm các cặp hình bằng nhau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81000" y="228600"/>
            <a:ext cx="8382000" cy="477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500" b="1">
                <a:solidFill>
                  <a:srgbClr val="0000FF"/>
                </a:solidFill>
              </a:rPr>
              <a:t>Hãy nêu tên các cặp hình có diện tích bằng nhau.</a:t>
            </a:r>
            <a:endParaRPr lang="en-US" sz="2500">
              <a:solidFill>
                <a:srgbClr val="0000FF"/>
              </a:solidFill>
            </a:endParaRPr>
          </a:p>
        </p:txBody>
      </p:sp>
      <p:grpSp>
        <p:nvGrpSpPr>
          <p:cNvPr id="5123" name="Group 64"/>
          <p:cNvGrpSpPr/>
          <p:nvPr/>
        </p:nvGrpSpPr>
        <p:grpSpPr bwMode="auto">
          <a:xfrm>
            <a:off x="838200" y="1905000"/>
            <a:ext cx="1371600" cy="1828800"/>
            <a:chOff x="528" y="1200"/>
            <a:chExt cx="864" cy="1152"/>
          </a:xfrm>
        </p:grpSpPr>
        <p:grpSp>
          <p:nvGrpSpPr>
            <p:cNvPr id="5160" name="Group 57"/>
            <p:cNvGrpSpPr/>
            <p:nvPr/>
          </p:nvGrpSpPr>
          <p:grpSpPr bwMode="auto">
            <a:xfrm>
              <a:off x="528" y="1200"/>
              <a:ext cx="864" cy="864"/>
              <a:chOff x="528" y="2304"/>
              <a:chExt cx="864" cy="864"/>
            </a:xfrm>
          </p:grpSpPr>
          <p:sp>
            <p:nvSpPr>
              <p:cNvPr id="5162" name="Rectangle 22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23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24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25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26"/>
              <p:cNvSpPr>
                <a:spLocks noChangeArrowheads="1"/>
              </p:cNvSpPr>
              <p:nvPr/>
            </p:nvSpPr>
            <p:spPr bwMode="auto">
              <a:xfrm>
                <a:off x="528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27"/>
              <p:cNvSpPr>
                <a:spLocks noChangeArrowheads="1"/>
              </p:cNvSpPr>
              <p:nvPr/>
            </p:nvSpPr>
            <p:spPr bwMode="auto">
              <a:xfrm>
                <a:off x="1104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28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" name="Text Box 58"/>
            <p:cNvSpPr txBox="1">
              <a:spLocks noChangeArrowheads="1"/>
            </p:cNvSpPr>
            <p:nvPr/>
          </p:nvSpPr>
          <p:spPr bwMode="auto">
            <a:xfrm>
              <a:off x="768" y="210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A</a:t>
              </a:r>
              <a:endParaRPr lang="en-US" sz="2000" b="1"/>
            </a:p>
          </p:txBody>
        </p:sp>
      </p:grpSp>
      <p:grpSp>
        <p:nvGrpSpPr>
          <p:cNvPr id="4" name="Group 65"/>
          <p:cNvGrpSpPr/>
          <p:nvPr/>
        </p:nvGrpSpPr>
        <p:grpSpPr bwMode="auto">
          <a:xfrm>
            <a:off x="2743200" y="1447800"/>
            <a:ext cx="1371600" cy="2301875"/>
            <a:chOff x="1728" y="912"/>
            <a:chExt cx="864" cy="1450"/>
          </a:xfrm>
        </p:grpSpPr>
        <p:grpSp>
          <p:nvGrpSpPr>
            <p:cNvPr id="5149" name="Group 54"/>
            <p:cNvGrpSpPr/>
            <p:nvPr/>
          </p:nvGrpSpPr>
          <p:grpSpPr bwMode="auto">
            <a:xfrm>
              <a:off x="1728" y="912"/>
              <a:ext cx="864" cy="1152"/>
              <a:chOff x="1728" y="2016"/>
              <a:chExt cx="864" cy="1152"/>
            </a:xfrm>
          </p:grpSpPr>
          <p:sp>
            <p:nvSpPr>
              <p:cNvPr id="5151" name="Rectangle 29"/>
              <p:cNvSpPr>
                <a:spLocks noChangeArrowheads="1"/>
              </p:cNvSpPr>
              <p:nvPr/>
            </p:nvSpPr>
            <p:spPr bwMode="auto">
              <a:xfrm>
                <a:off x="2016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0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1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2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3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4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5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6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7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50" name="Text Box 59"/>
            <p:cNvSpPr txBox="1">
              <a:spLocks noChangeArrowheads="1"/>
            </p:cNvSpPr>
            <p:nvPr/>
          </p:nvSpPr>
          <p:spPr bwMode="auto">
            <a:xfrm>
              <a:off x="2016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  <a:endParaRPr lang="en-US" sz="2000" b="1"/>
            </a:p>
          </p:txBody>
        </p:sp>
      </p:grpSp>
      <p:grpSp>
        <p:nvGrpSpPr>
          <p:cNvPr id="6" name="Group 66"/>
          <p:cNvGrpSpPr/>
          <p:nvPr/>
        </p:nvGrpSpPr>
        <p:grpSpPr bwMode="auto">
          <a:xfrm>
            <a:off x="4800600" y="1447800"/>
            <a:ext cx="1371600" cy="2301875"/>
            <a:chOff x="3024" y="912"/>
            <a:chExt cx="864" cy="1450"/>
          </a:xfrm>
        </p:grpSpPr>
        <p:grpSp>
          <p:nvGrpSpPr>
            <p:cNvPr id="5138" name="Group 55"/>
            <p:cNvGrpSpPr/>
            <p:nvPr/>
          </p:nvGrpSpPr>
          <p:grpSpPr bwMode="auto">
            <a:xfrm>
              <a:off x="3024" y="912"/>
              <a:ext cx="864" cy="1152"/>
              <a:chOff x="3024" y="2016"/>
              <a:chExt cx="864" cy="1152"/>
            </a:xfrm>
          </p:grpSpPr>
          <p:sp>
            <p:nvSpPr>
              <p:cNvPr id="5140" name="Rectangle 38"/>
              <p:cNvSpPr>
                <a:spLocks noChangeArrowheads="1"/>
              </p:cNvSpPr>
              <p:nvPr/>
            </p:nvSpPr>
            <p:spPr bwMode="auto">
              <a:xfrm>
                <a:off x="302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39"/>
              <p:cNvSpPr>
                <a:spLocks noChangeArrowheads="1"/>
              </p:cNvSpPr>
              <p:nvPr/>
            </p:nvSpPr>
            <p:spPr bwMode="auto">
              <a:xfrm>
                <a:off x="3600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40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41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42"/>
              <p:cNvSpPr>
                <a:spLocks noChangeArrowheads="1"/>
              </p:cNvSpPr>
              <p:nvPr/>
            </p:nvSpPr>
            <p:spPr bwMode="auto">
              <a:xfrm>
                <a:off x="3600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43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44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45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46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9" name="Text Box 60"/>
            <p:cNvSpPr txBox="1">
              <a:spLocks noChangeArrowheads="1"/>
            </p:cNvSpPr>
            <p:nvPr/>
          </p:nvSpPr>
          <p:spPr bwMode="auto">
            <a:xfrm>
              <a:off x="3312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</a:t>
              </a:r>
              <a:endParaRPr lang="en-US" sz="2000" b="1"/>
            </a:p>
          </p:txBody>
        </p:sp>
      </p:grpSp>
      <p:grpSp>
        <p:nvGrpSpPr>
          <p:cNvPr id="8" name="Group 67"/>
          <p:cNvGrpSpPr/>
          <p:nvPr/>
        </p:nvGrpSpPr>
        <p:grpSpPr bwMode="auto">
          <a:xfrm>
            <a:off x="6629400" y="1447800"/>
            <a:ext cx="1371600" cy="2301875"/>
            <a:chOff x="4176" y="912"/>
            <a:chExt cx="864" cy="1450"/>
          </a:xfrm>
        </p:grpSpPr>
        <p:grpSp>
          <p:nvGrpSpPr>
            <p:cNvPr id="5129" name="Group 56"/>
            <p:cNvGrpSpPr/>
            <p:nvPr/>
          </p:nvGrpSpPr>
          <p:grpSpPr bwMode="auto">
            <a:xfrm>
              <a:off x="4176" y="912"/>
              <a:ext cx="864" cy="1152"/>
              <a:chOff x="4176" y="2016"/>
              <a:chExt cx="864" cy="1152"/>
            </a:xfrm>
          </p:grpSpPr>
          <p:sp>
            <p:nvSpPr>
              <p:cNvPr id="5131" name="Rectangle 47"/>
              <p:cNvSpPr>
                <a:spLocks noChangeArrowheads="1"/>
              </p:cNvSpPr>
              <p:nvPr/>
            </p:nvSpPr>
            <p:spPr bwMode="auto">
              <a:xfrm>
                <a:off x="4464" y="288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Rectangle 48"/>
              <p:cNvSpPr>
                <a:spLocks noChangeArrowheads="1"/>
              </p:cNvSpPr>
              <p:nvPr/>
            </p:nvSpPr>
            <p:spPr bwMode="auto">
              <a:xfrm>
                <a:off x="4464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Rectangle 49"/>
              <p:cNvSpPr>
                <a:spLocks noChangeArrowheads="1"/>
              </p:cNvSpPr>
              <p:nvPr/>
            </p:nvSpPr>
            <p:spPr bwMode="auto">
              <a:xfrm>
                <a:off x="44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Rectangle 50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Rectangle 51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Rectangle 52"/>
              <p:cNvSpPr>
                <a:spLocks noChangeArrowheads="1"/>
              </p:cNvSpPr>
              <p:nvPr/>
            </p:nvSpPr>
            <p:spPr bwMode="auto">
              <a:xfrm>
                <a:off x="4464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Rectangle 53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Text Box 61"/>
            <p:cNvSpPr txBox="1">
              <a:spLocks noChangeArrowheads="1"/>
            </p:cNvSpPr>
            <p:nvPr/>
          </p:nvSpPr>
          <p:spPr bwMode="auto">
            <a:xfrm>
              <a:off x="4464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D</a:t>
              </a:r>
              <a:endParaRPr lang="en-US" sz="2000" b="1"/>
            </a:p>
          </p:txBody>
        </p:sp>
      </p:grp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304800" y="3962400"/>
            <a:ext cx="8382000" cy="47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500" b="1">
                <a:solidFill>
                  <a:srgbClr val="0000FF"/>
                </a:solidFill>
              </a:rPr>
              <a:t>Diện tích hình A </a:t>
            </a:r>
            <a:r>
              <a:rPr lang="en-US" sz="2500" b="1">
                <a:solidFill>
                  <a:schemeClr val="tx2"/>
                </a:solidFill>
              </a:rPr>
              <a:t>bằng</a:t>
            </a:r>
            <a:r>
              <a:rPr lang="en-US" sz="2500" b="1">
                <a:solidFill>
                  <a:srgbClr val="0000FF"/>
                </a:solidFill>
              </a:rPr>
              <a:t> diện tích hình D.</a:t>
            </a:r>
            <a:endParaRPr lang="en-US" sz="2500">
              <a:solidFill>
                <a:srgbClr val="0000FF"/>
              </a:solidFill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304800" y="4648200"/>
            <a:ext cx="8382000" cy="47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500" b="1">
                <a:solidFill>
                  <a:srgbClr val="0000FF"/>
                </a:solidFill>
              </a:rPr>
              <a:t>Diện tích hình B </a:t>
            </a:r>
            <a:r>
              <a:rPr lang="en-US" sz="2500" b="1">
                <a:solidFill>
                  <a:schemeClr val="tx2"/>
                </a:solidFill>
              </a:rPr>
              <a:t>bằng</a:t>
            </a:r>
            <a:r>
              <a:rPr lang="en-US" sz="2500" b="1">
                <a:solidFill>
                  <a:srgbClr val="0000FF"/>
                </a:solidFill>
              </a:rPr>
              <a:t> diện tích hình C.</a:t>
            </a:r>
            <a:endParaRPr lang="en-US" sz="25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5833 0.00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81481E-6 L 0.2 -0.00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/>
      <p:bldP spid="34878" grpId="0"/>
      <p:bldP spid="348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239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Bài 1 : Câu nào </a:t>
            </a:r>
            <a:r>
              <a:rPr lang="vi-VN" sz="2800">
                <a:solidFill>
                  <a:srgbClr val="FF3300"/>
                </a:solidFill>
              </a:rPr>
              <a:t>đ</a:t>
            </a:r>
            <a:r>
              <a:rPr lang="en-US" sz="2800">
                <a:solidFill>
                  <a:srgbClr val="FF3300"/>
                </a:solidFill>
              </a:rPr>
              <a:t>úng, câu nào sai ? </a:t>
            </a:r>
            <a:endParaRPr lang="en-US" sz="2800">
              <a:solidFill>
                <a:srgbClr val="FF3300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85800" y="2971800"/>
            <a:ext cx="8075613" cy="3267075"/>
            <a:chOff x="432" y="2090"/>
            <a:chExt cx="5087" cy="2058"/>
          </a:xfrm>
        </p:grpSpPr>
        <p:sp>
          <p:nvSpPr>
            <p:cNvPr id="6158" name="Text Box 4"/>
            <p:cNvSpPr txBox="1">
              <a:spLocks noChangeArrowheads="1"/>
            </p:cNvSpPr>
            <p:nvPr/>
          </p:nvSpPr>
          <p:spPr bwMode="auto">
            <a:xfrm>
              <a:off x="863" y="2090"/>
              <a:ext cx="4656" cy="20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US" sz="2600">
                  <a:solidFill>
                    <a:srgbClr val="A50021"/>
                  </a:solidFill>
                </a:rPr>
                <a:t>Diện tích hình tứ giác BCDE bé h</a:t>
              </a:r>
              <a:r>
                <a:rPr lang="vi-VN" sz="2600">
                  <a:solidFill>
                    <a:srgbClr val="A50021"/>
                  </a:solidFill>
                </a:rPr>
                <a:t>ơ</a:t>
              </a:r>
              <a:r>
                <a:rPr lang="en-US" sz="2600">
                  <a:solidFill>
                    <a:srgbClr val="A50021"/>
                  </a:solidFill>
                </a:rPr>
                <a:t>n diện tích hình tam giác ABE.</a:t>
              </a:r>
              <a:endParaRPr lang="en-US" sz="2600">
                <a:solidFill>
                  <a:srgbClr val="A50021"/>
                </a:solidFill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US" sz="2600">
                  <a:solidFill>
                    <a:srgbClr val="A50021"/>
                  </a:solidFill>
                </a:rPr>
                <a:t> Diện tích hình tứ giác ABCD lớn h</a:t>
              </a:r>
              <a:r>
                <a:rPr lang="vi-VN" sz="2600">
                  <a:solidFill>
                    <a:srgbClr val="A50021"/>
                  </a:solidFill>
                </a:rPr>
                <a:t>ơ</a:t>
              </a:r>
              <a:r>
                <a:rPr lang="en-US" sz="2600">
                  <a:solidFill>
                    <a:srgbClr val="A50021"/>
                  </a:solidFill>
                </a:rPr>
                <a:t>n diện tích hình tứ giác BCDE.</a:t>
              </a:r>
              <a:endParaRPr lang="en-US" sz="2600">
                <a:solidFill>
                  <a:srgbClr val="A50021"/>
                </a:solidFill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US" sz="2600">
                  <a:solidFill>
                    <a:srgbClr val="A50021"/>
                  </a:solidFill>
                </a:rPr>
                <a:t>Diện tích hình tam giác ABCD bằng tổng diện tích hình tam giác ABE và diện tích hình tứ giác BCDE.</a:t>
              </a:r>
              <a:endParaRPr lang="en-US" sz="2600">
                <a:solidFill>
                  <a:srgbClr val="A50021"/>
                </a:solidFill>
              </a:endParaRPr>
            </a:p>
          </p:txBody>
        </p:sp>
        <p:sp>
          <p:nvSpPr>
            <p:cNvPr id="6159" name="Rectangle 5"/>
            <p:cNvSpPr>
              <a:spLocks noChangeArrowheads="1"/>
            </p:cNvSpPr>
            <p:nvPr/>
          </p:nvSpPr>
          <p:spPr bwMode="auto">
            <a:xfrm>
              <a:off x="432" y="2112"/>
              <a:ext cx="336" cy="3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>
              <a:off x="432" y="2727"/>
              <a:ext cx="336" cy="3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7"/>
            <p:cNvSpPr>
              <a:spLocks noChangeArrowheads="1"/>
            </p:cNvSpPr>
            <p:nvPr/>
          </p:nvSpPr>
          <p:spPr bwMode="auto">
            <a:xfrm>
              <a:off x="432" y="3334"/>
              <a:ext cx="336" cy="3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82638" y="3048000"/>
            <a:ext cx="45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S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68350" y="4059238"/>
            <a:ext cx="45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Đ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82638" y="4973638"/>
            <a:ext cx="45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Đ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651125" y="2189163"/>
            <a:ext cx="533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A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429000" y="809625"/>
            <a:ext cx="533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B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5524500" y="2185988"/>
            <a:ext cx="533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D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4800600" y="838200"/>
            <a:ext cx="533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C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6155" name="AutoShape 20"/>
          <p:cNvSpPr>
            <a:spLocks noChangeArrowheads="1"/>
          </p:cNvSpPr>
          <p:nvPr/>
        </p:nvSpPr>
        <p:spPr bwMode="auto">
          <a:xfrm rot="10800000">
            <a:off x="2971800" y="1143000"/>
            <a:ext cx="25908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23"/>
          <p:cNvSpPr>
            <a:spLocks noChangeShapeType="1"/>
          </p:cNvSpPr>
          <p:nvPr/>
        </p:nvSpPr>
        <p:spPr bwMode="auto">
          <a:xfrm>
            <a:off x="3619500" y="114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3429000" y="2438400"/>
            <a:ext cx="533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E</a:t>
            </a:r>
            <a:endParaRPr lang="en-US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2590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1" descr="8731-001-01-10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577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1985963" y="2514600"/>
            <a:ext cx="5176837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Đơn vị đo diện tích.</a:t>
            </a:r>
            <a:endParaRPr lang="vi-VN" sz="3600" b="1" kern="1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36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Xăng-ti-mét vuông</a:t>
            </a:r>
            <a:endParaRPr lang="en-US" sz="3600" b="1" kern="1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600200" y="441325"/>
            <a:ext cx="5486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Đ</a:t>
            </a:r>
            <a:r>
              <a:rPr lang="vi-VN">
                <a:solidFill>
                  <a:srgbClr val="FF0000"/>
                </a:solidFill>
              </a:rPr>
              <a:t>Ơ</a:t>
            </a:r>
            <a:r>
              <a:rPr lang="en-US">
                <a:solidFill>
                  <a:srgbClr val="FF0000"/>
                </a:solidFill>
              </a:rPr>
              <a:t>N VỊ ĐO DIỆN TÍCH. XĂNG-TI-MÉT VUÔNG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8195" name="Picture 13" descr="1">
            <a:hlinkClick r:id="rId1" action="ppaction://hlinkfil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57200"/>
            <a:ext cx="1143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 bwMode="auto">
          <a:xfrm>
            <a:off x="3505200" y="990600"/>
            <a:ext cx="1371600" cy="1828800"/>
            <a:chOff x="1728" y="2016"/>
            <a:chExt cx="864" cy="1152"/>
          </a:xfrm>
        </p:grpSpPr>
        <p:sp>
          <p:nvSpPr>
            <p:cNvPr id="8204" name="Rectangle 17"/>
            <p:cNvSpPr>
              <a:spLocks noChangeArrowheads="1"/>
            </p:cNvSpPr>
            <p:nvPr/>
          </p:nvSpPr>
          <p:spPr bwMode="auto">
            <a:xfrm>
              <a:off x="2016" y="2880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Rectangle 18"/>
            <p:cNvSpPr>
              <a:spLocks noChangeArrowheads="1"/>
            </p:cNvSpPr>
            <p:nvPr/>
          </p:nvSpPr>
          <p:spPr bwMode="auto">
            <a:xfrm>
              <a:off x="2016" y="2592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Rectangle 19"/>
            <p:cNvSpPr>
              <a:spLocks noChangeArrowheads="1"/>
            </p:cNvSpPr>
            <p:nvPr/>
          </p:nvSpPr>
          <p:spPr bwMode="auto">
            <a:xfrm>
              <a:off x="2016" y="2304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Rectangle 20"/>
            <p:cNvSpPr>
              <a:spLocks noChangeArrowheads="1"/>
            </p:cNvSpPr>
            <p:nvPr/>
          </p:nvSpPr>
          <p:spPr bwMode="auto">
            <a:xfrm>
              <a:off x="2304" y="2592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21"/>
            <p:cNvSpPr>
              <a:spLocks noChangeArrowheads="1"/>
            </p:cNvSpPr>
            <p:nvPr/>
          </p:nvSpPr>
          <p:spPr bwMode="auto">
            <a:xfrm>
              <a:off x="2304" y="2880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22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23"/>
            <p:cNvSpPr>
              <a:spLocks noChangeArrowheads="1"/>
            </p:cNvSpPr>
            <p:nvPr/>
          </p:nvSpPr>
          <p:spPr bwMode="auto">
            <a:xfrm>
              <a:off x="1728" y="2592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24"/>
            <p:cNvSpPr>
              <a:spLocks noChangeArrowheads="1"/>
            </p:cNvSpPr>
            <p:nvPr/>
          </p:nvSpPr>
          <p:spPr bwMode="auto">
            <a:xfrm>
              <a:off x="1728" y="2016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5"/>
            <p:cNvSpPr>
              <a:spLocks noChangeArrowheads="1"/>
            </p:cNvSpPr>
            <p:nvPr/>
          </p:nvSpPr>
          <p:spPr bwMode="auto">
            <a:xfrm>
              <a:off x="1728" y="2304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447800" y="3124200"/>
            <a:ext cx="6096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Hình bên có diện tích là bao nhiêu ?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09600" y="3733800"/>
            <a:ext cx="7924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Để </a:t>
            </a:r>
            <a:r>
              <a:rPr lang="vi-VN" sz="2400"/>
              <a:t>đ</a:t>
            </a:r>
            <a:r>
              <a:rPr lang="en-US" sz="2400"/>
              <a:t>o diện tích của một hình, ta phải dùng </a:t>
            </a:r>
            <a:r>
              <a:rPr lang="vi-VN" sz="2400"/>
              <a:t>đơ</a:t>
            </a:r>
            <a:r>
              <a:rPr lang="en-US" sz="2400"/>
              <a:t>n vị </a:t>
            </a:r>
            <a:r>
              <a:rPr lang="vi-VN" sz="2400"/>
              <a:t>đ</a:t>
            </a:r>
            <a:r>
              <a:rPr lang="en-US" sz="2400"/>
              <a:t>o diện tích, chẳng hạn</a:t>
            </a:r>
            <a:r>
              <a:rPr lang="en-US" sz="2400" b="1"/>
              <a:t> </a:t>
            </a:r>
            <a:r>
              <a:rPr lang="en-US" sz="2400" b="1" i="1"/>
              <a:t>x</a:t>
            </a:r>
            <a:r>
              <a:rPr lang="vi-VN" sz="2400" b="1" i="1"/>
              <a:t>ă</a:t>
            </a:r>
            <a:r>
              <a:rPr lang="en-US" sz="2400" b="1" i="1"/>
              <a:t>ng-ti-mét vuông</a:t>
            </a:r>
            <a:r>
              <a:rPr lang="en-US" sz="2400" b="1"/>
              <a:t>.</a:t>
            </a:r>
            <a:endParaRPr lang="en-US" sz="2400" b="1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762000" y="49530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35000" y="5334000"/>
            <a:ext cx="685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1cm</a:t>
            </a:r>
            <a:endParaRPr lang="en-US" baseline="30000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762000" y="49530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1cm</a:t>
            </a:r>
            <a:r>
              <a:rPr lang="en-US" sz="1400" baseline="30000">
                <a:solidFill>
                  <a:schemeClr val="bg1"/>
                </a:solidFill>
              </a:rPr>
              <a:t>2</a:t>
            </a:r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371600" y="4800600"/>
            <a:ext cx="73152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X</a:t>
            </a:r>
            <a:r>
              <a:rPr lang="vi-VN" sz="2400"/>
              <a:t>ă</a:t>
            </a:r>
            <a:r>
              <a:rPr lang="en-US" sz="2400"/>
              <a:t>ng-ti-mét vuông là diện tích hình vuông có cạnh dài 1cm.</a:t>
            </a:r>
            <a:endParaRPr lang="en-US" sz="2400" b="1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600200" y="3124200"/>
            <a:ext cx="6096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Hình bên có diện tích là 9cm</a:t>
            </a:r>
            <a:r>
              <a:rPr lang="en-US" sz="2400" b="1" baseline="30000">
                <a:solidFill>
                  <a:srgbClr val="FF0000"/>
                </a:solidFill>
              </a:rPr>
              <a:t>2.</a:t>
            </a:r>
            <a:endParaRPr lang="en-US" sz="24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4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5" grpId="1"/>
      <p:bldP spid="17436" grpId="0"/>
      <p:bldP spid="17437" grpId="0" animBg="1"/>
      <p:bldP spid="17438" grpId="0"/>
      <p:bldP spid="17439" grpId="0" animBg="1"/>
      <p:bldP spid="17441" grpId="0"/>
      <p:bldP spid="174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9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90800"/>
            <a:ext cx="43053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85800" y="1066800"/>
            <a:ext cx="8001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DIỆN TÍCH CỦA MỘT HÌNH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9220" name="Picture 7" descr="smart_donkey_chalkboard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00200"/>
            <a:ext cx="1447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boy_math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724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600200" y="441325"/>
            <a:ext cx="5486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Đ</a:t>
            </a:r>
            <a:r>
              <a:rPr lang="vi-VN">
                <a:solidFill>
                  <a:srgbClr val="FF0000"/>
                </a:solidFill>
              </a:rPr>
              <a:t>Ơ</a:t>
            </a:r>
            <a:r>
              <a:rPr lang="en-US">
                <a:solidFill>
                  <a:srgbClr val="FF0000"/>
                </a:solidFill>
              </a:rPr>
              <a:t>N VỊ ĐO DIỆN TÍCH. XĂNG-TI-MÉT VUÔNG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1447800"/>
            <a:ext cx="6096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 Viết ( theo mẫu ) :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graphicFrame>
        <p:nvGraphicFramePr>
          <p:cNvPr id="29738" name="Group 42"/>
          <p:cNvGraphicFramePr>
            <a:graphicFrameLocks noGrp="1"/>
          </p:cNvGraphicFramePr>
          <p:nvPr/>
        </p:nvGraphicFramePr>
        <p:xfrm>
          <a:off x="685800" y="2133600"/>
          <a:ext cx="7848600" cy="4064000"/>
        </p:xfrm>
        <a:graphic>
          <a:graphicData uri="http://schemas.openxmlformats.org/drawingml/2006/table">
            <a:tbl>
              <a:tblPr/>
              <a:tblGrid>
                <a:gridCol w="6172200"/>
                <a:gridCol w="167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Ñoïc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Vieát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Naêm xaêng-ti-meùt vuoâng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5cm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2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Moät traêm hai möôi xaêng-ti-meùt vuoâng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1500cm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2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Möôøi nghìn xaêng-ti-meùt vuoâng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7010400" y="3733800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120cm</a:t>
            </a:r>
            <a:r>
              <a:rPr lang="en-US" sz="2400" baseline="30000"/>
              <a:t>2</a:t>
            </a:r>
            <a:endParaRPr lang="en-US" sz="2400" baseline="30000"/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68580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10 000cm</a:t>
            </a:r>
            <a:r>
              <a:rPr lang="en-US" sz="2400" baseline="30000"/>
              <a:t>2</a:t>
            </a:r>
            <a:endParaRPr lang="en-US" sz="2400" baseline="30000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85800" y="4724400"/>
            <a:ext cx="6248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Một nghìn n</a:t>
            </a:r>
            <a:r>
              <a:rPr lang="vi-VN" sz="2400"/>
              <a:t>ă</a:t>
            </a:r>
            <a:r>
              <a:rPr lang="en-US" sz="2400"/>
              <a:t>m tr</a:t>
            </a:r>
            <a:r>
              <a:rPr lang="vi-VN" sz="2400"/>
              <a:t>ă</a:t>
            </a:r>
            <a:r>
              <a:rPr lang="en-US" sz="2400"/>
              <a:t>m x</a:t>
            </a:r>
            <a:r>
              <a:rPr lang="vi-VN" sz="2400"/>
              <a:t>ă</a:t>
            </a:r>
            <a:r>
              <a:rPr lang="en-US" sz="2400"/>
              <a:t>ng-ti-mét vuông</a:t>
            </a:r>
            <a:endParaRPr lang="en-US" sz="24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39" grpId="0"/>
      <p:bldP spid="29740" grpId="0"/>
      <p:bldP spid="2974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1711</Words>
  <Application>WPS Presentation</Application>
  <PresentationFormat>On-screen Show (4:3)</PresentationFormat>
  <Paragraphs>150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Arial</vt:lpstr>
      <vt:lpstr>VNI-Avo</vt:lpstr>
      <vt:lpstr>Microsoft YaHei</vt:lpstr>
      <vt:lpstr>Arial Unicode MS</vt:lpstr>
      <vt:lpstr>Calibri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329331VVT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tncom</dc:creator>
  <cp:lastModifiedBy>DELL</cp:lastModifiedBy>
  <cp:revision>84</cp:revision>
  <dcterms:created xsi:type="dcterms:W3CDTF">2006-03-13T10:55:00Z</dcterms:created>
  <dcterms:modified xsi:type="dcterms:W3CDTF">2024-02-05T01:10:58Z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24E3E8F11E874593891FC94651B9E7CF_12</vt:lpwstr>
  </property>
  <property fmtid="{D5CDD505-2E9C-101B-9397-08002B2CF9AE}" pid="3" name="KSOProductBuildVer">
    <vt:lpwstr>1033-12.2.0.13431</vt:lpwstr>
  </property>
</Properties>
</file>