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76" r:id="rId4"/>
    <p:sldId id="274" r:id="rId5"/>
    <p:sldId id="300" r:id="rId6"/>
    <p:sldId id="296" r:id="rId7"/>
    <p:sldId id="307" r:id="rId8"/>
    <p:sldId id="297" r:id="rId9"/>
    <p:sldId id="301" r:id="rId10"/>
    <p:sldId id="302" r:id="rId11"/>
    <p:sldId id="290" r:id="rId12"/>
    <p:sldId id="303" r:id="rId13"/>
    <p:sldId id="304" r:id="rId14"/>
    <p:sldId id="292" r:id="rId15"/>
    <p:sldId id="305" r:id="rId16"/>
    <p:sldId id="294" r:id="rId17"/>
    <p:sldId id="263" r:id="rId18"/>
    <p:sldId id="306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20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35394-2D81-4595-8830-9F6DD6E883D7}" type="datetimeFigureOut">
              <a:rPr lang="vi-VN" smtClean="0"/>
              <a:t>10/10/2021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5FB94-7E2C-4F9B-8EB9-C027560D0A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825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5FB94-7E2C-4F9B-8EB9-C027560D0A64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3055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5C14-835F-482B-BCA9-1B7FCB1B1365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E363-323D-41A3-A0DA-93069509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76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5C14-835F-482B-BCA9-1B7FCB1B1365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E363-323D-41A3-A0DA-93069509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5C14-835F-482B-BCA9-1B7FCB1B1365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E363-323D-41A3-A0DA-93069509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31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5C14-835F-482B-BCA9-1B7FCB1B1365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E363-323D-41A3-A0DA-93069509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44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5C14-835F-482B-BCA9-1B7FCB1B1365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E363-323D-41A3-A0DA-93069509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8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5C14-835F-482B-BCA9-1B7FCB1B1365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E363-323D-41A3-A0DA-93069509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4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5C14-835F-482B-BCA9-1B7FCB1B1365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E363-323D-41A3-A0DA-93069509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80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5C14-835F-482B-BCA9-1B7FCB1B1365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E363-323D-41A3-A0DA-93069509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8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5C14-835F-482B-BCA9-1B7FCB1B1365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E363-323D-41A3-A0DA-93069509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5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5C14-835F-482B-BCA9-1B7FCB1B1365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E363-323D-41A3-A0DA-93069509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9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5C14-835F-482B-BCA9-1B7FCB1B1365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E363-323D-41A3-A0DA-93069509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16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D5C14-835F-482B-BCA9-1B7FCB1B1365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DE363-323D-41A3-A0DA-93069509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7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gif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11" Type="http://schemas.openxmlformats.org/officeDocument/2006/relationships/image" Target="../media/image8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gif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11" Type="http://schemas.openxmlformats.org/officeDocument/2006/relationships/image" Target="../media/image8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gif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11" Type="http://schemas.openxmlformats.org/officeDocument/2006/relationships/image" Target="../media/image8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609600"/>
            <a:ext cx="7772400" cy="12192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  </a:t>
            </a:r>
          </a:p>
        </p:txBody>
      </p:sp>
      <p:pic>
        <p:nvPicPr>
          <p:cNvPr id="2051" name="Picture 4" descr="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1143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4681" name="Group 9"/>
          <p:cNvGrpSpPr>
            <a:grpSpLocks/>
          </p:cNvGrpSpPr>
          <p:nvPr/>
        </p:nvGrpSpPr>
        <p:grpSpPr bwMode="auto">
          <a:xfrm>
            <a:off x="1066800" y="-2590800"/>
            <a:ext cx="6553200" cy="4419600"/>
            <a:chOff x="528" y="-2880"/>
            <a:chExt cx="2362" cy="2880"/>
          </a:xfrm>
        </p:grpSpPr>
        <p:graphicFrame>
          <p:nvGraphicFramePr>
            <p:cNvPr id="2061" name="Object 10"/>
            <p:cNvGraphicFramePr>
              <a:graphicFrameLocks noChangeAspect="1"/>
            </p:cNvGraphicFramePr>
            <p:nvPr/>
          </p:nvGraphicFramePr>
          <p:xfrm>
            <a:off x="1152" y="-2880"/>
            <a:ext cx="1161" cy="1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3" name="Clip" r:id="rId4" imgW="0" imgH="0" progId="MS_ClipArt_Gallery.2">
                    <p:embed/>
                  </p:oleObj>
                </mc:Choice>
                <mc:Fallback>
                  <p:oleObj name="Clip" r:id="rId4" imgW="0" imgH="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-2880"/>
                          <a:ext cx="1161" cy="1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2" name="Object 11"/>
            <p:cNvGraphicFramePr>
              <a:graphicFrameLocks noChangeAspect="1"/>
            </p:cNvGraphicFramePr>
            <p:nvPr/>
          </p:nvGraphicFramePr>
          <p:xfrm>
            <a:off x="1728" y="-1675"/>
            <a:ext cx="1162" cy="1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4" name="Clip" r:id="rId5" imgW="0" imgH="0" progId="MS_ClipArt_Gallery.2">
                    <p:embed/>
                  </p:oleObj>
                </mc:Choice>
                <mc:Fallback>
                  <p:oleObj name="Clip" r:id="rId5" imgW="0" imgH="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-1675"/>
                          <a:ext cx="1162" cy="1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063" name="Group 12"/>
            <p:cNvGrpSpPr>
              <a:grpSpLocks/>
            </p:cNvGrpSpPr>
            <p:nvPr/>
          </p:nvGrpSpPr>
          <p:grpSpPr bwMode="auto">
            <a:xfrm>
              <a:off x="528" y="-2160"/>
              <a:ext cx="1200" cy="1968"/>
              <a:chOff x="2160" y="-1152"/>
              <a:chExt cx="1434" cy="2231"/>
            </a:xfrm>
          </p:grpSpPr>
          <p:graphicFrame>
            <p:nvGraphicFramePr>
              <p:cNvPr id="2064" name="Object 13"/>
              <p:cNvGraphicFramePr>
                <a:graphicFrameLocks noChangeAspect="1"/>
              </p:cNvGraphicFramePr>
              <p:nvPr/>
            </p:nvGraphicFramePr>
            <p:xfrm>
              <a:off x="2160" y="-1152"/>
              <a:ext cx="1434" cy="20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5" name="Clip" r:id="rId6" imgW="0" imgH="0" progId="MS_ClipArt_Gallery.2">
                      <p:embed/>
                    </p:oleObj>
                  </mc:Choice>
                  <mc:Fallback>
                    <p:oleObj name="Clip" r:id="rId6" imgW="0" imgH="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60" y="-1152"/>
                            <a:ext cx="1434" cy="20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284689" name="Group 17"/>
          <p:cNvGrpSpPr>
            <a:grpSpLocks/>
          </p:cNvGrpSpPr>
          <p:nvPr/>
        </p:nvGrpSpPr>
        <p:grpSpPr bwMode="auto">
          <a:xfrm rot="-1055224">
            <a:off x="6565900" y="4857750"/>
            <a:ext cx="2817813" cy="2297113"/>
            <a:chOff x="3718" y="2352"/>
            <a:chExt cx="2064" cy="1968"/>
          </a:xfrm>
        </p:grpSpPr>
        <p:sp>
          <p:nvSpPr>
            <p:cNvPr id="2060" name="Picture 16" descr="FLOWERS4"/>
            <p:cNvSpPr>
              <a:spLocks noChangeAspect="1" noChangeArrowheads="1"/>
            </p:cNvSpPr>
            <p:nvPr/>
          </p:nvSpPr>
          <p:spPr bwMode="auto">
            <a:xfrm>
              <a:off x="3718" y="2736"/>
              <a:ext cx="1036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84700" name="WordArt 28"/>
          <p:cNvSpPr>
            <a:spLocks noChangeArrowheads="1" noChangeShapeType="1" noTextEdit="1"/>
          </p:cNvSpPr>
          <p:nvPr/>
        </p:nvSpPr>
        <p:spPr bwMode="auto">
          <a:xfrm>
            <a:off x="685800" y="685800"/>
            <a:ext cx="8077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CHÀO  QUÝ THẦY CÔ GIÁO CÙNG CÁC EM HỌC SINH !</a:t>
            </a:r>
          </a:p>
        </p:txBody>
      </p:sp>
      <p:sp>
        <p:nvSpPr>
          <p:cNvPr id="284701" name="WordArt 29"/>
          <p:cNvSpPr>
            <a:spLocks noChangeArrowheads="1" noChangeShapeType="1" noTextEdit="1"/>
          </p:cNvSpPr>
          <p:nvPr/>
        </p:nvSpPr>
        <p:spPr bwMode="auto">
          <a:xfrm>
            <a:off x="3429000" y="3924300"/>
            <a:ext cx="2590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3600" kern="10" dirty="0" err="1">
                <a:ln w="1270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600" kern="10" dirty="0">
                <a:ln w="1270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smtClean="0">
                <a:ln w="1270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3A</a:t>
            </a:r>
            <a:endParaRPr lang="en-US" sz="3600" kern="10" dirty="0">
              <a:ln w="127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4702" name="WordArt 30"/>
          <p:cNvSpPr>
            <a:spLocks noChangeArrowheads="1" noChangeShapeType="1" noTextEdit="1"/>
          </p:cNvSpPr>
          <p:nvPr/>
        </p:nvSpPr>
        <p:spPr bwMode="auto">
          <a:xfrm>
            <a:off x="2286000" y="1993900"/>
            <a:ext cx="51054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ÁN MÔN TOÁN</a:t>
            </a:r>
          </a:p>
          <a:p>
            <a:pPr algn="ctr"/>
            <a:r>
              <a:rPr lang="en-US" sz="3600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Tuần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6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4703" name="WordArt 31"/>
          <p:cNvSpPr>
            <a:spLocks noChangeArrowheads="1" noChangeShapeType="1" noTextEdit="1"/>
          </p:cNvSpPr>
          <p:nvPr/>
        </p:nvSpPr>
        <p:spPr bwMode="auto">
          <a:xfrm>
            <a:off x="1562100" y="4381500"/>
            <a:ext cx="61722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600" b="1" i="1" kern="10" dirty="0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19 : </a:t>
            </a:r>
            <a:r>
              <a:rPr lang="en-US" sz="3600" b="1" i="1" kern="10" dirty="0" err="1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Gấp</a:t>
            </a:r>
            <a:r>
              <a:rPr lang="en-US" sz="3600" b="1" i="1" kern="10" dirty="0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một</a:t>
            </a:r>
            <a:r>
              <a:rPr lang="en-US" sz="3600" b="1" i="1" kern="10" dirty="0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3600" b="1" i="1" kern="10" dirty="0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lên</a:t>
            </a:r>
            <a:r>
              <a:rPr lang="en-US" sz="3600" b="1" i="1" kern="10" dirty="0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nhiều</a:t>
            </a:r>
            <a:r>
              <a:rPr lang="en-US" sz="3600" b="1" i="1" kern="10" dirty="0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lần</a:t>
            </a:r>
            <a:endParaRPr lang="en-US" sz="3600" b="1" i="1" kern="10" dirty="0"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4704" name="WordArt 32"/>
          <p:cNvSpPr>
            <a:spLocks noChangeArrowheads="1" noChangeShapeType="1" noTextEdit="1"/>
          </p:cNvSpPr>
          <p:nvPr/>
        </p:nvSpPr>
        <p:spPr bwMode="auto">
          <a:xfrm>
            <a:off x="2057400" y="6134100"/>
            <a:ext cx="434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Đơn vị : Trường Tiểu học Hứa Tạo</a:t>
            </a:r>
            <a:endParaRPr lang="en-US" sz="36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4705" name="WordArt 33"/>
          <p:cNvSpPr>
            <a:spLocks noChangeArrowheads="1" noChangeShapeType="1" noTextEdit="1"/>
          </p:cNvSpPr>
          <p:nvPr/>
        </p:nvSpPr>
        <p:spPr bwMode="auto">
          <a:xfrm>
            <a:off x="2057400" y="5600700"/>
            <a:ext cx="43910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viên : Phan Thị Xuân Trang</a:t>
            </a:r>
          </a:p>
        </p:txBody>
      </p:sp>
    </p:spTree>
    <p:extLst>
      <p:ext uri="{BB962C8B-B14F-4D97-AF65-F5344CB8AC3E}">
        <p14:creationId xmlns:p14="http://schemas.microsoft.com/office/powerpoint/2010/main" val="384701067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28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0"/>
                                        <p:tgtEl>
                                          <p:spTgt spid="28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3000"/>
                                        <p:tgtEl>
                                          <p:spTgt spid="28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284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0"/>
                                        <p:tgtEl>
                                          <p:spTgt spid="28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84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84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28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284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84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84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700" grpId="0" animBg="1"/>
      <p:bldP spid="284701" grpId="0" animBg="1"/>
      <p:bldP spid="284702" grpId="0" animBg="1"/>
      <p:bldP spid="284703" grpId="0" animBg="1"/>
      <p:bldP spid="284704" grpId="0" animBg="1"/>
      <p:bldP spid="28470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78" y="181376"/>
            <a:ext cx="1193810" cy="120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6002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5. Viết số thích hợp vào chỗ chấm :</a:t>
            </a:r>
          </a:p>
          <a:p>
            <a:pPr marL="514350" indent="-514350">
              <a:buAutoNum type="alphaLcParenR"/>
            </a:pPr>
            <a:r>
              <a:rPr lang="vi-VN" sz="3200" dirty="0" smtClean="0">
                <a:solidFill>
                  <a:srgbClr val="0070C0"/>
                </a:solidFill>
                <a:latin typeface="+mj-lt"/>
              </a:rPr>
              <a:t>Gấp 3 lên 4 lần, ta được : 3 x ....=.....</a:t>
            </a:r>
          </a:p>
          <a:p>
            <a:r>
              <a:rPr lang="vi-VN" sz="3200" dirty="0" smtClean="0">
                <a:solidFill>
                  <a:srgbClr val="0070C0"/>
                </a:solidFill>
                <a:latin typeface="+mj-lt"/>
              </a:rPr>
              <a:t>b)  Gấp 5 lên 6 lần, ta được : ....x....=......</a:t>
            </a:r>
            <a:endParaRPr lang="vi-VN" sz="3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46715" y="255590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30</a:t>
            </a:r>
            <a:endParaRPr lang="vi-VN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0245" y="258508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5</a:t>
            </a:r>
            <a:endParaRPr lang="vi-VN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90907" y="2585084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6</a:t>
            </a:r>
            <a:endParaRPr lang="vi-VN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2416" y="2042297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12</a:t>
            </a:r>
            <a:endParaRPr lang="vi-VN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4715" y="2054152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4</a:t>
            </a:r>
            <a:endParaRPr lang="vi-VN" sz="3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095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143000" y="569117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 New Roman" pitchFamily="18" charset="0"/>
              </a:rPr>
              <a:t>   </a:t>
            </a:r>
            <a:r>
              <a:rPr lang="en-US" altLang="en-US" sz="2400" b="1" dirty="0">
                <a:latin typeface="Times New Roman" pitchFamily="18" charset="0"/>
              </a:rPr>
              <a:t>HOẠT ĐỘNG </a:t>
            </a:r>
            <a:r>
              <a:rPr lang="en-US" altLang="en-US" sz="2400" b="1" dirty="0" smtClean="0">
                <a:latin typeface="Times New Roman" pitchFamily="18" charset="0"/>
              </a:rPr>
              <a:t>THỰC HÀNH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5" name="Diamond 4"/>
          <p:cNvSpPr/>
          <p:nvPr/>
        </p:nvSpPr>
        <p:spPr>
          <a:xfrm>
            <a:off x="674442" y="457200"/>
            <a:ext cx="762000" cy="685800"/>
          </a:xfrm>
          <a:prstGeom prst="diamond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2" y="11430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9940" y="1191280"/>
            <a:ext cx="7289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 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964908"/>
              </p:ext>
            </p:extLst>
          </p:nvPr>
        </p:nvGraphicFramePr>
        <p:xfrm>
          <a:off x="1055442" y="2438400"/>
          <a:ext cx="7086598" cy="2209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9853"/>
                <a:gridCol w="743349"/>
                <a:gridCol w="743349"/>
                <a:gridCol w="743349"/>
                <a:gridCol w="743349"/>
                <a:gridCol w="743349"/>
              </a:tblGrid>
              <a:tr h="736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Số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đã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cho</a:t>
                      </a:r>
                      <a:endParaRPr lang="vi-VN" sz="2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</a:t>
                      </a:r>
                      <a:endParaRPr lang="vi-VN" sz="2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</a:t>
                      </a:r>
                      <a:endParaRPr lang="vi-VN" sz="2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7</a:t>
                      </a:r>
                      <a:endParaRPr lang="vi-VN" sz="2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5</a:t>
                      </a:r>
                      <a:endParaRPr lang="vi-VN" sz="2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</a:t>
                      </a:r>
                      <a:endParaRPr lang="vi-VN" sz="2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6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Gấp 2 lần số đã cho</a:t>
                      </a:r>
                      <a:endParaRPr lang="vi-VN" sz="2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</a:t>
                      </a:r>
                      <a:endParaRPr lang="vi-VN" sz="2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</a:rPr>
                        <a:t> </a:t>
                      </a:r>
                      <a:endParaRPr lang="vi-VN" sz="2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</a:rPr>
                        <a:t> </a:t>
                      </a:r>
                      <a:endParaRPr lang="vi-VN" sz="2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</a:rPr>
                        <a:t> </a:t>
                      </a:r>
                      <a:endParaRPr lang="vi-VN" sz="2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6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Gấp 5 lần số đã cho</a:t>
                      </a:r>
                      <a:endParaRPr lang="vi-VN" sz="2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10</a:t>
                      </a:r>
                      <a:endParaRPr lang="vi-VN" sz="2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</a:rPr>
                        <a:t> </a:t>
                      </a:r>
                      <a:endParaRPr lang="vi-VN" sz="2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</a:rPr>
                        <a:t> </a:t>
                      </a:r>
                      <a:endParaRPr lang="vi-VN" sz="2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</a:rPr>
                        <a:t> </a:t>
                      </a:r>
                      <a:endParaRPr lang="vi-VN" sz="2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391400" y="3935418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5224" y="3208504"/>
            <a:ext cx="672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59710" y="3902408"/>
            <a:ext cx="717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65904" y="3177696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19679" y="3208504"/>
            <a:ext cx="6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5224" y="3935418"/>
            <a:ext cx="601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35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19679" y="3911099"/>
            <a:ext cx="728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67600" y="3177696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27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2" y="1524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6442" y="228600"/>
            <a:ext cx="739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39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2" y="1524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6442" y="228600"/>
            <a:ext cx="739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978" y="4038600"/>
            <a:ext cx="69455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 x 6 = 30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30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7526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: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58"/>
          <p:cNvSpPr>
            <a:spLocks noChangeShapeType="1"/>
          </p:cNvSpPr>
          <p:nvPr/>
        </p:nvSpPr>
        <p:spPr bwMode="auto">
          <a:xfrm>
            <a:off x="1520757" y="2590800"/>
            <a:ext cx="762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" name="Line 58"/>
          <p:cNvSpPr>
            <a:spLocks noChangeShapeType="1"/>
          </p:cNvSpPr>
          <p:nvPr/>
        </p:nvSpPr>
        <p:spPr bwMode="auto">
          <a:xfrm>
            <a:off x="1520757" y="2971800"/>
            <a:ext cx="762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" name="Line 58"/>
          <p:cNvSpPr>
            <a:spLocks noChangeShapeType="1"/>
          </p:cNvSpPr>
          <p:nvPr/>
        </p:nvSpPr>
        <p:spPr bwMode="auto">
          <a:xfrm>
            <a:off x="2282757" y="2971800"/>
            <a:ext cx="762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" name="Line 58"/>
          <p:cNvSpPr>
            <a:spLocks noChangeShapeType="1"/>
          </p:cNvSpPr>
          <p:nvPr/>
        </p:nvSpPr>
        <p:spPr bwMode="auto">
          <a:xfrm>
            <a:off x="3044757" y="2976664"/>
            <a:ext cx="762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" name="Line 58"/>
          <p:cNvSpPr>
            <a:spLocks noChangeShapeType="1"/>
          </p:cNvSpPr>
          <p:nvPr/>
        </p:nvSpPr>
        <p:spPr bwMode="auto">
          <a:xfrm>
            <a:off x="3806757" y="2976664"/>
            <a:ext cx="762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" name="Line 58"/>
          <p:cNvSpPr>
            <a:spLocks noChangeShapeType="1"/>
          </p:cNvSpPr>
          <p:nvPr/>
        </p:nvSpPr>
        <p:spPr bwMode="auto">
          <a:xfrm>
            <a:off x="4568757" y="2971800"/>
            <a:ext cx="762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" name="Line 58"/>
          <p:cNvSpPr>
            <a:spLocks noChangeShapeType="1"/>
          </p:cNvSpPr>
          <p:nvPr/>
        </p:nvSpPr>
        <p:spPr bwMode="auto">
          <a:xfrm>
            <a:off x="5330757" y="2971800"/>
            <a:ext cx="762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" name="TextBox 16"/>
          <p:cNvSpPr txBox="1"/>
          <p:nvPr/>
        </p:nvSpPr>
        <p:spPr>
          <a:xfrm>
            <a:off x="1520757" y="2196674"/>
            <a:ext cx="91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59"/>
          <p:cNvSpPr>
            <a:spLocks/>
          </p:cNvSpPr>
          <p:nvPr/>
        </p:nvSpPr>
        <p:spPr bwMode="auto">
          <a:xfrm rot="5400000">
            <a:off x="3616257" y="990600"/>
            <a:ext cx="381000" cy="45720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20" name="TextBox 19"/>
          <p:cNvSpPr txBox="1"/>
          <p:nvPr/>
        </p:nvSpPr>
        <p:spPr>
          <a:xfrm>
            <a:off x="3124200" y="3364468"/>
            <a:ext cx="1603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uổi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3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698625" y="769938"/>
            <a:ext cx="7162800" cy="16510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459" name="Group 51"/>
          <p:cNvGrpSpPr>
            <a:grpSpLocks/>
          </p:cNvGrpSpPr>
          <p:nvPr/>
        </p:nvGrpSpPr>
        <p:grpSpPr bwMode="auto">
          <a:xfrm>
            <a:off x="257175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1950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828800" y="2679700"/>
            <a:ext cx="55626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24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9384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27162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84213" y="27892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90588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981200" y="3657600"/>
            <a:ext cx="5449888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10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39290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37068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65163" y="37798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71538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789113" y="4660900"/>
            <a:ext cx="5678487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14</a:t>
            </a:r>
            <a:endParaRPr lang="en-US" dirty="0"/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9196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46974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65163" y="47704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71538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28600" y="12319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608013" y="1619250"/>
            <a:ext cx="674687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Câu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 1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/>
            </a:endParaRPr>
          </a:p>
        </p:txBody>
      </p:sp>
      <p:pic>
        <p:nvPicPr>
          <p:cNvPr id="19477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769938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2" name="WordArt 30"/>
          <p:cNvSpPr>
            <a:spLocks noChangeArrowheads="1" noChangeShapeType="1" noTextEdit="1"/>
          </p:cNvSpPr>
          <p:nvPr/>
        </p:nvSpPr>
        <p:spPr bwMode="auto">
          <a:xfrm>
            <a:off x="1698625" y="68263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 : AI NHANH AI ĐÚNG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  <a:cs typeface="Arial" pitchFamily="34" charset="0"/>
              </a:rPr>
              <a:t> </a:t>
            </a:r>
          </a:p>
        </p:txBody>
      </p:sp>
      <p:pic>
        <p:nvPicPr>
          <p:cNvPr id="19479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0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3276600" y="5445125"/>
            <a:ext cx="1752600" cy="1752600"/>
            <a:chOff x="4320" y="2928"/>
            <a:chExt cx="1104" cy="1104"/>
          </a:xfrm>
        </p:grpSpPr>
        <p:sp>
          <p:nvSpPr>
            <p:cNvPr id="19498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9499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7962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8005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7972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7962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6191" name="WordArt 47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6192" name="WordArt 48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12</a:t>
            </a:r>
          </a:p>
        </p:txBody>
      </p:sp>
      <p:sp>
        <p:nvSpPr>
          <p:cNvPr id="6193" name="WordArt 49"/>
          <p:cNvSpPr>
            <a:spLocks noChangeArrowheads="1" noChangeShapeType="1" noTextEdit="1"/>
          </p:cNvSpPr>
          <p:nvPr/>
        </p:nvSpPr>
        <p:spPr bwMode="auto">
          <a:xfrm>
            <a:off x="7948613" y="33575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6194" name="WordArt 50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14</a:t>
            </a:r>
          </a:p>
        </p:txBody>
      </p:sp>
      <p:sp>
        <p:nvSpPr>
          <p:cNvPr id="6195" name="WordArt 51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4629167" y="1857981"/>
            <a:ext cx="703247" cy="52282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2667000" y="1826231"/>
            <a:ext cx="703247" cy="522822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0" name="TextBox 49"/>
          <p:cNvSpPr txBox="1"/>
          <p:nvPr/>
        </p:nvSpPr>
        <p:spPr bwMode="auto">
          <a:xfrm>
            <a:off x="2916223" y="1910289"/>
            <a:ext cx="2018173" cy="3547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370247" y="2264996"/>
            <a:ext cx="120016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1842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44" grpId="0" animBg="1"/>
      <p:bldP spid="8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6191" grpId="0" animBg="1"/>
      <p:bldP spid="6191" grpId="1" animBg="1"/>
      <p:bldP spid="6192" grpId="0" animBg="1"/>
      <p:bldP spid="6192" grpId="1" animBg="1"/>
      <p:bldP spid="6193" grpId="0" animBg="1"/>
      <p:bldP spid="6193" grpId="1" animBg="1"/>
      <p:bldP spid="6194" grpId="0" animBg="1"/>
      <p:bldP spid="6194" grpId="1" animBg="1"/>
      <p:bldP spid="6195" grpId="0" animBg="1"/>
      <p:bldP spid="619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698625" y="769938"/>
            <a:ext cx="7162800" cy="16510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459" name="Group 51"/>
          <p:cNvGrpSpPr>
            <a:grpSpLocks/>
          </p:cNvGrpSpPr>
          <p:nvPr/>
        </p:nvGrpSpPr>
        <p:grpSpPr bwMode="auto">
          <a:xfrm>
            <a:off x="257175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1950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828800" y="2679700"/>
            <a:ext cx="55626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35 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9384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27162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84213" y="27892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90588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981200" y="3657600"/>
            <a:ext cx="5449888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25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39290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37068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65163" y="37798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71538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789113" y="4660900"/>
            <a:ext cx="5678487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15</a:t>
            </a:r>
            <a:endParaRPr lang="en-US" dirty="0"/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9196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46974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65163" y="47704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71538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28600" y="12319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608013" y="1619250"/>
            <a:ext cx="674687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Câu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 1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/>
            </a:endParaRPr>
          </a:p>
        </p:txBody>
      </p:sp>
      <p:pic>
        <p:nvPicPr>
          <p:cNvPr id="19477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769938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2" name="WordArt 30"/>
          <p:cNvSpPr>
            <a:spLocks noChangeArrowheads="1" noChangeShapeType="1" noTextEdit="1"/>
          </p:cNvSpPr>
          <p:nvPr/>
        </p:nvSpPr>
        <p:spPr bwMode="auto">
          <a:xfrm>
            <a:off x="1698625" y="68263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 : AI NHANH AI ĐÚNG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  <a:cs typeface="Arial" pitchFamily="34" charset="0"/>
              </a:rPr>
              <a:t> </a:t>
            </a:r>
          </a:p>
        </p:txBody>
      </p:sp>
      <p:pic>
        <p:nvPicPr>
          <p:cNvPr id="19479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0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3276600" y="5445125"/>
            <a:ext cx="1752600" cy="1752600"/>
            <a:chOff x="4320" y="2928"/>
            <a:chExt cx="1104" cy="1104"/>
          </a:xfrm>
        </p:grpSpPr>
        <p:sp>
          <p:nvSpPr>
            <p:cNvPr id="19498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9499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7962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8005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7972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7962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6191" name="WordArt 47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6192" name="WordArt 48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12</a:t>
            </a:r>
          </a:p>
        </p:txBody>
      </p:sp>
      <p:sp>
        <p:nvSpPr>
          <p:cNvPr id="6193" name="WordArt 49"/>
          <p:cNvSpPr>
            <a:spLocks noChangeArrowheads="1" noChangeShapeType="1" noTextEdit="1"/>
          </p:cNvSpPr>
          <p:nvPr/>
        </p:nvSpPr>
        <p:spPr bwMode="auto">
          <a:xfrm>
            <a:off x="7948613" y="33575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6194" name="WordArt 50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14</a:t>
            </a:r>
          </a:p>
        </p:txBody>
      </p:sp>
      <p:sp>
        <p:nvSpPr>
          <p:cNvPr id="6195" name="WordArt 51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4629167" y="1857981"/>
            <a:ext cx="703247" cy="52282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2667000" y="1826231"/>
            <a:ext cx="703247" cy="522822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 bwMode="auto">
          <a:xfrm>
            <a:off x="2916223" y="1910289"/>
            <a:ext cx="201817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370247" y="2264996"/>
            <a:ext cx="120016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6502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44" grpId="0" animBg="1"/>
      <p:bldP spid="8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6191" grpId="0" animBg="1"/>
      <p:bldP spid="6191" grpId="1" animBg="1"/>
      <p:bldP spid="6192" grpId="0" animBg="1"/>
      <p:bldP spid="6192" grpId="1" animBg="1"/>
      <p:bldP spid="6193" grpId="0" animBg="1"/>
      <p:bldP spid="6193" grpId="1" animBg="1"/>
      <p:bldP spid="6194" grpId="0" animBg="1"/>
      <p:bldP spid="6194" grpId="1" animBg="1"/>
      <p:bldP spid="6195" grpId="0" animBg="1"/>
      <p:bldP spid="619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260475" y="892175"/>
            <a:ext cx="7502525" cy="139382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 x 6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507" name="Group 51"/>
          <p:cNvGrpSpPr>
            <a:grpSpLocks/>
          </p:cNvGrpSpPr>
          <p:nvPr/>
        </p:nvGrpSpPr>
        <p:grpSpPr bwMode="auto">
          <a:xfrm>
            <a:off x="-12700" y="-85725"/>
            <a:ext cx="320675" cy="71628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21550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506538" y="2617788"/>
            <a:ext cx="5386387" cy="8096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3600" dirty="0"/>
          </a:p>
          <a:p>
            <a:pPr algn="ctr" eaLnBrk="0" hangingPunct="0"/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58</a:t>
            </a:r>
            <a:endParaRPr lang="en-US" sz="3600" dirty="0">
              <a:solidFill>
                <a:schemeClr val="bg1"/>
              </a:solidFill>
            </a:endParaRPr>
          </a:p>
          <a:p>
            <a:pPr algn="ctr" eaLnBrk="0" hangingPunct="0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2924175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701925"/>
            <a:ext cx="1300163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28625" y="277495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635000" y="28876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533525" y="3657600"/>
            <a:ext cx="5400675" cy="7604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3600" dirty="0"/>
          </a:p>
          <a:p>
            <a:pPr algn="ctr" eaLnBrk="0" hangingPunct="0"/>
            <a:r>
              <a:rPr lang="en-US" sz="3600" dirty="0" smtClean="0">
                <a:solidFill>
                  <a:schemeClr val="bg1"/>
                </a:solidFill>
              </a:rPr>
              <a:t>68</a:t>
            </a:r>
            <a:endParaRPr lang="en-US" sz="3600" dirty="0">
              <a:solidFill>
                <a:schemeClr val="bg1"/>
              </a:solidFill>
            </a:endParaRPr>
          </a:p>
          <a:p>
            <a:pPr algn="ctr" eaLnBrk="0" hangingPunct="0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3914775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69252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376555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615950" y="38782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573213" y="4648200"/>
            <a:ext cx="5400675" cy="7604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3600" dirty="0"/>
          </a:p>
          <a:p>
            <a:pPr algn="ctr" eaLnBrk="0" hangingPunct="0"/>
            <a:r>
              <a:rPr lang="en-US" sz="3600" dirty="0" smtClean="0">
                <a:solidFill>
                  <a:schemeClr val="bg1"/>
                </a:solidFill>
              </a:rPr>
              <a:t>78</a:t>
            </a:r>
            <a:endParaRPr lang="en-US" sz="3600" dirty="0">
              <a:solidFill>
                <a:schemeClr val="bg1"/>
              </a:solidFill>
            </a:endParaRPr>
          </a:p>
          <a:p>
            <a:pPr algn="ctr" eaLnBrk="0" hangingPunct="0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4905375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68312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475615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615950" y="48688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5895975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7" name="AutoShape 27"/>
          <p:cNvSpPr>
            <a:spLocks noChangeArrowheads="1"/>
          </p:cNvSpPr>
          <p:nvPr/>
        </p:nvSpPr>
        <p:spPr bwMode="auto">
          <a:xfrm>
            <a:off x="76200" y="12319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WordArt 28"/>
          <p:cNvSpPr>
            <a:spLocks noChangeArrowheads="1" noChangeShapeType="1" noTextEdit="1"/>
          </p:cNvSpPr>
          <p:nvPr/>
        </p:nvSpPr>
        <p:spPr bwMode="auto">
          <a:xfrm>
            <a:off x="442913" y="1627188"/>
            <a:ext cx="776287" cy="582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Câu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 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3</a:t>
            </a:r>
          </a:p>
        </p:txBody>
      </p:sp>
      <p:pic>
        <p:nvPicPr>
          <p:cNvPr id="21526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798513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7" name="WordArt 30"/>
          <p:cNvSpPr>
            <a:spLocks noChangeArrowheads="1" noChangeShapeType="1" noTextEdit="1"/>
          </p:cNvSpPr>
          <p:nvPr/>
        </p:nvSpPr>
        <p:spPr bwMode="auto">
          <a:xfrm>
            <a:off x="2332038" y="12700"/>
            <a:ext cx="597376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: AI NHANH AI ĐÚNG 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1528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0025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3" name="WordArt 33"/>
          <p:cNvSpPr>
            <a:spLocks noChangeArrowheads="1" noChangeShapeType="1" noTextEdit="1"/>
          </p:cNvSpPr>
          <p:nvPr/>
        </p:nvSpPr>
        <p:spPr bwMode="auto">
          <a:xfrm>
            <a:off x="74771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10274" name="WordArt 34"/>
          <p:cNvSpPr>
            <a:spLocks noChangeArrowheads="1" noChangeShapeType="1" noTextEdit="1"/>
          </p:cNvSpPr>
          <p:nvPr/>
        </p:nvSpPr>
        <p:spPr bwMode="auto">
          <a:xfrm>
            <a:off x="74771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0275" name="WordArt 35"/>
          <p:cNvSpPr>
            <a:spLocks noChangeArrowheads="1" noChangeShapeType="1" noTextEdit="1"/>
          </p:cNvSpPr>
          <p:nvPr/>
        </p:nvSpPr>
        <p:spPr bwMode="auto">
          <a:xfrm>
            <a:off x="7481888" y="3810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0276" name="WordArt 36"/>
          <p:cNvSpPr>
            <a:spLocks noChangeArrowheads="1" noChangeShapeType="1" noTextEdit="1"/>
          </p:cNvSpPr>
          <p:nvPr/>
        </p:nvSpPr>
        <p:spPr bwMode="auto">
          <a:xfrm>
            <a:off x="74771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0277" name="WordArt 37"/>
          <p:cNvSpPr>
            <a:spLocks noChangeArrowheads="1" noChangeShapeType="1" noTextEdit="1"/>
          </p:cNvSpPr>
          <p:nvPr/>
        </p:nvSpPr>
        <p:spPr bwMode="auto">
          <a:xfrm>
            <a:off x="7524750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0278" name="WordArt 38"/>
          <p:cNvSpPr>
            <a:spLocks noChangeArrowheads="1" noChangeShapeType="1" noTextEdit="1"/>
          </p:cNvSpPr>
          <p:nvPr/>
        </p:nvSpPr>
        <p:spPr bwMode="auto">
          <a:xfrm>
            <a:off x="7491413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0279" name="WordArt 39"/>
          <p:cNvSpPr>
            <a:spLocks noChangeArrowheads="1" noChangeShapeType="1" noTextEdit="1"/>
          </p:cNvSpPr>
          <p:nvPr/>
        </p:nvSpPr>
        <p:spPr bwMode="auto">
          <a:xfrm>
            <a:off x="74771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10280" name="WordArt 40"/>
          <p:cNvSpPr>
            <a:spLocks noChangeArrowheads="1" noChangeShapeType="1" noTextEdit="1"/>
          </p:cNvSpPr>
          <p:nvPr/>
        </p:nvSpPr>
        <p:spPr bwMode="auto">
          <a:xfrm>
            <a:off x="74771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0281" name="WordArt 41"/>
          <p:cNvSpPr>
            <a:spLocks noChangeArrowheads="1" noChangeShapeType="1" noTextEdit="1"/>
          </p:cNvSpPr>
          <p:nvPr/>
        </p:nvSpPr>
        <p:spPr bwMode="auto">
          <a:xfrm>
            <a:off x="7481888" y="38242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10282" name="WordArt 42"/>
          <p:cNvSpPr>
            <a:spLocks noChangeArrowheads="1" noChangeShapeType="1" noTextEdit="1"/>
          </p:cNvSpPr>
          <p:nvPr/>
        </p:nvSpPr>
        <p:spPr bwMode="auto">
          <a:xfrm>
            <a:off x="74771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10283" name="WordArt 43"/>
          <p:cNvSpPr>
            <a:spLocks noChangeArrowheads="1" noChangeShapeType="1" noTextEdit="1"/>
          </p:cNvSpPr>
          <p:nvPr/>
        </p:nvSpPr>
        <p:spPr bwMode="auto">
          <a:xfrm>
            <a:off x="74771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10284" name="WordArt 44"/>
          <p:cNvSpPr>
            <a:spLocks noChangeArrowheads="1" noChangeShapeType="1" noTextEdit="1"/>
          </p:cNvSpPr>
          <p:nvPr/>
        </p:nvSpPr>
        <p:spPr bwMode="auto">
          <a:xfrm>
            <a:off x="74771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10285" name="WordArt 45"/>
          <p:cNvSpPr>
            <a:spLocks noChangeArrowheads="1" noChangeShapeType="1" noTextEdit="1"/>
          </p:cNvSpPr>
          <p:nvPr/>
        </p:nvSpPr>
        <p:spPr bwMode="auto">
          <a:xfrm>
            <a:off x="74771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12</a:t>
            </a:r>
          </a:p>
        </p:txBody>
      </p:sp>
      <p:sp>
        <p:nvSpPr>
          <p:cNvPr id="10286" name="WordArt 46"/>
          <p:cNvSpPr>
            <a:spLocks noChangeArrowheads="1" noChangeShapeType="1" noTextEdit="1"/>
          </p:cNvSpPr>
          <p:nvPr/>
        </p:nvSpPr>
        <p:spPr bwMode="auto">
          <a:xfrm>
            <a:off x="7467600" y="38195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10287" name="WordArt 47"/>
          <p:cNvSpPr>
            <a:spLocks noChangeArrowheads="1" noChangeShapeType="1" noTextEdit="1"/>
          </p:cNvSpPr>
          <p:nvPr/>
        </p:nvSpPr>
        <p:spPr bwMode="auto">
          <a:xfrm>
            <a:off x="74771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14</a:t>
            </a:r>
          </a:p>
        </p:txBody>
      </p:sp>
      <p:sp>
        <p:nvSpPr>
          <p:cNvPr id="10288" name="WordArt 48"/>
          <p:cNvSpPr>
            <a:spLocks noChangeArrowheads="1" noChangeShapeType="1" noTextEdit="1"/>
          </p:cNvSpPr>
          <p:nvPr/>
        </p:nvSpPr>
        <p:spPr bwMode="auto">
          <a:xfrm>
            <a:off x="74771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  <p:grpSp>
        <p:nvGrpSpPr>
          <p:cNvPr id="21" name="Group 49"/>
          <p:cNvGrpSpPr>
            <a:grpSpLocks/>
          </p:cNvGrpSpPr>
          <p:nvPr/>
        </p:nvGrpSpPr>
        <p:grpSpPr bwMode="auto">
          <a:xfrm>
            <a:off x="7010400" y="2286000"/>
            <a:ext cx="1752600" cy="1524000"/>
            <a:chOff x="4320" y="2928"/>
            <a:chExt cx="1104" cy="1104"/>
          </a:xfrm>
        </p:grpSpPr>
        <p:sp>
          <p:nvSpPr>
            <p:cNvPr id="21547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1548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8489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7" grpId="0" animBg="1"/>
      <p:bldP spid="8" grpId="0" animBg="1"/>
      <p:bldP spid="9" grpId="0" animBg="1"/>
      <p:bldP spid="9" grpId="1" animBg="1"/>
      <p:bldP spid="13" grpId="0" animBg="1"/>
      <p:bldP spid="15" grpId="0" animBg="1"/>
      <p:bldP spid="10267" grpId="0" animBg="1"/>
      <p:bldP spid="10267" grpId="1" animBg="1"/>
      <p:bldP spid="10268" grpId="0" animBg="1"/>
      <p:bldP spid="10273" grpId="0" animBg="1"/>
      <p:bldP spid="10273" grpId="1" animBg="1"/>
      <p:bldP spid="10274" grpId="0" animBg="1"/>
      <p:bldP spid="10274" grpId="1" animBg="1"/>
      <p:bldP spid="10275" grpId="0" animBg="1"/>
      <p:bldP spid="10275" grpId="1" animBg="1"/>
      <p:bldP spid="10276" grpId="0" animBg="1"/>
      <p:bldP spid="10276" grpId="1" animBg="1"/>
      <p:bldP spid="10277" grpId="0" animBg="1"/>
      <p:bldP spid="10277" grpId="1" animBg="1"/>
      <p:bldP spid="10278" grpId="0" animBg="1"/>
      <p:bldP spid="10278" grpId="1" animBg="1"/>
      <p:bldP spid="10279" grpId="0" animBg="1"/>
      <p:bldP spid="10279" grpId="1" animBg="1"/>
      <p:bldP spid="10280" grpId="0" animBg="1"/>
      <p:bldP spid="10280" grpId="1" animBg="1"/>
      <p:bldP spid="10281" grpId="0" animBg="1"/>
      <p:bldP spid="10281" grpId="1" animBg="1"/>
      <p:bldP spid="10282" grpId="0" animBg="1"/>
      <p:bldP spid="10282" grpId="1" animBg="1"/>
      <p:bldP spid="10283" grpId="0" animBg="1"/>
      <p:bldP spid="10283" grpId="1" animBg="1"/>
      <p:bldP spid="10284" grpId="0" animBg="1"/>
      <p:bldP spid="10284" grpId="1" animBg="1"/>
      <p:bldP spid="10285" grpId="0" animBg="1"/>
      <p:bldP spid="10285" grpId="1" animBg="1"/>
      <p:bldP spid="10286" grpId="0" animBg="1"/>
      <p:bldP spid="10286" grpId="1" animBg="1"/>
      <p:bldP spid="10287" grpId="0" animBg="1"/>
      <p:bldP spid="10287" grpId="1" animBg="1"/>
      <p:bldP spid="10288" grpId="0" animBg="1"/>
      <p:bldP spid="1028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ORBS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7" descr="image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2081">
            <a:off x="6270625" y="2819400"/>
            <a:ext cx="28733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8" descr="image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4745">
            <a:off x="4724400" y="3276600"/>
            <a:ext cx="2590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9" descr="image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19400"/>
            <a:ext cx="19780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0" descr="image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14800"/>
            <a:ext cx="2590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1143000" y="1905000"/>
            <a:ext cx="66103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BÌNH CHỌN </a:t>
            </a:r>
          </a:p>
        </p:txBody>
      </p:sp>
    </p:spTree>
    <p:extLst>
      <p:ext uri="{BB962C8B-B14F-4D97-AF65-F5344CB8AC3E}">
        <p14:creationId xmlns:p14="http://schemas.microsoft.com/office/powerpoint/2010/main" val="222712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ORBS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7" descr="image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2081">
            <a:off x="6270625" y="2819400"/>
            <a:ext cx="28733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8" descr="image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4745">
            <a:off x="4724400" y="3276600"/>
            <a:ext cx="2590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9" descr="image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19400"/>
            <a:ext cx="19780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0" descr="image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14800"/>
            <a:ext cx="2590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810378" y="914400"/>
            <a:ext cx="6400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DẶN DÒ :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981200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+mj-lt"/>
              </a:rPr>
              <a:t>Làm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các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bài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tập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còn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lại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vào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vở</a:t>
            </a:r>
            <a:r>
              <a:rPr lang="en-US" sz="3200" dirty="0" smtClean="0">
                <a:latin typeface="+mj-lt"/>
              </a:rPr>
              <a:t>.</a:t>
            </a:r>
          </a:p>
          <a:p>
            <a:r>
              <a:rPr lang="en-US" sz="3200" dirty="0" err="1" smtClean="0">
                <a:latin typeface="+mj-lt"/>
              </a:rPr>
              <a:t>Học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bảng</a:t>
            </a:r>
            <a:r>
              <a:rPr lang="en-US" sz="3200" dirty="0" smtClean="0">
                <a:latin typeface="+mj-lt"/>
              </a:rPr>
              <a:t> chia 7</a:t>
            </a:r>
            <a:endParaRPr lang="vi-VN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889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student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4365625"/>
            <a:ext cx="4676775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411860">
            <a:off x="8068469" y="4407694"/>
            <a:ext cx="161290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7" descr="bird3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4048125"/>
            <a:ext cx="1808163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411860">
            <a:off x="8242300" y="4565650"/>
            <a:ext cx="16129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0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42647">
            <a:off x="6943726" y="5176837"/>
            <a:ext cx="1611312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411860">
            <a:off x="8415338" y="4724400"/>
            <a:ext cx="16129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WordArt 11"/>
          <p:cNvSpPr>
            <a:spLocks noChangeArrowheads="1" noChangeShapeType="1" noTextEdit="1"/>
          </p:cNvSpPr>
          <p:nvPr/>
        </p:nvSpPr>
        <p:spPr bwMode="auto">
          <a:xfrm>
            <a:off x="685800" y="1447800"/>
            <a:ext cx="729615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33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TIẾT HỌC KẾT THÚC</a:t>
            </a:r>
          </a:p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33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THẦY CÔ VÀ CÁC EM SỨC KHỎE !</a:t>
            </a:r>
          </a:p>
        </p:txBody>
      </p:sp>
    </p:spTree>
    <p:extLst>
      <p:ext uri="{BB962C8B-B14F-4D97-AF65-F5344CB8AC3E}">
        <p14:creationId xmlns:p14="http://schemas.microsoft.com/office/powerpoint/2010/main" val="25336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4.44444E-6 C 0.00191 -0.00116 -0.24618 -0.00232 -0.24583 -0.00556 C -0.24548 -0.0088 0.25348 -0.01575 0.25209 -0.01945 C 0.2507 -0.02315 -0.21111 -0.02639 -0.25416 -0.02778 C -0.29722 -0.02917 -0.15173 -0.02848 -0.00625 -0.02778 " pathEditMode="relative" ptsTypes="aaaaA">
                                      <p:cBhvr>
                                        <p:cTn id="13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848600" cy="7921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err="1" smtClean="0">
                <a:latin typeface="Times New Roman" pitchFamily="18" charset="0"/>
              </a:rPr>
              <a:t>Thứ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tư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ngày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</a:rPr>
              <a:t>13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tháng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</a:rPr>
              <a:t>10 </a:t>
            </a:r>
            <a:r>
              <a:rPr lang="en-US" sz="3600" b="1" dirty="0" err="1" smtClean="0">
                <a:latin typeface="Times New Roman" pitchFamily="18" charset="0"/>
              </a:rPr>
              <a:t>năm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</a:rPr>
              <a:t>2021</a:t>
            </a:r>
            <a:r>
              <a:rPr lang="en-US" sz="3600" b="1" dirty="0" smtClean="0">
                <a:latin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</a:rPr>
            </a:br>
            <a:r>
              <a:rPr lang="en-US" sz="3600" b="1" u="sng" dirty="0" err="1" smtClean="0">
                <a:latin typeface="Times New Roman" pitchFamily="18" charset="0"/>
              </a:rPr>
              <a:t>Toán</a:t>
            </a:r>
            <a:r>
              <a:rPr lang="en-US" sz="3600" b="1" dirty="0" smtClean="0">
                <a:latin typeface="Times New Roman" pitchFamily="18" charset="0"/>
              </a:rPr>
              <a:t>:</a:t>
            </a:r>
          </a:p>
        </p:txBody>
      </p:sp>
      <p:sp>
        <p:nvSpPr>
          <p:cNvPr id="382984" name="AutoShape 8"/>
          <p:cNvSpPr>
            <a:spLocks noChangeArrowheads="1"/>
          </p:cNvSpPr>
          <p:nvPr/>
        </p:nvSpPr>
        <p:spPr bwMode="auto">
          <a:xfrm>
            <a:off x="3352800" y="1349448"/>
            <a:ext cx="3369212" cy="1828800"/>
          </a:xfrm>
          <a:prstGeom prst="star24">
            <a:avLst>
              <a:gd name="adj" fmla="val 37500"/>
            </a:avLst>
          </a:prstGeom>
          <a:solidFill>
            <a:srgbClr val="59D379"/>
          </a:solidFill>
          <a:ln w="9525" cap="rnd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</a:rPr>
              <a:t>KHỞI ĐỘNG</a:t>
            </a:r>
          </a:p>
        </p:txBody>
      </p:sp>
      <p:pic>
        <p:nvPicPr>
          <p:cNvPr id="6" name="Picture 5" descr="hdc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65275"/>
            <a:ext cx="19812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3810000"/>
            <a:ext cx="405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 CHƠI :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“ĐỐ BẠN”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706" y="44958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x 3 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	  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 x 9 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 x 4 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7 x 0 =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x 10 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	  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 x 5 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 x 7 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7 x 6 =</a:t>
            </a:r>
            <a:endParaRPr lang="vi-VN" sz="4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61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82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4" grpId="0" animBg="1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848600" cy="7921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err="1" smtClean="0">
                <a:latin typeface="Times New Roman" pitchFamily="18" charset="0"/>
              </a:rPr>
              <a:t>Thứ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tư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ngày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</a:rPr>
              <a:t>13 </a:t>
            </a:r>
            <a:r>
              <a:rPr lang="en-US" sz="3600" b="1" dirty="0" err="1" smtClean="0">
                <a:latin typeface="Times New Roman" pitchFamily="18" charset="0"/>
              </a:rPr>
              <a:t>tháng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</a:rPr>
              <a:t>10 </a:t>
            </a:r>
            <a:r>
              <a:rPr lang="en-US" sz="3600" b="1" dirty="0" err="1" smtClean="0">
                <a:latin typeface="Times New Roman" pitchFamily="18" charset="0"/>
              </a:rPr>
              <a:t>năm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</a:rPr>
              <a:t>2021</a:t>
            </a:r>
            <a:r>
              <a:rPr lang="en-US" sz="3600" b="1" dirty="0" smtClean="0">
                <a:latin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</a:rPr>
            </a:br>
            <a:r>
              <a:rPr lang="en-US" sz="3600" b="1" u="sng" dirty="0" err="1" smtClean="0">
                <a:latin typeface="Times New Roman" pitchFamily="18" charset="0"/>
              </a:rPr>
              <a:t>Toán</a:t>
            </a:r>
            <a:r>
              <a:rPr lang="en-US" sz="3600" b="1" dirty="0" smtClean="0">
                <a:latin typeface="Times New Roman" pitchFamily="18" charset="0"/>
              </a:rPr>
              <a:t>:</a:t>
            </a: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2362200" y="417304"/>
            <a:ext cx="434340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200" b="1" dirty="0" err="1" smtClean="0">
                <a:latin typeface="Times New Roman" pitchFamily="18" charset="0"/>
              </a:rPr>
              <a:t>Gấp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lên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nhiều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lần</a:t>
            </a:r>
            <a:endParaRPr lang="en-US" sz="3200" b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58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848600" cy="7921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err="1" smtClean="0">
                <a:latin typeface="Times New Roman" pitchFamily="18" charset="0"/>
              </a:rPr>
              <a:t>Thứ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tư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ngày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</a:rPr>
              <a:t>13 </a:t>
            </a:r>
            <a:r>
              <a:rPr lang="en-US" sz="3600" b="1" dirty="0" err="1" smtClean="0">
                <a:latin typeface="Times New Roman" pitchFamily="18" charset="0"/>
              </a:rPr>
              <a:t>tháng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</a:rPr>
              <a:t>10 </a:t>
            </a:r>
            <a:r>
              <a:rPr lang="en-US" sz="3600" b="1" dirty="0" err="1" smtClean="0">
                <a:latin typeface="Times New Roman" pitchFamily="18" charset="0"/>
              </a:rPr>
              <a:t>năm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</a:rPr>
              <a:t>2021</a:t>
            </a:r>
            <a:r>
              <a:rPr lang="en-US" sz="3600" b="1" dirty="0" smtClean="0">
                <a:latin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</a:rPr>
            </a:br>
            <a:r>
              <a:rPr lang="en-US" sz="3600" b="1" u="sng" dirty="0" err="1" smtClean="0">
                <a:latin typeface="Times New Roman" pitchFamily="18" charset="0"/>
              </a:rPr>
              <a:t>Toán</a:t>
            </a:r>
            <a:r>
              <a:rPr lang="en-US" sz="3600" b="1" dirty="0" smtClean="0">
                <a:latin typeface="Times New Roman" pitchFamily="18" charset="0"/>
              </a:rPr>
              <a:t>:</a:t>
            </a: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2362200" y="417304"/>
            <a:ext cx="434340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200" b="1" dirty="0" err="1" smtClean="0">
                <a:latin typeface="Times New Roman" pitchFamily="18" charset="0"/>
              </a:rPr>
              <a:t>Gấp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lên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nhiều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lần</a:t>
            </a:r>
            <a:endParaRPr lang="en-US" sz="3200" b="1" dirty="0" smtClean="0">
              <a:latin typeface="Times New Roman" pitchFamily="18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286000" y="14478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 New Roman" pitchFamily="18" charset="0"/>
              </a:rPr>
              <a:t>   </a:t>
            </a:r>
            <a:r>
              <a:rPr lang="en-US" altLang="en-US" sz="2400" b="1" dirty="0">
                <a:latin typeface="Times New Roman" pitchFamily="18" charset="0"/>
              </a:rPr>
              <a:t>HOẠT ĐỘNG </a:t>
            </a:r>
            <a:r>
              <a:rPr lang="en-US" altLang="en-US" sz="2400" b="1" dirty="0" smtClean="0">
                <a:latin typeface="Times New Roman" pitchFamily="18" charset="0"/>
              </a:rPr>
              <a:t>CƠ BẢN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5" name="Diamond 4"/>
          <p:cNvSpPr/>
          <p:nvPr/>
        </p:nvSpPr>
        <p:spPr>
          <a:xfrm>
            <a:off x="1780160" y="1335881"/>
            <a:ext cx="762000" cy="685800"/>
          </a:xfrm>
          <a:prstGeom prst="diamond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53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13" y="76200"/>
            <a:ext cx="1066800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762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328" y="10668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Băng</a:t>
            </a:r>
            <a:r>
              <a:rPr lang="en-US" dirty="0" smtClean="0"/>
              <a:t> </a:t>
            </a:r>
            <a:r>
              <a:rPr lang="en-US" dirty="0" err="1" smtClean="0"/>
              <a:t>giấy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: </a:t>
            </a:r>
          </a:p>
          <a:p>
            <a:endParaRPr lang="en-US" dirty="0"/>
          </a:p>
          <a:p>
            <a:r>
              <a:rPr lang="en-US" dirty="0" err="1" smtClean="0"/>
              <a:t>Băng</a:t>
            </a:r>
            <a:r>
              <a:rPr lang="en-US" dirty="0" smtClean="0"/>
              <a:t> </a:t>
            </a:r>
            <a:r>
              <a:rPr lang="en-US" dirty="0" err="1" smtClean="0"/>
              <a:t>giấy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:</a:t>
            </a:r>
            <a:endParaRPr lang="vi-VN" dirty="0"/>
          </a:p>
        </p:txBody>
      </p:sp>
      <p:sp>
        <p:nvSpPr>
          <p:cNvPr id="8" name="Rectangle 7"/>
          <p:cNvSpPr/>
          <p:nvPr/>
        </p:nvSpPr>
        <p:spPr>
          <a:xfrm>
            <a:off x="2438400" y="1094968"/>
            <a:ext cx="1905000" cy="30926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C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46506" y="1680865"/>
            <a:ext cx="1905000" cy="30926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C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61234" y="1682288"/>
            <a:ext cx="1905000" cy="30926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8613" y="2514600"/>
            <a:ext cx="82133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Ta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05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3"/>
          <p:cNvSpPr txBox="1">
            <a:spLocks noChangeArrowheads="1"/>
          </p:cNvSpPr>
          <p:nvPr/>
        </p:nvSpPr>
        <p:spPr bwMode="auto">
          <a:xfrm>
            <a:off x="0" y="228600"/>
            <a:ext cx="893445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toán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Đoạn thẳng AB dài 2cm, đoạn thẳng CD dài gấp 3 lần đoạn thẳng AB. Hỏi đoạn thẳng CD dài mấy xăng-ti-mét?</a:t>
            </a:r>
          </a:p>
        </p:txBody>
      </p:sp>
    </p:spTree>
    <p:extLst>
      <p:ext uri="{BB962C8B-B14F-4D97-AF65-F5344CB8AC3E}">
        <p14:creationId xmlns:p14="http://schemas.microsoft.com/office/powerpoint/2010/main" val="292616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3"/>
          <p:cNvSpPr txBox="1">
            <a:spLocks noChangeArrowheads="1"/>
          </p:cNvSpPr>
          <p:nvPr/>
        </p:nvSpPr>
        <p:spPr bwMode="auto">
          <a:xfrm>
            <a:off x="0" y="228600"/>
            <a:ext cx="893445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toán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Đoạn thẳng AB dài 2cm, đoạn thẳng CD dài gấp 3 lần đoạn thẳng AB. Hỏi đoạn thẳng CD dài mấy xăng-ti-mét?</a:t>
            </a:r>
          </a:p>
        </p:txBody>
      </p:sp>
      <p:sp>
        <p:nvSpPr>
          <p:cNvPr id="81926" name="Text Box 17"/>
          <p:cNvSpPr txBox="1">
            <a:spLocks noChangeArrowheads="1"/>
          </p:cNvSpPr>
          <p:nvPr/>
        </p:nvSpPr>
        <p:spPr bwMode="auto">
          <a:xfrm>
            <a:off x="685800" y="2971800"/>
            <a:ext cx="175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u="sng">
                <a:solidFill>
                  <a:srgbClr val="800000"/>
                </a:solidFill>
                <a:latin typeface="Times New Roman" pitchFamily="18" charset="0"/>
              </a:rPr>
              <a:t>Tóm tắt</a:t>
            </a:r>
          </a:p>
        </p:txBody>
      </p:sp>
      <p:sp>
        <p:nvSpPr>
          <p:cNvPr id="5124" name="Line 50"/>
          <p:cNvSpPr>
            <a:spLocks noChangeShapeType="1"/>
          </p:cNvSpPr>
          <p:nvPr/>
        </p:nvSpPr>
        <p:spPr bwMode="auto">
          <a:xfrm>
            <a:off x="914400" y="4305300"/>
            <a:ext cx="762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1928" name="Text Box 51"/>
          <p:cNvSpPr txBox="1">
            <a:spLocks noChangeArrowheads="1"/>
          </p:cNvSpPr>
          <p:nvPr/>
        </p:nvSpPr>
        <p:spPr bwMode="auto">
          <a:xfrm>
            <a:off x="457200" y="398145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/>
              <a:t>A</a:t>
            </a:r>
          </a:p>
        </p:txBody>
      </p:sp>
      <p:sp>
        <p:nvSpPr>
          <p:cNvPr id="81929" name="Text Box 52"/>
          <p:cNvSpPr txBox="1">
            <a:spLocks noChangeArrowheads="1"/>
          </p:cNvSpPr>
          <p:nvPr/>
        </p:nvSpPr>
        <p:spPr bwMode="auto">
          <a:xfrm>
            <a:off x="1701800" y="401955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B</a:t>
            </a:r>
          </a:p>
        </p:txBody>
      </p:sp>
      <p:sp>
        <p:nvSpPr>
          <p:cNvPr id="81930" name="Text Box 53"/>
          <p:cNvSpPr txBox="1">
            <a:spLocks noChangeArrowheads="1"/>
          </p:cNvSpPr>
          <p:nvPr/>
        </p:nvSpPr>
        <p:spPr bwMode="auto">
          <a:xfrm>
            <a:off x="990600" y="38862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2cm</a:t>
            </a:r>
          </a:p>
        </p:txBody>
      </p:sp>
      <p:sp>
        <p:nvSpPr>
          <p:cNvPr id="81931" name="Line 54"/>
          <p:cNvSpPr>
            <a:spLocks noChangeShapeType="1"/>
          </p:cNvSpPr>
          <p:nvPr/>
        </p:nvSpPr>
        <p:spPr bwMode="auto">
          <a:xfrm>
            <a:off x="914400" y="4914900"/>
            <a:ext cx="762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1932" name="Line 55"/>
          <p:cNvSpPr>
            <a:spLocks noChangeShapeType="1"/>
          </p:cNvSpPr>
          <p:nvPr/>
        </p:nvSpPr>
        <p:spPr bwMode="auto">
          <a:xfrm>
            <a:off x="1676400" y="4381500"/>
            <a:ext cx="0" cy="45720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30" name="Line 56"/>
          <p:cNvSpPr>
            <a:spLocks noChangeShapeType="1"/>
          </p:cNvSpPr>
          <p:nvPr/>
        </p:nvSpPr>
        <p:spPr bwMode="auto">
          <a:xfrm>
            <a:off x="914400" y="4381500"/>
            <a:ext cx="0" cy="457200"/>
          </a:xfrm>
          <a:prstGeom prst="line">
            <a:avLst/>
          </a:prstGeom>
          <a:noFill/>
          <a:ln w="12700">
            <a:solidFill>
              <a:srgbClr val="FF33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1934" name="Line 57"/>
          <p:cNvSpPr>
            <a:spLocks noChangeShapeType="1"/>
          </p:cNvSpPr>
          <p:nvPr/>
        </p:nvSpPr>
        <p:spPr bwMode="auto">
          <a:xfrm>
            <a:off x="1676400" y="4914900"/>
            <a:ext cx="762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1935" name="Line 58"/>
          <p:cNvSpPr>
            <a:spLocks noChangeShapeType="1"/>
          </p:cNvSpPr>
          <p:nvPr/>
        </p:nvSpPr>
        <p:spPr bwMode="auto">
          <a:xfrm>
            <a:off x="914400" y="4305300"/>
            <a:ext cx="762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1936" name="AutoShape 59"/>
          <p:cNvSpPr>
            <a:spLocks/>
          </p:cNvSpPr>
          <p:nvPr/>
        </p:nvSpPr>
        <p:spPr bwMode="auto">
          <a:xfrm rot="5400000">
            <a:off x="1866900" y="3962400"/>
            <a:ext cx="381000" cy="22860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81937" name="Text Box 60"/>
          <p:cNvSpPr txBox="1">
            <a:spLocks noChangeArrowheads="1"/>
          </p:cNvSpPr>
          <p:nvPr/>
        </p:nvSpPr>
        <p:spPr bwMode="auto">
          <a:xfrm>
            <a:off x="1676400" y="52197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? cm</a:t>
            </a:r>
          </a:p>
        </p:txBody>
      </p:sp>
      <p:sp>
        <p:nvSpPr>
          <p:cNvPr id="81938" name="Text Box 61"/>
          <p:cNvSpPr txBox="1">
            <a:spLocks noChangeArrowheads="1"/>
          </p:cNvSpPr>
          <p:nvPr/>
        </p:nvSpPr>
        <p:spPr bwMode="auto">
          <a:xfrm>
            <a:off x="457200" y="462915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C</a:t>
            </a:r>
          </a:p>
        </p:txBody>
      </p:sp>
      <p:sp>
        <p:nvSpPr>
          <p:cNvPr id="81939" name="Text Box 62"/>
          <p:cNvSpPr txBox="1">
            <a:spLocks noChangeArrowheads="1"/>
          </p:cNvSpPr>
          <p:nvPr/>
        </p:nvSpPr>
        <p:spPr bwMode="auto">
          <a:xfrm>
            <a:off x="3276600" y="46863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D</a:t>
            </a:r>
          </a:p>
        </p:txBody>
      </p:sp>
      <p:sp>
        <p:nvSpPr>
          <p:cNvPr id="81940" name="Line 63"/>
          <p:cNvSpPr>
            <a:spLocks noChangeShapeType="1"/>
          </p:cNvSpPr>
          <p:nvPr/>
        </p:nvSpPr>
        <p:spPr bwMode="auto">
          <a:xfrm>
            <a:off x="914400" y="4267200"/>
            <a:ext cx="0" cy="609600"/>
          </a:xfrm>
          <a:prstGeom prst="line">
            <a:avLst/>
          </a:prstGeom>
          <a:noFill/>
          <a:ln w="28575">
            <a:pattFill prst="pct5">
              <a:fgClr>
                <a:srgbClr val="3333CC"/>
              </a:fgClr>
              <a:bgClr>
                <a:srgbClr val="3333CC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1945" name="Line 83"/>
          <p:cNvSpPr>
            <a:spLocks noChangeShapeType="1"/>
          </p:cNvSpPr>
          <p:nvPr/>
        </p:nvSpPr>
        <p:spPr bwMode="auto">
          <a:xfrm>
            <a:off x="2438400" y="4914900"/>
            <a:ext cx="762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96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1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1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6" grpId="0"/>
      <p:bldP spid="81928" grpId="0"/>
      <p:bldP spid="81929" grpId="0"/>
      <p:bldP spid="81930" grpId="0"/>
      <p:bldP spid="81931" grpId="0" animBg="1"/>
      <p:bldP spid="81932" grpId="0" animBg="1"/>
      <p:bldP spid="81934" grpId="0" animBg="1"/>
      <p:bldP spid="81935" grpId="0" animBg="1"/>
      <p:bldP spid="81936" grpId="0" animBg="1"/>
      <p:bldP spid="81937" grpId="0"/>
      <p:bldP spid="81938" grpId="0"/>
      <p:bldP spid="81939" grpId="0"/>
      <p:bldP spid="81940" grpId="0" animBg="1"/>
      <p:bldP spid="819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8"/>
          <p:cNvSpPr txBox="1">
            <a:spLocks noChangeArrowheads="1"/>
          </p:cNvSpPr>
          <p:nvPr/>
        </p:nvSpPr>
        <p:spPr bwMode="auto">
          <a:xfrm>
            <a:off x="2638425" y="152400"/>
            <a:ext cx="47958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u="sng">
                <a:solidFill>
                  <a:srgbClr val="800000"/>
                </a:solidFill>
                <a:latin typeface="Times New Roman" pitchFamily="18" charset="0"/>
              </a:rPr>
              <a:t>Bài giải</a:t>
            </a:r>
          </a:p>
        </p:txBody>
      </p:sp>
      <p:sp>
        <p:nvSpPr>
          <p:cNvPr id="3" name="Text Box 79"/>
          <p:cNvSpPr txBox="1">
            <a:spLocks noChangeArrowheads="1"/>
          </p:cNvSpPr>
          <p:nvPr/>
        </p:nvSpPr>
        <p:spPr bwMode="auto">
          <a:xfrm>
            <a:off x="-28575" y="914400"/>
            <a:ext cx="9934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0000FF"/>
                </a:solidFill>
                <a:latin typeface="Times New Roman" pitchFamily="18" charset="0"/>
              </a:rPr>
              <a:t>Độ dài đoạn thẳng CD là:</a:t>
            </a:r>
          </a:p>
        </p:txBody>
      </p:sp>
      <p:sp>
        <p:nvSpPr>
          <p:cNvPr id="4" name="Text Box 80"/>
          <p:cNvSpPr txBox="1">
            <a:spLocks noChangeArrowheads="1"/>
          </p:cNvSpPr>
          <p:nvPr/>
        </p:nvSpPr>
        <p:spPr bwMode="auto">
          <a:xfrm>
            <a:off x="1724025" y="1676400"/>
            <a:ext cx="5105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0000FF"/>
                </a:solidFill>
                <a:latin typeface="Times New Roman" pitchFamily="18" charset="0"/>
              </a:rPr>
              <a:t>2 x 3 = 6 (cm)</a:t>
            </a:r>
          </a:p>
        </p:txBody>
      </p:sp>
      <p:sp>
        <p:nvSpPr>
          <p:cNvPr id="5" name="Text Box 81"/>
          <p:cNvSpPr txBox="1">
            <a:spLocks noChangeArrowheads="1"/>
          </p:cNvSpPr>
          <p:nvPr/>
        </p:nvSpPr>
        <p:spPr bwMode="auto">
          <a:xfrm>
            <a:off x="2522538" y="2438400"/>
            <a:ext cx="42592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</a:rPr>
              <a:t>Đáp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</a:rPr>
              <a:t>: 6</a:t>
            </a:r>
            <a:r>
              <a:rPr lang="vi-VN" sz="5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vi-VN" sz="5400" b="1" dirty="0" smtClean="0">
                <a:solidFill>
                  <a:srgbClr val="0000FF"/>
                </a:solidFill>
                <a:latin typeface="Times New Roman" pitchFamily="18" charset="0"/>
              </a:rPr>
              <a:t>cm</a:t>
            </a:r>
            <a:endParaRPr lang="en-US" sz="5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-76200" y="4267200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Muốn gấp một số lên nhiều lần ta làm thế nào?</a:t>
            </a: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-76200" y="4267200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Muốn gấp một số lên nhiều lần, ta lấy số đó nhân với số lần.</a:t>
            </a:r>
          </a:p>
        </p:txBody>
      </p:sp>
    </p:spTree>
    <p:extLst>
      <p:ext uri="{BB962C8B-B14F-4D97-AF65-F5344CB8AC3E}">
        <p14:creationId xmlns:p14="http://schemas.microsoft.com/office/powerpoint/2010/main" val="87679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6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dc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3341"/>
            <a:ext cx="19812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371600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Em đọc kỹ nội dung sau :</a:t>
            </a:r>
          </a:p>
          <a:p>
            <a:r>
              <a:rPr lang="vi-VN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Muốn gấp một số lên nhiều lần, ta lấy số đó nhân với số lần.</a:t>
            </a:r>
          </a:p>
          <a:p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72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659</Words>
  <Application>Microsoft Office PowerPoint</Application>
  <PresentationFormat>On-screen Show (4:3)</PresentationFormat>
  <Paragraphs>188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Clip</vt:lpstr>
      <vt:lpstr>  </vt:lpstr>
      <vt:lpstr>Thứ tư ngày 13 tháng 10 năm 2021 Toán:</vt:lpstr>
      <vt:lpstr>Thứ tư ngày 13 tháng 10 năm 2021 Toán:</vt:lpstr>
      <vt:lpstr>Thứ tư ngày 13 tháng 10 năm 2021 Toán: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Windows User</dc:creator>
  <cp:lastModifiedBy>Windows User</cp:lastModifiedBy>
  <cp:revision>81</cp:revision>
  <dcterms:created xsi:type="dcterms:W3CDTF">2020-11-10T07:44:50Z</dcterms:created>
  <dcterms:modified xsi:type="dcterms:W3CDTF">2021-10-10T09:30:54Z</dcterms:modified>
</cp:coreProperties>
</file>