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Lst>
  <p:notesMasterIdLst>
    <p:notesMasterId r:id="rId28"/>
  </p:notesMasterIdLst>
  <p:sldIdLst>
    <p:sldId id="4365" r:id="rId5"/>
    <p:sldId id="394" r:id="rId6"/>
    <p:sldId id="357" r:id="rId7"/>
    <p:sldId id="307" r:id="rId8"/>
    <p:sldId id="308" r:id="rId9"/>
    <p:sldId id="309" r:id="rId10"/>
    <p:sldId id="310" r:id="rId11"/>
    <p:sldId id="273" r:id="rId12"/>
    <p:sldId id="313" r:id="rId13"/>
    <p:sldId id="397" r:id="rId14"/>
    <p:sldId id="398" r:id="rId15"/>
    <p:sldId id="399" r:id="rId16"/>
    <p:sldId id="413" r:id="rId17"/>
    <p:sldId id="401" r:id="rId18"/>
    <p:sldId id="402" r:id="rId19"/>
    <p:sldId id="403" r:id="rId20"/>
    <p:sldId id="405" r:id="rId21"/>
    <p:sldId id="414" r:id="rId22"/>
    <p:sldId id="410" r:id="rId23"/>
    <p:sldId id="4364" r:id="rId24"/>
    <p:sldId id="415" r:id="rId25"/>
    <p:sldId id="411" r:id="rId26"/>
    <p:sldId id="4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E004-3AB7-4C50-8A5C-DE9975A8124D}"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F6BB-DAD4-4DDA-AA80-0A1B652855BE}" type="slidenum">
              <a:rPr lang="en-US" smtClean="0"/>
              <a:t>‹#›</a:t>
            </a:fld>
            <a:endParaRPr lang="en-US"/>
          </a:p>
        </p:txBody>
      </p:sp>
    </p:spTree>
    <p:extLst>
      <p:ext uri="{BB962C8B-B14F-4D97-AF65-F5344CB8AC3E}">
        <p14:creationId xmlns:p14="http://schemas.microsoft.com/office/powerpoint/2010/main" val="2255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827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9932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1773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9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3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17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974781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8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523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1582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638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3883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4417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7558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767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6800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5166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4098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0643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662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1/31/2024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1/31/2024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449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1/31/2024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53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1/31/2024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7638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1/31/2024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914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784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78338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251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94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63787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2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24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981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1/31/2024</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1239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81162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285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1/31/2024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4044741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211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gif"/><Relationship Id="rId7" Type="http://schemas.openxmlformats.org/officeDocument/2006/relationships/image" Target="../media/image8.wmf"/><Relationship Id="rId2" Type="http://schemas.openxmlformats.org/officeDocument/2006/relationships/image" Target="../media/image3.wmf"/><Relationship Id="rId1" Type="http://schemas.openxmlformats.org/officeDocument/2006/relationships/slideLayout" Target="../slideLayouts/slideLayout22.xml"/><Relationship Id="rId6" Type="http://schemas.openxmlformats.org/officeDocument/2006/relationships/image" Target="../media/image7.jpeg"/><Relationship Id="rId5" Type="http://schemas.openxmlformats.org/officeDocument/2006/relationships/image" Target="../media/image6.wmf"/><Relationship Id="rId10" Type="http://schemas.openxmlformats.org/officeDocument/2006/relationships/image" Target="../media/image11.wmf"/><Relationship Id="rId4" Type="http://schemas.openxmlformats.org/officeDocument/2006/relationships/image" Target="../media/image5.gif"/><Relationship Id="rId9" Type="http://schemas.openxmlformats.org/officeDocument/2006/relationships/image" Target="../media/image10.wm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 Id="rId5" Type="http://schemas.openxmlformats.org/officeDocument/2006/relationships/image" Target="../media/image4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8.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8.xml"/><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png"/><Relationship Id="rId11" Type="http://schemas.openxmlformats.org/officeDocument/2006/relationships/image" Target="../media/image33.png"/><Relationship Id="rId5" Type="http://schemas.openxmlformats.org/officeDocument/2006/relationships/slideLayout" Target="../slideLayouts/slideLayout28.xml"/><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png"/><Relationship Id="rId11" Type="http://schemas.openxmlformats.org/officeDocument/2006/relationships/image" Target="../media/image33.png"/><Relationship Id="rId5" Type="http://schemas.openxmlformats.org/officeDocument/2006/relationships/slideLayout" Target="../slideLayouts/slideLayout28.xml"/><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png"/><Relationship Id="rId11" Type="http://schemas.openxmlformats.org/officeDocument/2006/relationships/image" Target="../media/image33.png"/><Relationship Id="rId5" Type="http://schemas.openxmlformats.org/officeDocument/2006/relationships/slideLayout" Target="../slideLayouts/slideLayout33.xml"/><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544071" y="4538718"/>
            <a:ext cx="1640979" cy="144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9611935" y="5462964"/>
            <a:ext cx="653218" cy="85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7220" flipH="1">
            <a:off x="2965676" y="4200852"/>
            <a:ext cx="600738" cy="43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777514" y="796020"/>
            <a:ext cx="777777" cy="92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2"/>
          <p:cNvSpPr>
            <a:spLocks noChangeArrowheads="1" noChangeShapeType="1" noTextEdit="1"/>
          </p:cNvSpPr>
          <p:nvPr/>
        </p:nvSpPr>
        <p:spPr bwMode="auto">
          <a:xfrm>
            <a:off x="7438785" y="1468402"/>
            <a:ext cx="947419" cy="759532"/>
          </a:xfrm>
          <a:prstGeom prst="rect">
            <a:avLst/>
          </a:prstGeom>
        </p:spPr>
        <p:txBody>
          <a:bodyPr wrap="none" lIns="57552" tIns="28776" rIns="57552" bIns="28776" numCol="1" fromWordArt="1">
            <a:prstTxWarp prst="textPlain">
              <a:avLst>
                <a:gd name="adj" fmla="val 50000"/>
              </a:avLst>
            </a:prstTxWarp>
          </a:bodyPr>
          <a:lstStyle/>
          <a:p>
            <a:pPr algn="ctr"/>
            <a:r>
              <a:rPr lang="en-US" sz="1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TN-XH</a:t>
            </a:r>
            <a:endParaRPr lang="en-US" sz="1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1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t>
            </a:r>
          </a:p>
        </p:txBody>
      </p:sp>
      <p:sp>
        <p:nvSpPr>
          <p:cNvPr id="9" name="WordArt 4"/>
          <p:cNvSpPr>
            <a:spLocks noChangeArrowheads="1" noChangeShapeType="1" noTextEdit="1"/>
          </p:cNvSpPr>
          <p:nvPr/>
        </p:nvSpPr>
        <p:spPr bwMode="auto">
          <a:xfrm>
            <a:off x="2810569" y="4995096"/>
            <a:ext cx="7355832" cy="343255"/>
          </a:xfrm>
          <a:prstGeom prst="rect">
            <a:avLst/>
          </a:prstGeom>
        </p:spPr>
        <p:txBody>
          <a:bodyPr wrap="none" lIns="57552" tIns="28776" rIns="57552" bIns="28776" numCol="1" fromWordArt="1">
            <a:prstTxWarp prst="textPlain">
              <a:avLst>
                <a:gd name="adj" fmla="val 50000"/>
              </a:avLst>
            </a:prstTxWarp>
          </a:bodyPr>
          <a:lstStyle/>
          <a:p>
            <a:pPr algn="ctr"/>
            <a:r>
              <a:rPr lang="en-US" sz="2500" b="1" kern="10" dirty="0" err="1">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25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500" b="1" kern="10" dirty="0" err="1">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viên</a:t>
            </a:r>
            <a:r>
              <a:rPr lang="en-US" sz="25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Phan </a:t>
            </a:r>
            <a:r>
              <a:rPr lang="en-US" sz="2500" b="1" kern="10" dirty="0" err="1">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25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Kim </a:t>
            </a:r>
            <a:r>
              <a:rPr lang="en-US" sz="2500" b="1" kern="10" dirty="0" err="1">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Cúc</a:t>
            </a:r>
            <a:r>
              <a:rPr lang="en-US" sz="25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sp>
        <p:nvSpPr>
          <p:cNvPr id="10" name="WordArt 16"/>
          <p:cNvSpPr>
            <a:spLocks noChangeArrowheads="1" noChangeShapeType="1" noTextEdit="1"/>
          </p:cNvSpPr>
          <p:nvPr/>
        </p:nvSpPr>
        <p:spPr bwMode="auto">
          <a:xfrm>
            <a:off x="2364559" y="380959"/>
            <a:ext cx="7188102" cy="542479"/>
          </a:xfrm>
          <a:prstGeom prst="rect">
            <a:avLst/>
          </a:prstGeom>
        </p:spPr>
        <p:txBody>
          <a:bodyPr wrap="none" lIns="57552" tIns="28776" rIns="57552" bIns="28776" numCol="1" fromWordArt="1">
            <a:prstTxWarp prst="textPlain">
              <a:avLst>
                <a:gd name="adj" fmla="val 50000"/>
              </a:avLst>
            </a:prstTxWarp>
          </a:bodyPr>
          <a:lstStyle/>
          <a:p>
            <a:pPr algn="ctr"/>
            <a:r>
              <a:rPr lang="vi-VN" sz="25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5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HỨA TẠO</a:t>
            </a:r>
          </a:p>
        </p:txBody>
      </p:sp>
      <p:grpSp>
        <p:nvGrpSpPr>
          <p:cNvPr id="2" name="Group 18"/>
          <p:cNvGrpSpPr>
            <a:grpSpLocks/>
          </p:cNvGrpSpPr>
          <p:nvPr/>
        </p:nvGrpSpPr>
        <p:grpSpPr bwMode="auto">
          <a:xfrm>
            <a:off x="2724837" y="1607331"/>
            <a:ext cx="2287577" cy="1393042"/>
            <a:chOff x="5225" y="9335"/>
            <a:chExt cx="2520" cy="1750"/>
          </a:xfrm>
        </p:grpSpPr>
        <p:sp>
          <p:nvSpPr>
            <p:cNvPr id="12"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6"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102734" tIns="51369" rIns="102734" bIns="5136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vi-VN" altLang="en-US" sz="2300" dirty="0">
                <a:solidFill>
                  <a:prstClr val="black"/>
                </a:solidFill>
                <a:latin typeface="VNI-Times" pitchFamily="2" charset="0"/>
              </a:endParaRPr>
            </a:p>
          </p:txBody>
        </p:sp>
        <p:pic>
          <p:nvPicPr>
            <p:cNvPr id="13" name="Picture 26" descr="cosm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BOOK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OK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3" descr="QUILLP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34" tIns="51369" rIns="102734" bIns="5136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None/>
              </a:pPr>
              <a:r>
                <a:rPr lang="en-US" altLang="en-US" sz="600" b="1" dirty="0">
                  <a:solidFill>
                    <a:prstClr val="black"/>
                  </a:solidFill>
                  <a:latin typeface="Times New Roman" panose="02020603050405020304" pitchFamily="18" charset="0"/>
                  <a:cs typeface="Times New Roman" panose="02020603050405020304" pitchFamily="18" charset="0"/>
                </a:rPr>
                <a:t> </a:t>
              </a:r>
              <a:endParaRPr lang="en-US" altLang="en-US" sz="3400" dirty="0">
                <a:solidFill>
                  <a:prstClr val="black"/>
                </a:solidFill>
                <a:latin typeface="Times New Roman" panose="02020603050405020304" pitchFamily="18" charset="0"/>
                <a:cs typeface="Times New Roman" panose="02020603050405020304" pitchFamily="18" charset="0"/>
              </a:endParaRPr>
            </a:p>
          </p:txBody>
        </p:sp>
        <p:sp>
          <p:nvSpPr>
            <p:cNvPr id="21"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34" tIns="51369" rIns="102734" bIns="5136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vi-VN" altLang="en-US" sz="3400" dirty="0">
                <a:solidFill>
                  <a:prstClr val="black"/>
                </a:solidFill>
                <a:latin typeface="Times New Roman" panose="02020603050405020304" pitchFamily="18" charset="0"/>
                <a:cs typeface="Arial" panose="020B0604020202020204" pitchFamily="34" charset="0"/>
              </a:endParaRPr>
            </a:p>
          </p:txBody>
        </p:sp>
        <p:sp>
          <p:nvSpPr>
            <p:cNvPr id="22"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3"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34" tIns="51369" rIns="102734" bIns="5136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vi-VN" altLang="en-US" sz="3400" dirty="0">
                <a:solidFill>
                  <a:prstClr val="black"/>
                </a:solidFill>
                <a:latin typeface="Times New Roman" panose="02020603050405020304" pitchFamily="18" charset="0"/>
                <a:cs typeface="Arial" panose="020B0604020202020204" pitchFamily="34" charset="0"/>
              </a:endParaRPr>
            </a:p>
          </p:txBody>
        </p:sp>
      </p:grpSp>
      <p:sp>
        <p:nvSpPr>
          <p:cNvPr id="24" name="WordArt 3"/>
          <p:cNvSpPr>
            <a:spLocks noChangeArrowheads="1" noChangeShapeType="1" noTextEdit="1"/>
          </p:cNvSpPr>
          <p:nvPr/>
        </p:nvSpPr>
        <p:spPr bwMode="auto">
          <a:xfrm>
            <a:off x="2531186" y="3214256"/>
            <a:ext cx="7527215" cy="868109"/>
          </a:xfrm>
          <a:prstGeom prst="rect">
            <a:avLst/>
          </a:prstGeom>
        </p:spPr>
        <p:txBody>
          <a:bodyPr wrap="none" lIns="57552" tIns="28776" rIns="57552" bIns="28776" numCol="1" fromWordArt="1">
            <a:prstTxWarp prst="textPlain">
              <a:avLst>
                <a:gd name="adj" fmla="val 50000"/>
              </a:avLst>
            </a:prstTxWarp>
          </a:bodyPr>
          <a:lstStyle/>
          <a:p>
            <a:r>
              <a:rPr lang="en-US" sz="2800" b="1" kern="10" dirty="0">
                <a:ln w="9525">
                  <a:noFill/>
                  <a:round/>
                  <a:headEnd/>
                  <a:tailEnd/>
                </a:ln>
                <a:solidFill>
                  <a:srgbClr val="FF0000"/>
                </a:solidFill>
                <a:latin typeface="Times New Roman" panose="02020603050405020304" pitchFamily="18" charset="0"/>
                <a:cs typeface="Times New Roman" panose="02020603050405020304" pitchFamily="18" charset="0"/>
              </a:rPr>
              <a:t>BÀI 18. </a:t>
            </a:r>
            <a:r>
              <a:rPr lang="vi-VN" sz="2800" b="1" kern="10" dirty="0">
                <a:ln w="9525">
                  <a:noFill/>
                  <a:round/>
                  <a:headEnd/>
                  <a:tailEnd/>
                </a:ln>
                <a:solidFill>
                  <a:srgbClr val="FF0000"/>
                </a:solidFill>
                <a:latin typeface="Times New Roman" panose="02020603050405020304" pitchFamily="18" charset="0"/>
                <a:cs typeface="Times New Roman" panose="02020603050405020304" pitchFamily="18" charset="0"/>
              </a:rPr>
              <a:t>CƠ </a:t>
            </a:r>
            <a:r>
              <a:rPr lang="vi-VN" sz="2800" b="1" kern="10" dirty="0">
                <a:ln w="9525">
                  <a:noFill/>
                  <a:round/>
                  <a:headEnd/>
                  <a:tailEnd/>
                </a:ln>
                <a:solidFill>
                  <a:srgbClr val="FF0000"/>
                </a:solidFill>
                <a:latin typeface="Times New Roman" panose="02020603050405020304" pitchFamily="18" charset="0"/>
                <a:cs typeface="Times New Roman" panose="02020603050405020304" pitchFamily="18" charset="0"/>
              </a:rPr>
              <a:t>QUAN TIÊU HOÁ</a:t>
            </a:r>
            <a:r>
              <a:rPr lang="en-US" sz="2800" b="1" kern="10" dirty="0">
                <a:ln w="9525">
                  <a:noFill/>
                  <a:round/>
                  <a:headEnd/>
                  <a:tailEnd/>
                </a:ln>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2)</a:t>
            </a:r>
            <a:r>
              <a:rPr lang="en-US" sz="2800" b="1" kern="10" dirty="0" smtClean="0">
                <a:ln w="9525">
                  <a:noFill/>
                  <a:round/>
                  <a:headEnd/>
                  <a:tailEnd/>
                </a:ln>
                <a:solidFill>
                  <a:srgbClr val="FF0000"/>
                </a:solidFill>
                <a:latin typeface="Times New Roman" panose="02020603050405020304" pitchFamily="18" charset="0"/>
                <a:cs typeface="Times New Roman" panose="02020603050405020304" pitchFamily="18" charset="0"/>
              </a:rPr>
              <a:t>  </a:t>
            </a:r>
            <a:r>
              <a:rPr lang="vi-VN" sz="2800" b="1" kern="10" dirty="0" smtClean="0">
                <a:ln w="9525">
                  <a:noFill/>
                  <a:round/>
                  <a:headEnd/>
                  <a:tailEnd/>
                </a:ln>
                <a:solidFill>
                  <a:srgbClr val="FF0000"/>
                </a:solidFill>
                <a:latin typeface="Times New Roman" panose="02020603050405020304" pitchFamily="18" charset="0"/>
                <a:cs typeface="Times New Roman" panose="02020603050405020304" pitchFamily="18" charset="0"/>
              </a:rPr>
              <a:t> </a:t>
            </a:r>
            <a:endParaRPr lang="en-US" sz="2800" b="1" kern="10" dirty="0">
              <a:ln w="9525">
                <a:noFill/>
                <a:round/>
                <a:headEnd/>
                <a:tailEn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728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4" y="257503"/>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846082" y="111427"/>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1. </a:t>
            </a:r>
            <a:r>
              <a:rPr kumimoji="0" lang="en-US" sz="4000" b="1"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Chỉ</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đường</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đi</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thức</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ăn</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trên</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sơ</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đồ</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dưới</a:t>
            </a:r>
            <a:r>
              <a:rPr kumimoji="0" lang="en-US" sz="4000" b="1" i="0" u="none" strike="noStrike" kern="1200" cap="none" spc="0" normalizeH="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đây</a:t>
            </a:r>
            <a:endParaRPr kumimoji="0" lang="en-US" sz="40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D31053-61D7-47B6-917A-5BBC1CA99E43}"/>
              </a:ext>
            </a:extLst>
          </p:cNvPr>
          <p:cNvPicPr>
            <a:picLocks noChangeAspect="1"/>
          </p:cNvPicPr>
          <p:nvPr/>
        </p:nvPicPr>
        <p:blipFill>
          <a:blip r:embed="rId2"/>
          <a:stretch>
            <a:fillRect/>
          </a:stretch>
        </p:blipFill>
        <p:spPr>
          <a:xfrm>
            <a:off x="430644" y="1000585"/>
            <a:ext cx="6067231" cy="5308773"/>
          </a:xfrm>
          <a:prstGeom prst="rect">
            <a:avLst/>
          </a:prstGeom>
        </p:spPr>
      </p:pic>
      <p:sp>
        <p:nvSpPr>
          <p:cNvPr id="9" name="Speech Bubble: Rectangle with Corners Rounded 8">
            <a:extLst>
              <a:ext uri="{FF2B5EF4-FFF2-40B4-BE49-F238E27FC236}">
                <a16:creationId xmlns:a16="http://schemas.microsoft.com/office/drawing/2014/main" id="{86371FB2-E2AF-4205-A297-A14D065F43FE}"/>
              </a:ext>
            </a:extLst>
          </p:cNvPr>
          <p:cNvSpPr/>
          <p:nvPr/>
        </p:nvSpPr>
        <p:spPr>
          <a:xfrm>
            <a:off x="6497875" y="1216849"/>
            <a:ext cx="5447211" cy="4025712"/>
          </a:xfrm>
          <a:prstGeom prst="wedgeRoundRectCallout">
            <a:avLst>
              <a:gd name="adj1" fmla="val -66612"/>
              <a:gd name="adj2" fmla="val -6293"/>
              <a:gd name="adj3" fmla="val 16667"/>
            </a:avLst>
          </a:prstGeom>
          <a:solidFill>
            <a:schemeClr val="bg1"/>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b"/>
          <a:lstStyle/>
          <a:p>
            <a:pPr lvl="0" algn="just">
              <a:defRPr/>
            </a:pPr>
            <a:r>
              <a:rPr lang="vi-VN" sz="4000" dirty="0">
                <a:solidFill>
                  <a:prstClr val="black"/>
                </a:solidFill>
                <a:latin typeface="Times New Roman" panose="02020603050405020304" pitchFamily="18" charset="0"/>
                <a:cs typeface="Times New Roman" panose="02020603050405020304" pitchFamily="18" charset="0"/>
              </a:rPr>
              <a:t>Quá trình tiêu hóa diễn ra từ miệng đến tuyến nước bọt, thực quản, dạ dày gan, túi mật, tụy, ruột non, ruột già và đến hậu môn.</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Box 16">
            <a:extLst>
              <a:ext uri="{FF2B5EF4-FFF2-40B4-BE49-F238E27FC236}">
                <a16:creationId xmlns:a16="http://schemas.microsoft.com/office/drawing/2014/main" id="{963151CA-1344-4102-87D0-06429611C94D}"/>
              </a:ext>
            </a:extLst>
          </p:cNvPr>
          <p:cNvSpPr txBox="1"/>
          <p:nvPr/>
        </p:nvSpPr>
        <p:spPr>
          <a:xfrm>
            <a:off x="469174" y="75979"/>
            <a:ext cx="11029950" cy="1323439"/>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4000" b="1" dirty="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vi-VN" sz="4000" b="1" dirty="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Hãy trình bày chức năng các bộ phận của cơ quan tiêu hóa thông qua sơ đồ tiêu hóa thức ăn.</a:t>
            </a:r>
            <a:endParaRPr kumimoji="0" lang="en-US" sz="40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2"/>
          <a:stretch>
            <a:fillRect/>
          </a:stretch>
        </p:blipFill>
        <p:spPr>
          <a:xfrm>
            <a:off x="2351315" y="1399418"/>
            <a:ext cx="7053943" cy="5891308"/>
          </a:xfrm>
          <a:prstGeom prst="rect">
            <a:avLst/>
          </a:prstGeom>
        </p:spPr>
      </p:pic>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iêu hóa hoạt động như thế nào_">
            <a:hlinkClick r:id="" action="ppaction://media"/>
            <a:extLst>
              <a:ext uri="{FF2B5EF4-FFF2-40B4-BE49-F238E27FC236}">
                <a16:creationId xmlns:a16="http://schemas.microsoft.com/office/drawing/2014/main" id="{45C34DC6-9FC9-4DCC-BB3F-FF082094A7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1728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2"/>
          <a:stretch>
            <a:fillRect/>
          </a:stretch>
        </p:blipFill>
        <p:spPr>
          <a:xfrm>
            <a:off x="2600900" y="464234"/>
            <a:ext cx="7075918"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3134245" y="2122960"/>
            <a:ext cx="6208123" cy="1938990"/>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a:t>
            </a:r>
            <a:r>
              <a:rPr kumimoji="0" lang="vi-VN" alt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rò chơi</a:t>
            </a:r>
            <a:endParaRPr lang="en-US" alt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“Đó là bộ phận nào?”</a:t>
            </a:r>
            <a:endParaRPr kumimoji="0" lang="en-US"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38350" y="406557"/>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578450" y="167450"/>
            <a:ext cx="10493583" cy="5582554"/>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Luật chơi: </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 bạn được phân vai nói về chức năng từng bộ phận của cơ quan tiêu hóa, các bạn khác thi trả lời bộ phận đó là gì, ai trả lời nhanh, đúng được khen thưởng.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896365" y="-436384"/>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2"/>
          <a:stretch>
            <a:fillRect/>
          </a:stretch>
        </p:blipFill>
        <p:spPr>
          <a:xfrm>
            <a:off x="9758045" y="3408680"/>
            <a:ext cx="1847850"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3"/>
          <a:stretch>
            <a:fillRect/>
          </a:stretch>
        </p:blipFill>
        <p:spPr>
          <a:xfrm flipH="1">
            <a:off x="833755" y="2615040"/>
            <a:ext cx="2379980" cy="3984403"/>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7298690" y="130629"/>
            <a:ext cx="4614636" cy="3031036"/>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3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Bộ</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phận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nào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nhào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trộn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thức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ăn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thành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dạng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lỏng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ea"/>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1335405" y="1857375"/>
            <a:ext cx="4528185"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srgbClr val="C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3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Đó</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là</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dạ</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dày</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54E7A22-8674-41DC-995C-969E4D352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172967" y="5264331"/>
            <a:ext cx="1525563" cy="159366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589815" y="146414"/>
            <a:ext cx="11349635" cy="1371600"/>
          </a:xfrm>
          <a:prstGeom prst="wedgeRoundRectCallout">
            <a:avLst>
              <a:gd name="adj1" fmla="val 2390"/>
              <a:gd name="adj2" fmla="val 73301"/>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Nhớ</a:t>
            </a:r>
            <a:r>
              <a:rPr lang="en-US" sz="3600" b="1" dirty="0">
                <a:solidFill>
                  <a:srgbClr val="FF0000"/>
                </a:solidFill>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3"/>
          <a:stretch>
            <a:fillRect/>
          </a:stretch>
        </p:blipFill>
        <p:spPr>
          <a:xfrm>
            <a:off x="938163" y="1841863"/>
            <a:ext cx="11001287" cy="4088674"/>
          </a:xfrm>
          <a:prstGeom prst="rect">
            <a:avLst/>
          </a:prstGeom>
        </p:spPr>
      </p:pic>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488F388-A8D8-46B7-8CBA-10CCF3EF7F98}"/>
              </a:ext>
            </a:extLst>
          </p:cNvPr>
          <p:cNvPicPr>
            <a:picLocks noChangeAspect="1"/>
          </p:cNvPicPr>
          <p:nvPr/>
        </p:nvPicPr>
        <p:blipFill>
          <a:blip r:embed="rId2"/>
          <a:stretch>
            <a:fillRect/>
          </a:stretch>
        </p:blipFill>
        <p:spPr>
          <a:xfrm>
            <a:off x="0" y="2164703"/>
            <a:ext cx="12230100" cy="4712348"/>
          </a:xfrm>
          <a:prstGeom prst="rect">
            <a:avLst/>
          </a:prstGeom>
        </p:spPr>
      </p:pic>
      <p:sp>
        <p:nvSpPr>
          <p:cNvPr id="4" name="任意多边形: 形状 40">
            <a:extLst>
              <a:ext uri="{FF2B5EF4-FFF2-40B4-BE49-F238E27FC236}">
                <a16:creationId xmlns:a16="http://schemas.microsoft.com/office/drawing/2014/main" id="{D7C664DE-BAE9-4FC2-AA85-D37E4ABA31E8}"/>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5" name="TextBox 4">
            <a:extLst>
              <a:ext uri="{FF2B5EF4-FFF2-40B4-BE49-F238E27FC236}">
                <a16:creationId xmlns:a16="http://schemas.microsoft.com/office/drawing/2014/main" id="{2E65867E-ECD3-4CA3-BE91-8008CB65B531}"/>
              </a:ext>
            </a:extLst>
          </p:cNvPr>
          <p:cNvSpPr txBox="1"/>
          <p:nvPr/>
        </p:nvSpPr>
        <p:spPr>
          <a:xfrm>
            <a:off x="1460997" y="1172336"/>
            <a:ext cx="9705107" cy="1654748"/>
          </a:xfrm>
          <a:prstGeom prst="rect">
            <a:avLst/>
          </a:prstGeom>
          <a:noFill/>
        </p:spPr>
        <p:txBody>
          <a:bodyPr wrap="square" rtlCol="0">
            <a:spAutoFit/>
          </a:bodyPr>
          <a:lstStyle/>
          <a:p>
            <a:pPr lvl="0" algn="just">
              <a:lnSpc>
                <a:spcPct val="150000"/>
              </a:lnSpc>
              <a:spcAft>
                <a:spcPts val="1000"/>
              </a:spcAft>
              <a:defRPr/>
            </a:pPr>
            <a:r>
              <a:rPr lang="vi-VN" sz="3600" dirty="0">
                <a:solidFill>
                  <a:prstClr val="black"/>
                </a:solidFill>
                <a:latin typeface="Times New Roman" panose="02020603050405020304" pitchFamily="18" charset="0"/>
                <a:cs typeface="Times New Roman" panose="02020603050405020304" pitchFamily="18" charset="0"/>
              </a:rPr>
              <a:t>Chỉ và nói tên các bộ phận chính của cơ quan tiêu hóa trong cơ thể người.</a:t>
            </a:r>
          </a:p>
        </p:txBody>
      </p:sp>
      <p:pic>
        <p:nvPicPr>
          <p:cNvPr id="6" name="Picture 5">
            <a:extLst>
              <a:ext uri="{FF2B5EF4-FFF2-40B4-BE49-F238E27FC236}">
                <a16:creationId xmlns:a16="http://schemas.microsoft.com/office/drawing/2014/main" id="{872ED6C0-85F1-4470-AD37-79E33EECB140}"/>
              </a:ext>
            </a:extLst>
          </p:cNvPr>
          <p:cNvPicPr>
            <a:picLocks noChangeAspect="1"/>
          </p:cNvPicPr>
          <p:nvPr/>
        </p:nvPicPr>
        <p:blipFill>
          <a:blip r:embed="rId3"/>
          <a:stretch>
            <a:fillRect/>
          </a:stretch>
        </p:blipFill>
        <p:spPr>
          <a:xfrm>
            <a:off x="559737" y="1272577"/>
            <a:ext cx="764626" cy="727133"/>
          </a:xfrm>
          <a:prstGeom prst="rect">
            <a:avLst/>
          </a:prstGeom>
        </p:spPr>
      </p:pic>
      <p:pic>
        <p:nvPicPr>
          <p:cNvPr id="7" name="Picture 6">
            <a:extLst>
              <a:ext uri="{FF2B5EF4-FFF2-40B4-BE49-F238E27FC236}">
                <a16:creationId xmlns:a16="http://schemas.microsoft.com/office/drawing/2014/main" id="{0C76056D-A698-4BDE-A01C-6695C18CED3E}"/>
              </a:ext>
            </a:extLst>
          </p:cNvPr>
          <p:cNvPicPr>
            <a:picLocks noChangeAspect="1"/>
          </p:cNvPicPr>
          <p:nvPr/>
        </p:nvPicPr>
        <p:blipFill>
          <a:blip r:embed="rId4"/>
          <a:stretch>
            <a:fillRect/>
          </a:stretch>
        </p:blipFill>
        <p:spPr>
          <a:xfrm>
            <a:off x="2247356" y="140874"/>
            <a:ext cx="7655246" cy="1200703"/>
          </a:xfrm>
          <a:prstGeom prst="rect">
            <a:avLst/>
          </a:prstGeom>
        </p:spPr>
      </p:pic>
      <p:sp>
        <p:nvSpPr>
          <p:cNvPr id="8" name="TextBox 7">
            <a:extLst>
              <a:ext uri="{FF2B5EF4-FFF2-40B4-BE49-F238E27FC236}">
                <a16:creationId xmlns:a16="http://schemas.microsoft.com/office/drawing/2014/main" id="{E9A856DB-92D9-4B47-99C7-27B6BD2F07DD}"/>
              </a:ext>
            </a:extLst>
          </p:cNvPr>
          <p:cNvSpPr txBox="1"/>
          <p:nvPr/>
        </p:nvSpPr>
        <p:spPr>
          <a:xfrm>
            <a:off x="1263883" y="2958081"/>
            <a:ext cx="10257514" cy="2485745"/>
          </a:xfrm>
          <a:prstGeom prst="rect">
            <a:avLst/>
          </a:prstGeom>
          <a:noFill/>
        </p:spPr>
        <p:txBody>
          <a:bodyPr wrap="square" rtlCol="0">
            <a:spAutoFit/>
          </a:bodyPr>
          <a:lstStyle/>
          <a:p>
            <a:pPr lvl="0" algn="just">
              <a:lnSpc>
                <a:spcPct val="150000"/>
              </a:lnSpc>
              <a:spcAft>
                <a:spcPts val="1000"/>
              </a:spcAft>
              <a:defRPr/>
            </a:pPr>
            <a:r>
              <a:rPr lang="vi-VN" sz="3600" dirty="0">
                <a:solidFill>
                  <a:prstClr val="black"/>
                </a:solidFill>
                <a:latin typeface="Times New Roman" panose="02020603050405020304" pitchFamily="18" charset="0"/>
                <a:cs typeface="Times New Roman" panose="02020603050405020304" pitchFamily="18" charset="0"/>
              </a:rPr>
              <a:t>Nhận biết và trình bày được chức năng của các bộ phận của cơ quan tiêu hóa và chức năng của cơ quan tiêu hóa qua sự tiêu hóa thức ăn( ăn, uống, thải bã, ...) .</a:t>
            </a:r>
          </a:p>
        </p:txBody>
      </p:sp>
      <p:pic>
        <p:nvPicPr>
          <p:cNvPr id="9" name="Picture 8">
            <a:extLst>
              <a:ext uri="{FF2B5EF4-FFF2-40B4-BE49-F238E27FC236}">
                <a16:creationId xmlns:a16="http://schemas.microsoft.com/office/drawing/2014/main" id="{4DC3F000-C1AB-4B58-994C-2515C2D0C929}"/>
              </a:ext>
            </a:extLst>
          </p:cNvPr>
          <p:cNvPicPr>
            <a:picLocks noChangeAspect="1"/>
          </p:cNvPicPr>
          <p:nvPr/>
        </p:nvPicPr>
        <p:blipFill>
          <a:blip r:embed="rId3"/>
          <a:stretch>
            <a:fillRect/>
          </a:stretch>
        </p:blipFill>
        <p:spPr>
          <a:xfrm>
            <a:off x="499257" y="3065014"/>
            <a:ext cx="764626" cy="727133"/>
          </a:xfrm>
          <a:prstGeom prst="rect">
            <a:avLst/>
          </a:prstGeom>
        </p:spPr>
      </p:pic>
    </p:spTree>
    <p:extLst>
      <p:ext uri="{BB962C8B-B14F-4D97-AF65-F5344CB8AC3E}">
        <p14:creationId xmlns:p14="http://schemas.microsoft.com/office/powerpoint/2010/main" val="3542020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32215" y="-51540"/>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88384" y="1712330"/>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3786193" y="3343498"/>
            <a:ext cx="6046698"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cs typeface="Times New Roman" panose="02020603050405020304" pitchFamily="18" charset="0"/>
              </a:rPr>
              <a:t>Các</a:t>
            </a:r>
            <a:r>
              <a:rPr kumimoji="0" lang="en-US" sz="3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cs typeface="Times New Roman" panose="02020603050405020304" pitchFamily="18" charset="0"/>
              </a:rPr>
              <a:t>khác</a:t>
            </a:r>
            <a:endParaRPr kumimoji="0" lang="en-US" sz="3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5B9BD5">
                    <a:lumMod val="75000"/>
                  </a:srgbClr>
                </a:solidFill>
                <a:latin typeface="Times New Roman" panose="02020603050405020304" pitchFamily="18" charset="0"/>
                <a:cs typeface="Times New Roman" panose="02020603050405020304" pitchFamily="18" charset="0"/>
              </a:rPr>
              <a:t> </a:t>
            </a:r>
            <a:r>
              <a:rPr lang="en-US" sz="3600" b="1" dirty="0">
                <a:solidFill>
                  <a:srgbClr val="5B9BD5">
                    <a:lumMod val="75000"/>
                  </a:srgbClr>
                </a:solidFill>
                <a:latin typeface="Times New Roman" panose="02020603050405020304" pitchFamily="18" charset="0"/>
                <a:cs typeface="Times New Roman" panose="02020603050405020304" pitchFamily="18" charset="0"/>
              </a:rPr>
              <a:t>l</a:t>
            </a:r>
            <a:r>
              <a:rPr kumimoji="0" lang="en-US" sz="3600" b="1" i="0" u="none" strike="noStrike" kern="1200" cap="none" spc="0" normalizeH="0" baseline="0" noProof="0" dirty="0" err="1" smtClean="0">
                <a:ln>
                  <a:noFill/>
                </a:ln>
                <a:solidFill>
                  <a:srgbClr val="5B9BD5">
                    <a:lumMod val="75000"/>
                  </a:srgbClr>
                </a:solidFill>
                <a:effectLst/>
                <a:uLnTx/>
                <a:uFillTx/>
                <a:latin typeface="Times New Roman" panose="02020603050405020304" pitchFamily="18" charset="0"/>
                <a:cs typeface="Times New Roman" panose="02020603050405020304" pitchFamily="18" charset="0"/>
              </a:rPr>
              <a:t>ắng</a:t>
            </a:r>
            <a:r>
              <a:rPr kumimoji="0" lang="en-US" sz="3600" b="1" i="0" u="none" strike="noStrike" kern="1200" cap="none" spc="0" normalizeH="0" baseline="0" noProof="0" dirty="0" smtClean="0">
                <a:ln>
                  <a:noFill/>
                </a:ln>
                <a:solidFill>
                  <a:srgbClr val="5B9BD5">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cs typeface="Times New Roman" panose="02020603050405020304" pitchFamily="18" charset="0"/>
              </a:rPr>
              <a:t>nghe</a:t>
            </a:r>
            <a:r>
              <a:rPr kumimoji="0" lang="en-US" sz="3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rPr>
              <a:t> – </a:t>
            </a:r>
            <a:r>
              <a:rPr kumimoji="0" lang="en-US" sz="36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cs typeface="Times New Roman" panose="02020603050405020304" pitchFamily="18" charset="0"/>
              </a:rPr>
              <a:t>góp</a:t>
            </a:r>
            <a:r>
              <a:rPr kumimoji="0" lang="en-US" sz="3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rPr>
              <a:t> ý - </a:t>
            </a:r>
            <a:r>
              <a:rPr kumimoji="0" lang="en-US" sz="36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cs typeface="Times New Roman" panose="02020603050405020304" pitchFamily="18" charset="0"/>
              </a:rPr>
              <a:t>bổ</a:t>
            </a:r>
            <a:r>
              <a:rPr kumimoji="0" lang="en-US" sz="3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4108942" y="382028"/>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2"/>
          <a:stretch>
            <a:fillRect/>
          </a:stretch>
        </p:blipFill>
        <p:spPr>
          <a:xfrm>
            <a:off x="-357725" y="-409153"/>
            <a:ext cx="12445221" cy="7267153"/>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B7C2EA-0B39-49C4-A64C-C3779433923C}"/>
              </a:ext>
            </a:extLst>
          </p:cNvPr>
          <p:cNvPicPr>
            <a:picLocks noChangeAspect="1"/>
          </p:cNvPicPr>
          <p:nvPr/>
        </p:nvPicPr>
        <p:blipFill>
          <a:blip r:embed="rId2"/>
          <a:stretch>
            <a:fillRect/>
          </a:stretch>
        </p:blipFill>
        <p:spPr>
          <a:xfrm>
            <a:off x="3066849" y="283902"/>
            <a:ext cx="5524701" cy="1250770"/>
          </a:xfrm>
          <a:prstGeom prst="rect">
            <a:avLst/>
          </a:prstGeom>
        </p:spPr>
      </p:pic>
    </p:spTree>
    <p:extLst>
      <p:ext uri="{BB962C8B-B14F-4D97-AF65-F5344CB8AC3E}">
        <p14:creationId xmlns:p14="http://schemas.microsoft.com/office/powerpoint/2010/main" val="191629907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2"/>
          <a:stretch>
            <a:fillRect/>
          </a:stretch>
        </p:blipFill>
        <p:spPr>
          <a:xfrm>
            <a:off x="1912098" y="0"/>
            <a:ext cx="8029128" cy="36944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62385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415739" y="1923527"/>
            <a:ext cx="7004546"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Trò</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chơi</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gồm</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3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trắc</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nghiệm</a:t>
            </a:r>
            <a:endPar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654CC343-1D7B-4C04-A590-96E9F84E3720}"/>
              </a:ext>
            </a:extLst>
          </p:cNvPr>
          <p:cNvSpPr txBox="1"/>
          <p:nvPr/>
        </p:nvSpPr>
        <p:spPr>
          <a:xfrm>
            <a:off x="4417890" y="2852527"/>
            <a:ext cx="732817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Để</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giơ</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thẻ</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màu</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tương</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ứng</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A0E9"/>
                </a:solidFill>
                <a:effectLst/>
                <a:uLnTx/>
                <a:uFillTx/>
                <a:latin typeface="Times New Roman" panose="02020603050405020304" pitchFamily="18" charset="0"/>
                <a:cs typeface="Times New Roman" panose="02020603050405020304" pitchFamily="18" charset="0"/>
              </a:rPr>
              <a:t>màu</a:t>
            </a:r>
            <a:r>
              <a:rPr kumimoji="0" lang="en-US" sz="3600" b="1" i="0" u="none" strike="noStrike" kern="1200" cap="none" spc="0" normalizeH="0" baseline="0" noProof="0" dirty="0" smtClean="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đáp</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A0E9"/>
                </a:solidFill>
                <a:effectLst/>
                <a:uLnTx/>
                <a:uFillTx/>
                <a:latin typeface="Times New Roman" panose="02020603050405020304" pitchFamily="18" charset="0"/>
                <a:cs typeface="Times New Roman" panose="02020603050405020304" pitchFamily="18" charset="0"/>
              </a:rPr>
              <a:t>án</a:t>
            </a:r>
            <a:r>
              <a:rPr kumimoji="0" lang="en-US" sz="3600" b="1" i="0" u="none" strike="noStrike" kern="1200" cap="none" spc="0" normalizeH="0" baseline="0" noProof="0" dirty="0">
                <a:ln>
                  <a:noFill/>
                </a:ln>
                <a:solidFill>
                  <a:srgbClr val="00A0E9"/>
                </a:solidFill>
                <a:effectLst/>
                <a:uLnTx/>
                <a:uFillTx/>
                <a:latin typeface="Times New Roman" panose="02020603050405020304" pitchFamily="18" charset="0"/>
                <a:cs typeface="Times New Roman" panose="02020603050405020304" pitchFamily="18" charset="0"/>
              </a:rPr>
              <a:t>:</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996" y="4253890"/>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50172" y="4761479"/>
              <a:ext cx="94897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409497" y="4238502"/>
            <a:ext cx="1552923" cy="997756"/>
            <a:chOff x="6365089" y="4528351"/>
            <a:chExt cx="1552923" cy="997756"/>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587660" y="4528351"/>
              <a:ext cx="1134926" cy="98488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Xanh</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dương</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7" y="4266761"/>
            <a:ext cx="1552923" cy="984885"/>
            <a:chOff x="8081978" y="4567540"/>
            <a:chExt cx="1552923" cy="984885"/>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377575" y="4567540"/>
              <a:ext cx="956993" cy="98488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Xanh</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lá</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824146" y="4253890"/>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1966" y="4772054"/>
              <a:ext cx="56425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Đỏ</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4598377" y="5451700"/>
            <a:ext cx="6639269"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phút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chuẩn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bị</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thẻ</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màu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nhé</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gan</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tim</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thận</a:t>
              </a:r>
              <a:endParaRPr kumimoji="0" 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hậu môn</a:t>
              </a:r>
              <a:endParaRPr kumimoji="0" lang="en-US" sz="4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Cơ quan tiêu hóa gồm: Miệng, thực quản, dạ dày, ruột non, ruột già và....</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Yeahhh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Đúng</a:t>
              </a:r>
              <a:r>
                <a:rPr kumimoji="0" lang="en-US" sz="1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rồi</a:t>
              </a:r>
              <a:r>
                <a:rPr kumimoji="0" lang="en-US" sz="1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Mình</a:t>
              </a:r>
              <a:r>
                <a:rPr kumimoji="0" lang="en-US" sz="1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thích</a:t>
              </a:r>
              <a:r>
                <a:rPr kumimoji="0" lang="en-US" sz="1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màu</a:t>
              </a:r>
              <a:r>
                <a:rPr kumimoji="0" lang="en-US" sz="1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này</a:t>
              </a:r>
              <a:r>
                <a:rPr kumimoji="0" lang="en-US" sz="1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endParaRPr kumimoji="0" lang="en-US" sz="10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25 cm</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15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25 dm</a:t>
              </a:r>
              <a:endParaRPr kumimoji="0" lang="en-US" sz="4000" b="1" i="0" u="none" strike="noStrike" kern="1200" cap="none" spc="-15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spc="-150" dirty="0">
                  <a:solidFill>
                    <a:srgbClr val="FFFFFF"/>
                  </a:solidFill>
                  <a:latin typeface="Times New Roman" panose="02020603050405020304" pitchFamily="18" charset="0"/>
                  <a:cs typeface="Times New Roman" panose="02020603050405020304" pitchFamily="18" charset="0"/>
                </a:rPr>
                <a:t>25 m</a:t>
              </a:r>
              <a:endParaRPr kumimoji="0" lang="en-US" sz="4000" b="1" i="0" u="none" strike="noStrike" kern="1200" cap="none" spc="-15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15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25 mm</a:t>
              </a:r>
              <a:endParaRPr kumimoji="0" lang="en-US" sz="4000" b="1" i="0" u="none" strike="noStrike" kern="1200" cap="none" spc="-15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Thực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quản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ống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dài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khoảng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dạ dày</a:t>
              </a:r>
              <a:endPar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hậu môn</a:t>
              </a:r>
              <a:endPar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ruột già</a:t>
              </a:r>
              <a:endPar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b="1" dirty="0">
                  <a:solidFill>
                    <a:prstClr val="white"/>
                  </a:solidFill>
                  <a:latin typeface="Times New Roman" panose="02020603050405020304" pitchFamily="18" charset="0"/>
                  <a:cs typeface="Times New Roman" panose="02020603050405020304" pitchFamily="18" charset="0"/>
                </a:rPr>
                <a:t>đại tràng</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Ống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tiêu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hóa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bắt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miệng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thúc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đâu?</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Yeahhh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Đúng</a:t>
              </a:r>
              <a:r>
                <a:rPr kumimoji="0" lang="en-US" sz="1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rồi</a:t>
              </a:r>
              <a:r>
                <a:rPr kumimoji="0" lang="en-US" sz="1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Mình</a:t>
              </a:r>
              <a:r>
                <a:rPr kumimoji="0" lang="en-US" sz="1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thích</a:t>
              </a:r>
              <a:r>
                <a:rPr kumimoji="0" lang="en-US" sz="1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màu</a:t>
              </a:r>
              <a:r>
                <a:rPr kumimoji="0" lang="en-US" sz="1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này</a:t>
              </a:r>
              <a:r>
                <a:rPr kumimoji="0" lang="en-US" sz="1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endParaRPr kumimoji="0" lang="en-US" sz="1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Cảm</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ơn</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bạn</a:t>
              </a:r>
              <a:endPar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đã</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chọn</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vòng</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cổ</a:t>
              </a:r>
              <a:endPar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cho</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tớ</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485</Words>
  <Application>Microsoft Office PowerPoint</Application>
  <PresentationFormat>Widescreen</PresentationFormat>
  <Paragraphs>71</Paragraphs>
  <Slides>23</Slides>
  <Notes>0</Notes>
  <HiddenSlides>0</HiddenSlides>
  <MMClips>8</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23</vt:i4>
      </vt:variant>
    </vt:vector>
  </HeadingPairs>
  <TitlesOfParts>
    <vt:vector size="39" baseType="lpstr">
      <vt:lpstr>SimSun</vt:lpstr>
      <vt:lpstr>#9Slide02 Noi dung dai</vt:lpstr>
      <vt:lpstr>#9Slide02 Tieu de dai</vt:lpstr>
      <vt:lpstr>Arial</vt:lpstr>
      <vt:lpstr>Calibri</vt:lpstr>
      <vt:lpstr>Calibri Light</vt:lpstr>
      <vt:lpstr>等线</vt:lpstr>
      <vt:lpstr>iCiel Cadena</vt:lpstr>
      <vt:lpstr>黑体</vt:lpstr>
      <vt:lpstr>Times New Roman</vt:lpstr>
      <vt:lpstr>VNI-Times</vt:lpstr>
      <vt:lpstr>思源黑体 CN Bold</vt:lpstr>
      <vt:lpstr>Custom Design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2022-10-26T12:33:18Z</dcterms:created>
  <dcterms:modified xsi:type="dcterms:W3CDTF">2024-01-30T23:12:39Z</dcterms:modified>
</cp:coreProperties>
</file>