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8"/>
  </p:notesMasterIdLst>
  <p:sldIdLst>
    <p:sldId id="9513" r:id="rId3"/>
    <p:sldId id="9526" r:id="rId4"/>
    <p:sldId id="280" r:id="rId5"/>
    <p:sldId id="9512" r:id="rId6"/>
    <p:sldId id="9528" r:id="rId7"/>
    <p:sldId id="9514" r:id="rId8"/>
    <p:sldId id="299" r:id="rId9"/>
    <p:sldId id="9474" r:id="rId10"/>
    <p:sldId id="9515" r:id="rId11"/>
    <p:sldId id="9516" r:id="rId12"/>
    <p:sldId id="2007577232" r:id="rId13"/>
    <p:sldId id="9517" r:id="rId14"/>
    <p:sldId id="269" r:id="rId15"/>
    <p:sldId id="284" r:id="rId16"/>
    <p:sldId id="2007577233" r:id="rId17"/>
    <p:sldId id="272" r:id="rId18"/>
    <p:sldId id="2007577234" r:id="rId19"/>
    <p:sldId id="9519" r:id="rId20"/>
    <p:sldId id="9520" r:id="rId21"/>
    <p:sldId id="9521" r:id="rId22"/>
    <p:sldId id="2007577235" r:id="rId23"/>
    <p:sldId id="9524" r:id="rId24"/>
    <p:sldId id="2007577236" r:id="rId25"/>
    <p:sldId id="2007577237"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2024/2/1</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2024/2/1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2024/2/1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2024/2/1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3.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0D4A2F1E-9F01-4C37-99AF-9D4BB8B4A1E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90676" y="295274"/>
            <a:ext cx="1285875" cy="1285875"/>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jpe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Times New Roman" panose="02020603050405020304" pitchFamily="18" charset="0"/>
                <a:cs typeface="Times New Roman" panose="02020603050405020304" pitchFamily="18" charset="0"/>
              </a:rPr>
              <a:t>vun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vút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vút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Tree>
    <p:extLst>
      <p:ext uri="{BB962C8B-B14F-4D97-AF65-F5344CB8AC3E}">
        <p14:creationId xmlns:p14="http://schemas.microsoft.com/office/powerpoint/2010/main" val="80263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cs typeface="Times New Roman" panose="02020603050405020304" pitchFamily="18" charset="0"/>
              </a:rPr>
              <a:t>thoăn</a:t>
            </a:r>
            <a:r>
              <a:rPr kumimoji="0" lang="en-US" sz="5400" b="1" i="0" u="none" strike="noStrike" kern="1200" cap="none" spc="0" normalizeH="0" noProof="0" dirty="0">
                <a:ln>
                  <a:noFill/>
                </a:ln>
                <a:solidFill>
                  <a:srgbClr val="4472C4">
                    <a:lumMod val="75000"/>
                  </a:srgbClr>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4472C4">
                    <a:lumMod val="75000"/>
                  </a:srgbClr>
                </a:solidFill>
                <a:effectLst/>
                <a:uLnTx/>
                <a:uFillTx/>
                <a:latin typeface="Times New Roman" panose="02020603050405020304" pitchFamily="18" charset="0"/>
                <a:cs typeface="Times New Roman" panose="02020603050405020304" pitchFamily="18" charset="0"/>
              </a:rPr>
              <a:t>thoắt</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thoăn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thoắt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18464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478241" y="1695078"/>
            <a:ext cx="11757461" cy="1534601"/>
            <a:chOff x="2346568" y="1695078"/>
            <a:chExt cx="7184852"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2346568" y="1695078"/>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2607228" y="1982125"/>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Sai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lỗi</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1478242" y="3373605"/>
            <a:ext cx="8920182"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rPr>
                <a:t>2.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rõ</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sạch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1579806" y="5332218"/>
            <a:ext cx="8920182" cy="1669708"/>
            <a:chOff x="3597636" y="5332218"/>
            <a:chExt cx="5451023" cy="166970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3597636" y="5332218"/>
              <a:ext cx="5451023" cy="153279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3869915" y="5630826"/>
              <a:ext cx="4649325" cy="1371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3.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6"/>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265154" y="-79991"/>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675123" y="1065069"/>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300EA5E-3059-43C4-B342-3810E2700E80}"/>
              </a:ext>
            </a:extLst>
          </p:cNvPr>
          <p:cNvSpPr/>
          <p:nvPr/>
        </p:nvSpPr>
        <p:spPr>
          <a:xfrm>
            <a:off x="963560" y="154004"/>
            <a:ext cx="10854590"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DE83779-273F-4524-A613-5ABEC6B029AA}"/>
              </a:ext>
            </a:extLst>
          </p:cNvPr>
          <p:cNvSpPr>
            <a:spLocks noGrp="1"/>
          </p:cNvSpPr>
          <p:nvPr>
            <p:ph type="title"/>
          </p:nvPr>
        </p:nvSpPr>
        <p:spPr>
          <a:xfrm>
            <a:off x="1082303" y="227361"/>
            <a:ext cx="10735847" cy="1714732"/>
          </a:xfrm>
        </p:spPr>
        <p:txBody>
          <a:bodyPr>
            <a:normAutofit/>
          </a:bodyPr>
          <a:lstStyle/>
          <a:p>
            <a:pPr algn="ctr"/>
            <a:r>
              <a:rPr lang="nl-NL"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413785" y="472577"/>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666DC-62EC-4459-B049-583B03AB2284}"/>
              </a:ext>
            </a:extLst>
          </p:cNvPr>
          <p:cNvSpPr txBox="1"/>
          <p:nvPr/>
        </p:nvSpPr>
        <p:spPr>
          <a:xfrm>
            <a:off x="1077532" y="1598950"/>
            <a:ext cx="10558913" cy="3539430"/>
          </a:xfrm>
          <a:prstGeom prst="rect">
            <a:avLst/>
          </a:prstGeom>
          <a:noFill/>
        </p:spPr>
        <p:txBody>
          <a:bodyPr wrap="square" rtlCol="0">
            <a:spAutoFit/>
          </a:bodyPr>
          <a:lstStyle/>
          <a:p>
            <a:pPr algn="just"/>
            <a:r>
              <a:rPr lang="vi-VN" sz="3200" b="1" dirty="0">
                <a:solidFill>
                  <a:srgbClr val="FF0000"/>
                </a:solidFill>
                <a:latin typeface="+mj-lt"/>
                <a:cs typeface="Calibri" panose="020F0502020204030204" pitchFamily="34" charset="0"/>
              </a:rPr>
              <a:t>Vườn Quốc gia Cúc Phương </a:t>
            </a:r>
            <a:r>
              <a:rPr lang="vi-VN" sz="3200" b="1" dirty="0">
                <a:solidFill>
                  <a:srgbClr val="002060"/>
                </a:solidFill>
                <a:latin typeface="+mj-lt"/>
                <a:cs typeface="Calibri" panose="020F0502020204030204" pitchFamily="34" charset="0"/>
              </a:rPr>
              <a:t>là một khu bảo tồn thiên nhiên thuộc ba tỉnh: </a:t>
            </a:r>
            <a:r>
              <a:rPr lang="vi-VN" sz="3200" b="1" dirty="0">
                <a:solidFill>
                  <a:srgbClr val="FF0000"/>
                </a:solidFill>
                <a:latin typeface="+mj-lt"/>
                <a:cs typeface="Calibri" panose="020F0502020204030204" pitchFamily="34" charset="0"/>
              </a:rPr>
              <a:t>Ninh Bình, Hòa Bình, Thanh Hóa</a:t>
            </a:r>
            <a:r>
              <a:rPr lang="vi-VN" sz="3200" b="1" dirty="0">
                <a:solidFill>
                  <a:srgbClr val="002060"/>
                </a:solidFill>
                <a:latin typeface="+mj-lt"/>
                <a:cs typeface="Calibri" panose="020F0502020204030204" pitchFamily="34" charset="0"/>
              </a:rPr>
              <a:t>. Đây là vườn quốc gia đầu tiên tại </a:t>
            </a:r>
            <a:r>
              <a:rPr lang="vi-VN" sz="3200" b="1" dirty="0">
                <a:solidFill>
                  <a:srgbClr val="FF0000"/>
                </a:solidFill>
                <a:latin typeface="+mj-lt"/>
                <a:cs typeface="Calibri" panose="020F0502020204030204" pitchFamily="34" charset="0"/>
              </a:rPr>
              <a:t>Việt Nam</a:t>
            </a:r>
            <a:r>
              <a:rPr lang="vi-VN" sz="3200" b="1" dirty="0">
                <a:solidFill>
                  <a:srgbClr val="002060"/>
                </a:solidFill>
                <a:latin typeface="+mj-lt"/>
                <a:cs typeface="Calibri" panose="020F0502020204030204" pitchFamily="34" charset="0"/>
              </a:rPr>
              <a:t>. Trung tâm vườn đặt tại xã </a:t>
            </a:r>
            <a:r>
              <a:rPr lang="vi-VN" sz="3200" b="1" dirty="0">
                <a:solidFill>
                  <a:srgbClr val="FF0000"/>
                </a:solidFill>
                <a:latin typeface="+mj-lt"/>
                <a:cs typeface="Calibri" panose="020F0502020204030204" pitchFamily="34" charset="0"/>
              </a:rPr>
              <a:t>Cúc Phương</a:t>
            </a:r>
            <a:r>
              <a:rPr lang="vi-VN" sz="3200" b="1" dirty="0">
                <a:solidFill>
                  <a:srgbClr val="002060"/>
                </a:solidFill>
                <a:latin typeface="+mj-lt"/>
                <a:cs typeface="Calibri" panose="020F0502020204030204" pitchFamily="34" charset="0"/>
              </a:rPr>
              <a:t>, huyện </a:t>
            </a:r>
            <a:r>
              <a:rPr lang="vi-VN" sz="3200" b="1" dirty="0">
                <a:solidFill>
                  <a:srgbClr val="FF0000"/>
                </a:solidFill>
                <a:latin typeface="+mj-lt"/>
                <a:cs typeface="Calibri" panose="020F0502020204030204" pitchFamily="34" charset="0"/>
              </a:rPr>
              <a:t>Nho Quan</a:t>
            </a:r>
            <a:r>
              <a:rPr lang="vi-VN" sz="3200" b="1" dirty="0">
                <a:solidFill>
                  <a:srgbClr val="002060"/>
                </a:solidFill>
                <a:latin typeface="+mj-lt"/>
                <a:cs typeface="Calibri" panose="020F0502020204030204" pitchFamily="34" charset="0"/>
              </a:rPr>
              <a:t>, tỉnh </a:t>
            </a:r>
            <a:r>
              <a:rPr lang="vi-VN" sz="3200" b="1" dirty="0">
                <a:solidFill>
                  <a:srgbClr val="FF0000"/>
                </a:solidFill>
                <a:latin typeface="+mj-lt"/>
                <a:cs typeface="Calibri" panose="020F0502020204030204" pitchFamily="34" charset="0"/>
              </a:rPr>
              <a:t>Ninh Bình</a:t>
            </a:r>
            <a:r>
              <a:rPr lang="vi-VN" sz="3200" b="1" dirty="0">
                <a:solidFill>
                  <a:srgbClr val="002060"/>
                </a:solidFill>
                <a:latin typeface="+mj-lt"/>
                <a:cs typeface="Calibri" panose="020F0502020204030204" pitchFamily="34" charset="0"/>
              </a:rPr>
              <a:t>. Vườn có hệ thực vật, động vật phong phú. Nhiều loài động vật, thực vật có nguy cơ tuyệt chủng cũng được bảo tồn tại đây.</a:t>
            </a:r>
          </a:p>
          <a:p>
            <a:pPr algn="r"/>
            <a:r>
              <a:rPr lang="vi-VN" sz="3200" b="1" dirty="0">
                <a:solidFill>
                  <a:srgbClr val="002060"/>
                </a:solidFill>
                <a:latin typeface="+mj-lt"/>
                <a:cs typeface="Calibri" panose="020F0502020204030204" pitchFamily="34" charset="0"/>
              </a:rPr>
              <a:t>(Lâm Anh)</a:t>
            </a:r>
          </a:p>
        </p:txBody>
      </p:sp>
      <p:grpSp>
        <p:nvGrpSpPr>
          <p:cNvPr id="13" name="Group 12">
            <a:extLst>
              <a:ext uri="{FF2B5EF4-FFF2-40B4-BE49-F238E27FC236}">
                <a16:creationId xmlns:a16="http://schemas.microsoft.com/office/drawing/2014/main"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2746293" y="5503243"/>
            <a:ext cx="7384639"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Vườn Quốc gia Cúc Phương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1698172" y="5223123"/>
            <a:ext cx="8129222" cy="1108082"/>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5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Nho Quan</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Câu </a:t>
            </a:r>
            <a:r>
              <a:rPr kumimoji="0" lang="vi-VN"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3</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515276" y="2162876"/>
            <a:ext cx="10915049" cy="2585323"/>
          </a:xfrm>
          <a:prstGeom prst="rect">
            <a:avLst/>
          </a:prstGeom>
          <a:noFill/>
        </p:spPr>
        <p:txBody>
          <a:bodyPr wrap="square" rtlCol="0">
            <a:spAutoFit/>
          </a:bodyPr>
          <a:lstStyle/>
          <a:p>
            <a:pPr lvl="0" algn="just">
              <a:lnSpc>
                <a:spcPct val="150000"/>
              </a:lnSpc>
            </a:pPr>
            <a:r>
              <a:rPr lang="vi-VN" sz="3600" dirty="0">
                <a:solidFill>
                  <a:prstClr val="black"/>
                </a:solidFill>
                <a:latin typeface="Times New Roman" panose="02020603050405020304" pitchFamily="18" charset="0"/>
                <a:cs typeface="Times New Roman" panose="02020603050405020304" pitchFamily="18" charset="0"/>
              </a:rPr>
              <a:t>- Cứ ch</a:t>
            </a:r>
            <a:r>
              <a:rPr lang="vi-VN" sz="3600" dirty="0">
                <a:solidFill>
                  <a:srgbClr val="FF0000"/>
                </a:solidFill>
                <a:latin typeface="Times New Roman" panose="02020603050405020304" pitchFamily="18" charset="0"/>
                <a:cs typeface="Times New Roman" panose="02020603050405020304" pitchFamily="18" charset="0"/>
              </a:rPr>
              <a:t>iều</a:t>
            </a:r>
            <a:r>
              <a:rPr lang="vi-VN" sz="3600" dirty="0">
                <a:solidFill>
                  <a:prstClr val="black"/>
                </a:solidFill>
                <a:latin typeface="Times New Roman" panose="02020603050405020304" pitchFamily="18" charset="0"/>
                <a:cs typeface="Times New Roman" panose="02020603050405020304" pitchFamily="18" charset="0"/>
              </a:rPr>
              <a:t> ch</a:t>
            </a:r>
            <a:r>
              <a:rPr lang="vi-VN" sz="3600" dirty="0">
                <a:solidFill>
                  <a:srgbClr val="FF0000"/>
                </a:solidFill>
                <a:latin typeface="Times New Roman" panose="02020603050405020304" pitchFamily="18" charset="0"/>
                <a:cs typeface="Times New Roman" panose="02020603050405020304" pitchFamily="18" charset="0"/>
              </a:rPr>
              <a:t>iều</a:t>
            </a:r>
            <a:r>
              <a:rPr lang="vi-VN" sz="3600" dirty="0">
                <a:solidFill>
                  <a:prstClr val="black"/>
                </a:solidFill>
                <a:latin typeface="Times New Roman" panose="02020603050405020304" pitchFamily="18" charset="0"/>
                <a:cs typeface="Times New Roman" panose="02020603050405020304" pitchFamily="18" charset="0"/>
              </a:rPr>
              <a:t>, bầy h</a:t>
            </a:r>
            <a:r>
              <a:rPr lang="vi-VN" sz="3600" dirty="0">
                <a:solidFill>
                  <a:srgbClr val="FF0000"/>
                </a:solidFill>
                <a:latin typeface="Times New Roman" panose="02020603050405020304" pitchFamily="18" charset="0"/>
                <a:cs typeface="Times New Roman" panose="02020603050405020304" pitchFamily="18" charset="0"/>
              </a:rPr>
              <a:t>ươu</a:t>
            </a:r>
            <a:r>
              <a:rPr lang="vi-VN" sz="3600" dirty="0">
                <a:solidFill>
                  <a:prstClr val="black"/>
                </a:solidFill>
                <a:latin typeface="Times New Roman" panose="02020603050405020304" pitchFamily="18" charset="0"/>
                <a:cs typeface="Times New Roman" panose="02020603050405020304" pitchFamily="18" charset="0"/>
              </a:rPr>
              <a:t> lại rủ nhau ra suối uống nước.</a:t>
            </a:r>
          </a:p>
          <a:p>
            <a:pPr lvl="0" algn="just">
              <a:lnSpc>
                <a:spcPct val="150000"/>
              </a:lnSpc>
            </a:pPr>
            <a:r>
              <a:rPr lang="vi-VN" sz="3600" dirty="0">
                <a:solidFill>
                  <a:prstClr val="black"/>
                </a:solidFill>
                <a:latin typeface="Times New Roman" panose="02020603050405020304" pitchFamily="18" charset="0"/>
                <a:cs typeface="Times New Roman" panose="02020603050405020304" pitchFamily="18" charset="0"/>
              </a:rPr>
              <a:t>- Buổi sáng, tiếng chim kh</a:t>
            </a:r>
            <a:r>
              <a:rPr lang="vi-VN" sz="3600" dirty="0">
                <a:solidFill>
                  <a:srgbClr val="FF0000"/>
                </a:solidFill>
                <a:latin typeface="Times New Roman" panose="02020603050405020304" pitchFamily="18" charset="0"/>
                <a:cs typeface="Times New Roman" panose="02020603050405020304" pitchFamily="18" charset="0"/>
              </a:rPr>
              <a:t>ướu</a:t>
            </a:r>
            <a:r>
              <a:rPr lang="vi-VN" sz="3600" dirty="0">
                <a:solidFill>
                  <a:prstClr val="black"/>
                </a:solidFill>
                <a:latin typeface="Times New Roman" panose="02020603050405020304" pitchFamily="18" charset="0"/>
                <a:cs typeface="Times New Roman" panose="02020603050405020304" pitchFamily="18" charset="0"/>
              </a:rPr>
              <a:t> lảnh lót khắp rừng.</a:t>
            </a:r>
          </a:p>
          <a:p>
            <a:pPr lvl="0" algn="just">
              <a:lnSpc>
                <a:spcPct val="150000"/>
              </a:lnSpc>
            </a:pPr>
            <a:r>
              <a:rPr lang="vi-VN" sz="3600" dirty="0">
                <a:solidFill>
                  <a:prstClr val="black"/>
                </a:solidFill>
                <a:latin typeface="Times New Roman" panose="02020603050405020304" pitchFamily="18" charset="0"/>
                <a:cs typeface="Times New Roman" panose="02020603050405020304" pitchFamily="18" charset="0"/>
              </a:rPr>
              <a:t>- Mặt trời ch</a:t>
            </a:r>
            <a:r>
              <a:rPr lang="vi-VN" sz="3600" dirty="0">
                <a:solidFill>
                  <a:srgbClr val="FF0000"/>
                </a:solidFill>
                <a:latin typeface="Times New Roman" panose="02020603050405020304" pitchFamily="18" charset="0"/>
                <a:cs typeface="Times New Roman" panose="02020603050405020304" pitchFamily="18" charset="0"/>
              </a:rPr>
              <a:t>iếu</a:t>
            </a:r>
            <a:r>
              <a:rPr lang="vi-VN" sz="3600" dirty="0">
                <a:solidFill>
                  <a:prstClr val="black"/>
                </a:solidFill>
                <a:latin typeface="Times New Roman" panose="02020603050405020304" pitchFamily="18" charset="0"/>
                <a:cs typeface="Times New Roman" panose="02020603050405020304" pitchFamily="18" charset="0"/>
              </a:rPr>
              <a:t> những tia nắng ấm áp xuống vườn cây.</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9054" y="562488"/>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68986" y="2403187"/>
            <a:ext cx="555027" cy="532828"/>
          </a:xfrm>
          <a:prstGeom prst="rect">
            <a:avLst/>
          </a:prstGeom>
          <a:solidFill>
            <a:schemeClr val="bg1"/>
          </a:solidFill>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90500" y="2418143"/>
            <a:ext cx="515833" cy="495202"/>
          </a:xfrm>
          <a:prstGeom prst="rect">
            <a:avLst/>
          </a:prstGeom>
          <a:solidFill>
            <a:schemeClr val="bg1"/>
          </a:solidFill>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505" y="3979148"/>
            <a:ext cx="626436" cy="601381"/>
          </a:xfrm>
          <a:prstGeom prst="rect">
            <a:avLst/>
          </a:prstGeom>
          <a:solidFill>
            <a:schemeClr val="bg1"/>
          </a:solidFill>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8941" y="2354430"/>
            <a:ext cx="662180" cy="597764"/>
          </a:xfrm>
          <a:prstGeom prst="rect">
            <a:avLst/>
          </a:prstGeom>
          <a:solidFill>
            <a:schemeClr val="bg1"/>
          </a:solidFill>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321" y="3157728"/>
            <a:ext cx="725170" cy="696165"/>
          </a:xfrm>
          <a:prstGeom prst="rect">
            <a:avLst/>
          </a:prstGeom>
          <a:solidFill>
            <a:schemeClr val="bg1"/>
          </a:solidFill>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Vần</a:t>
            </a:r>
            <a:r>
              <a:rPr lang="en-US" sz="3600" b="1" i="0" dirty="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âc</a:t>
            </a:r>
            <a:r>
              <a:rPr lang="en-US" sz="3600" b="1" i="0" dirty="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7" name="Oval 6">
            <a:extLst>
              <a:ext uri="{FF2B5EF4-FFF2-40B4-BE49-F238E27FC236}">
                <a16:creationId xmlns:a16="http://schemas.microsoft.com/office/drawing/2014/main"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347B8C-ACE9-433A-8F71-7D1764E45CD5}"/>
              </a:ext>
            </a:extLst>
          </p:cNvPr>
          <p:cNvSpPr txBox="1"/>
          <p:nvPr/>
        </p:nvSpPr>
        <p:spPr>
          <a:xfrm>
            <a:off x="7382578" y="2117558"/>
            <a:ext cx="2040556" cy="646331"/>
          </a:xfrm>
          <a:prstGeom prst="rect">
            <a:avLst/>
          </a:prstGeom>
          <a:noFill/>
        </p:spPr>
        <p:txBody>
          <a:bodyPr wrap="square" rtlCol="0">
            <a:spAutoFit/>
          </a:bodyPr>
          <a:lstStyle/>
          <a:p>
            <a:pPr algn="just"/>
            <a:r>
              <a:rPr lang="en-US" sz="36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Giàn</a:t>
            </a:r>
            <a:r>
              <a:rPr lang="en-US" sz="36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gấc</a:t>
            </a:r>
            <a:endParaRPr lang="en-US" sz="36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Bậc</a:t>
            </a:r>
            <a:r>
              <a:rPr lang="en-US" sz="36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rPr>
              <a:t>thềm</a:t>
            </a:r>
            <a:endParaRPr lang="en-US" sz="36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3" name="Rectangles 7">
            <a:extLst>
              <a:ext uri="{FF2B5EF4-FFF2-40B4-BE49-F238E27FC236}">
                <a16:creationId xmlns:a16="http://schemas.microsoft.com/office/drawing/2014/main"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Vần</a:t>
            </a:r>
            <a:r>
              <a:rPr lang="en-US" sz="3600" b="1" i="0" dirty="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ât</a:t>
            </a:r>
            <a:r>
              <a:rPr lang="en-US" sz="3600" b="1" i="0" dirty="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25" name="Oval 24">
            <a:extLst>
              <a:ext uri="{FF2B5EF4-FFF2-40B4-BE49-F238E27FC236}">
                <a16:creationId xmlns:a16="http://schemas.microsoft.com/office/drawing/2014/main"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Đôi</a:t>
            </a:r>
            <a:r>
              <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tất</a:t>
            </a:r>
            <a:endParaRPr lang="en-US" sz="36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lật</a:t>
            </a:r>
            <a:r>
              <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đật</a:t>
            </a:r>
            <a:endParaRPr lang="en-US" sz="36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2" name="Oval 31">
            <a:extLst>
              <a:ext uri="{FF2B5EF4-FFF2-40B4-BE49-F238E27FC236}">
                <a16:creationId xmlns:a16="http://schemas.microsoft.com/office/drawing/2014/main"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phật</a:t>
            </a:r>
            <a:r>
              <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thủ</a:t>
            </a:r>
            <a:endParaRPr lang="en-US" sz="3600" b="1" i="0" dirty="0">
              <a:solidFill>
                <a:srgbClr val="FF0000"/>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任意多边形: 形状 1">
            <a:extLst>
              <a:ext uri="{FF2B5EF4-FFF2-40B4-BE49-F238E27FC236}">
                <a16:creationId xmlns:a16="http://schemas.microsoft.com/office/drawing/2014/main" id="{52379516-0138-446F-8882-162FBD5948DD}"/>
              </a:ext>
            </a:extLst>
          </p:cNvPr>
          <p:cNvSpPr/>
          <p:nvPr/>
        </p:nvSpPr>
        <p:spPr>
          <a:xfrm>
            <a:off x="3605349" y="640079"/>
            <a:ext cx="7887215" cy="5069687"/>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3" name="Picture 2">
            <a:extLst>
              <a:ext uri="{FF2B5EF4-FFF2-40B4-BE49-F238E27FC236}">
                <a16:creationId xmlns:a16="http://schemas.microsoft.com/office/drawing/2014/main" id="{CABBCF9E-3CA4-46D5-80E0-C905A9BC1A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67807-53A2-4AF6-BB82-170CE01EB2D7}"/>
              </a:ext>
            </a:extLst>
          </p:cNvPr>
          <p:cNvSpPr txBox="1"/>
          <p:nvPr/>
        </p:nvSpPr>
        <p:spPr>
          <a:xfrm>
            <a:off x="4350619" y="1607419"/>
            <a:ext cx="6631806" cy="2554545"/>
          </a:xfrm>
          <a:prstGeom prst="rect">
            <a:avLst/>
          </a:prstGeom>
          <a:noFill/>
        </p:spPr>
        <p:txBody>
          <a:bodyPr wrap="square" rtlCol="0">
            <a:spAutoFit/>
          </a:bodyPr>
          <a:lstStyle/>
          <a:p>
            <a:pPr algn="ctr"/>
            <a:r>
              <a:rPr lang="nl-NL"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t>
            </a: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ề trao đổi với người thân về các loài động vật, các loài thú rừng đã thấy trực tiếp hoặc qua sách báo, phim ảnh. </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id="{61579BB7-10A2-4C4C-B2F8-D9EF41E9A680}"/>
              </a:ext>
            </a:extLst>
          </p:cNvPr>
          <p:cNvPicPr>
            <a:picLocks noChangeAspect="1"/>
          </p:cNvPicPr>
          <p:nvPr/>
        </p:nvPicPr>
        <p:blipFill>
          <a:blip r:embed="rId5"/>
          <a:stretch>
            <a:fillRect/>
          </a:stretch>
        </p:blipFill>
        <p:spPr>
          <a:xfrm>
            <a:off x="2118028" y="2682529"/>
            <a:ext cx="7651143" cy="2121592"/>
          </a:xfrm>
          <a:prstGeom prst="rect">
            <a:avLst/>
          </a:prstGeom>
        </p:spPr>
      </p:pic>
      <p:sp>
        <p:nvSpPr>
          <p:cNvPr id="5" name="TextBox 4">
            <a:extLst>
              <a:ext uri="{FF2B5EF4-FFF2-40B4-BE49-F238E27FC236}">
                <a16:creationId xmlns:a16="http://schemas.microsoft.com/office/drawing/2014/main" id="{96531F0D-F348-4DB7-A673-8E6BFFE9B07A}"/>
              </a:ext>
            </a:extLst>
          </p:cNvPr>
          <p:cNvSpPr txBox="1"/>
          <p:nvPr/>
        </p:nvSpPr>
        <p:spPr>
          <a:xfrm>
            <a:off x="3457575" y="762000"/>
            <a:ext cx="6334125"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Thứ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ba</a:t>
            </a:r>
            <a:r>
              <a:rPr lang="en-US" sz="3200" b="1"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ngày 23 tháng 01 </a:t>
            </a:r>
            <a:r>
              <a:rPr lang="en-US" sz="3200" b="1" dirty="0" err="1" smtClean="0">
                <a:latin typeface="Times New Roman" panose="02020603050405020304" pitchFamily="18" charset="0"/>
                <a:cs typeface="Times New Roman" panose="02020603050405020304" pitchFamily="18" charset="0"/>
              </a:rPr>
              <a:t>năm</a:t>
            </a:r>
            <a:r>
              <a:rPr lang="en-US" sz="3200" b="1"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2024</a:t>
            </a:r>
            <a:endParaRPr lang="en-US" sz="3200" b="1" dirty="0">
              <a:latin typeface="Times New Roman" panose="02020603050405020304" pitchFamily="18" charset="0"/>
              <a:cs typeface="Times New Roman" panose="02020603050405020304" pitchFamily="18" charset="0"/>
            </a:endParaRPr>
          </a:p>
        </p:txBody>
      </p:sp>
      <p:pic>
        <p:nvPicPr>
          <p:cNvPr id="7" name="Picture 6" descr="Logo&#10;&#10;Description automatically generated">
            <a:extLst>
              <a:ext uri="{FF2B5EF4-FFF2-40B4-BE49-F238E27FC236}">
                <a16:creationId xmlns:a16="http://schemas.microsoft.com/office/drawing/2014/main" id="{79F582C7-B888-44B1-8D8B-57CDB4B431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14A0434D-B0E4-463F-B7DA-06C993E931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3354957"/>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Viết đúng chính tả bài “Chim chích bông”. Biết cách trình bày đoạn văn, biết viết hoa chữ cái đầu tên bài học và các dấu câu..</a:t>
            </a:r>
          </a:p>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Làm đúng các bài tập chính tả, phân biệt iêu / ươu (ât / âc) .</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id="{ECA35778-CC38-4B15-BE6D-FAFF81D91191}"/>
              </a:ext>
            </a:extLst>
          </p:cNvPr>
          <p:cNvPicPr>
            <a:picLocks noChangeAspect="1"/>
          </p:cNvPicPr>
          <p:nvPr/>
        </p:nvPicPr>
        <p:blipFill>
          <a:blip r:embed="rId6"/>
          <a:stretch>
            <a:fillRect/>
          </a:stretch>
        </p:blipFill>
        <p:spPr>
          <a:xfrm>
            <a:off x="2495851" y="1684330"/>
            <a:ext cx="6950042" cy="2103302"/>
          </a:xfrm>
          <a:prstGeom prst="rect">
            <a:avLst/>
          </a:prstGeom>
        </p:spPr>
      </p:pic>
    </p:spTree>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2AFF0-685E-43BD-93D2-41472B997834}"/>
              </a:ext>
            </a:extLst>
          </p:cNvPr>
          <p:cNvPicPr>
            <a:picLocks noChangeAspect="1"/>
          </p:cNvPicPr>
          <p:nvPr/>
        </p:nvPicPr>
        <p:blipFill>
          <a:blip r:embed="rId4"/>
          <a:stretch>
            <a:fillRect/>
          </a:stretch>
        </p:blipFill>
        <p:spPr>
          <a:xfrm>
            <a:off x="1675489" y="1040950"/>
            <a:ext cx="10516511" cy="1371719"/>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66" y="-1930695"/>
            <a:ext cx="12330966" cy="8788695"/>
          </a:xfrm>
          <a:prstGeom prst="rect">
            <a:avLst/>
          </a:prstGeom>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096A9837-6961-4D64-B9BB-4B80A6621E21}"/>
              </a:ext>
            </a:extLst>
          </p:cNvPr>
          <p:cNvSpPr txBox="1"/>
          <p:nvPr/>
        </p:nvSpPr>
        <p:spPr>
          <a:xfrm>
            <a:off x="3084296" y="439075"/>
            <a:ext cx="6162373" cy="707886"/>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Times New Roman" panose="02020603050405020304" pitchFamily="18" charset="0"/>
                <a:cs typeface="Times New Roman" panose="02020603050405020304" pitchFamily="18" charset="0"/>
              </a:rPr>
              <a:t>Chim</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chích</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bông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666205" y="1146961"/>
            <a:ext cx="10958175" cy="5632311"/>
          </a:xfrm>
          <a:prstGeom prst="rect">
            <a:avLst/>
          </a:prstGeom>
          <a:noFill/>
        </p:spPr>
        <p:txBody>
          <a:bodyPr wrap="square">
            <a:spAutoFit/>
          </a:bodyPr>
          <a:lstStyle/>
          <a:p>
            <a:pPr lvl="0" algn="just" defTabSz="1218804"/>
            <a:r>
              <a:rPr lang="vi-VN" sz="4000" dirty="0">
                <a:solidFill>
                  <a:prstClr val="white"/>
                </a:solidFill>
                <a:latin typeface="+mj-lt"/>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r>
              <a:rPr lang="vi-VN" sz="4000" dirty="0" smtClean="0">
                <a:solidFill>
                  <a:prstClr val="white"/>
                </a:solidFill>
                <a:latin typeface="+mj-lt"/>
              </a:rPr>
              <a:t>.</a:t>
            </a:r>
            <a:endParaRPr lang="en-US" sz="4000" dirty="0" smtClean="0">
              <a:solidFill>
                <a:prstClr val="white"/>
              </a:solidFill>
              <a:latin typeface="+mj-lt"/>
            </a:endParaRPr>
          </a:p>
          <a:p>
            <a:pPr lvl="0" algn="just" defTabSz="1218804"/>
            <a:r>
              <a:rPr lang="en-US" sz="4000" dirty="0">
                <a:solidFill>
                  <a:prstClr val="white"/>
                </a:solidFill>
                <a:latin typeface="+mj-lt"/>
              </a:rPr>
              <a:t> </a:t>
            </a:r>
            <a:r>
              <a:rPr lang="en-US" sz="4000" dirty="0" smtClean="0">
                <a:solidFill>
                  <a:prstClr val="white"/>
                </a:solidFill>
                <a:latin typeface="+mj-lt"/>
              </a:rPr>
              <a:t>                                         </a:t>
            </a:r>
            <a:r>
              <a:rPr lang="vi-VN" sz="4000" dirty="0" smtClean="0">
                <a:solidFill>
                  <a:prstClr val="white"/>
                </a:solidFill>
                <a:latin typeface="+mj-lt"/>
              </a:rPr>
              <a:t>(</a:t>
            </a:r>
            <a:r>
              <a:rPr lang="vi-VN" sz="4000" dirty="0">
                <a:solidFill>
                  <a:prstClr val="white"/>
                </a:solidFill>
                <a:latin typeface="+mj-lt"/>
              </a:rPr>
              <a:t>Theo Tô Hoài)</a:t>
            </a:r>
          </a:p>
          <a:p>
            <a:pPr lvl="0" algn="just" defTabSz="1218804"/>
            <a:endParaRPr lang="vi-VN" sz="4000" dirty="0">
              <a:solidFill>
                <a:prstClr val="white"/>
              </a:solidFill>
              <a:latin typeface="+mj-lt"/>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cs typeface="Times New Roman" panose="02020603050405020304" pitchFamily="18" charset="0"/>
              </a:rPr>
              <a:t>liên</a:t>
            </a:r>
            <a:r>
              <a:rPr kumimoji="0" lang="en-US" sz="4800" b="1" i="0" u="none" strike="noStrike" kern="1200" cap="none" spc="0" normalizeH="0" noProof="0" dirty="0">
                <a:ln>
                  <a:noFill/>
                </a:ln>
                <a:solidFill>
                  <a:srgbClr val="4472C4">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4472C4">
                    <a:lumMod val="75000"/>
                  </a:srgbClr>
                </a:solidFill>
                <a:effectLst/>
                <a:uLnTx/>
                <a:uFillTx/>
                <a:latin typeface="Times New Roman" panose="02020603050405020304" pitchFamily="18" charset="0"/>
                <a:cs typeface="Times New Roman" panose="02020603050405020304" pitchFamily="18" charset="0"/>
              </a:rPr>
              <a:t>liến</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679571" y="5988270"/>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liên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liến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nhảy</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liên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ngừng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xoải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xoải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Tree>
    <p:extLst>
      <p:ext uri="{BB962C8B-B14F-4D97-AF65-F5344CB8AC3E}">
        <p14:creationId xmlns:p14="http://schemas.microsoft.com/office/powerpoint/2010/main" val="34543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464</Words>
  <Application>Microsoft Office PowerPoint</Application>
  <PresentationFormat>Widescreen</PresentationFormat>
  <Paragraphs>48</Paragraphs>
  <Slides>25</Slides>
  <Notes>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宋体</vt:lpstr>
      <vt:lpstr>Arial</vt:lpstr>
      <vt:lpstr>Calibri</vt:lpstr>
      <vt:lpstr>Calibri Light</vt:lpstr>
      <vt:lpstr>等线</vt:lpstr>
      <vt:lpstr>inpin heiti</vt:lpstr>
      <vt:lpstr>Open Sans</vt:lpstr>
      <vt:lpstr>Times New Roman</vt:lpstr>
      <vt:lpstr>字魂70号-灵悦黑体</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2022-10-31T10:37:43Z</dcterms:created>
  <dcterms:modified xsi:type="dcterms:W3CDTF">2024-02-01T07:32:04Z</dcterms:modified>
</cp:coreProperties>
</file>