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7"/>
  </p:notesMasterIdLst>
  <p:sldIdLst>
    <p:sldId id="310" r:id="rId3"/>
    <p:sldId id="334" r:id="rId4"/>
    <p:sldId id="324" r:id="rId5"/>
    <p:sldId id="280" r:id="rId6"/>
    <p:sldId id="391" r:id="rId7"/>
    <p:sldId id="329" r:id="rId8"/>
    <p:sldId id="393" r:id="rId9"/>
    <p:sldId id="394" r:id="rId10"/>
    <p:sldId id="392" r:id="rId11"/>
    <p:sldId id="382" r:id="rId12"/>
    <p:sldId id="395" r:id="rId13"/>
    <p:sldId id="396" r:id="rId14"/>
    <p:sldId id="397" r:id="rId15"/>
    <p:sldId id="399" r:id="rId16"/>
    <p:sldId id="398" r:id="rId17"/>
    <p:sldId id="385" r:id="rId18"/>
    <p:sldId id="400" r:id="rId19"/>
    <p:sldId id="401" r:id="rId20"/>
    <p:sldId id="402" r:id="rId21"/>
    <p:sldId id="404" r:id="rId22"/>
    <p:sldId id="405" r:id="rId23"/>
    <p:sldId id="406" r:id="rId24"/>
    <p:sldId id="407" r:id="rId25"/>
    <p:sldId id="261" r:id="rId26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8"/>
    </p:embeddedFont>
    <p:embeddedFont>
      <p:font typeface="Arial-Rounded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HP001 4 hàng" panose="020B0604020202020204" charset="0"/>
      <p:regular r:id="rId37"/>
      <p:bold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  <p:embeddedFont>
      <p:font typeface="Quicksand Medium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A96"/>
    <a:srgbClr val="D50D8E"/>
    <a:srgbClr val="FEE7EF"/>
    <a:srgbClr val="3FAF5A"/>
    <a:srgbClr val="0418AC"/>
    <a:srgbClr val="009242"/>
    <a:srgbClr val="FFD1FF"/>
    <a:srgbClr val="C86AC1"/>
    <a:srgbClr val="84F05E"/>
    <a:srgbClr val="8B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90" d="100"/>
          <a:sy n="90" d="100"/>
        </p:scale>
        <p:origin x="6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2/27/2024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498405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a. </a:t>
            </a:r>
            <a:r>
              <a:rPr lang="vi-VN" sz="2400"/>
              <a:t>Tr</a:t>
            </a:r>
            <a:r>
              <a:rPr lang="en-US" sz="2400"/>
              <a:t>ố</a:t>
            </a:r>
            <a:r>
              <a:rPr lang="vi-VN" sz="2400"/>
              <a:t>ng trường có vẻ ngoài như thế nào 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4527" y="3312848"/>
            <a:ext cx="456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</a:rPr>
              <a:t>Tr</a:t>
            </a:r>
            <a:r>
              <a:rPr lang="en-US" sz="2400">
                <a:solidFill>
                  <a:srgbClr val="0070C0"/>
                </a:solidFill>
              </a:rPr>
              <a:t>ố</a:t>
            </a:r>
            <a:r>
              <a:rPr lang="vi-VN" sz="2400">
                <a:solidFill>
                  <a:srgbClr val="0070C0"/>
                </a:solidFill>
              </a:rPr>
              <a:t>ng trường có vẻ ngoài đẫy đà , nước da nâu bóng</a:t>
            </a:r>
            <a:r>
              <a:rPr lang="en-US" sz="24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đoạn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</p:spTree>
    <p:extLst>
      <p:ext uri="{BB962C8B-B14F-4D97-AF65-F5344CB8AC3E}">
        <p14:creationId xmlns:p14="http://schemas.microsoft.com/office/powerpoint/2010/main" val="1724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</a:t>
            </a:r>
            <a:r>
              <a:rPr lang="vi-VN" sz="2400"/>
              <a:t>Hằng ngày , trống trường giúp học sinh việc g</a:t>
            </a:r>
            <a:r>
              <a:rPr lang="en-US" sz="2400"/>
              <a:t>ì?</a:t>
            </a:r>
          </a:p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4527" y="3312848"/>
            <a:ext cx="456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</a:rPr>
              <a:t>Hằng ngày , trong trường giúp học sinh ra vào lớp đúng giờ</a:t>
            </a:r>
            <a:r>
              <a:rPr lang="en-US" sz="24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đoạn 2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</p:spTree>
    <p:extLst>
      <p:ext uri="{BB962C8B-B14F-4D97-AF65-F5344CB8AC3E}">
        <p14:creationId xmlns:p14="http://schemas.microsoft.com/office/powerpoint/2010/main" val="29644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QUYNH\BAI GIANG DIEN TU\bài giảng điện tử học kì II\cắt\CHỦ ĐỀ 3 BÀI 5 BÁC TRỐNG TRƯỜN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02"/>
            <a:ext cx="4334526" cy="22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4527" y="2481851"/>
            <a:ext cx="480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</a:t>
            </a:r>
            <a:r>
              <a:rPr lang="vi-VN" sz="2400"/>
              <a:t> Ngày khai trường , tiếng trống bảo hiệu điều gì ? 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4334526" y="3312848"/>
            <a:ext cx="450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    </a:t>
            </a:r>
            <a:r>
              <a:rPr lang="vi-VN" sz="2400">
                <a:solidFill>
                  <a:srgbClr val="0070C0"/>
                </a:solidFill>
              </a:rPr>
              <a:t>Ngày khai trường, tiếng trống báo hiệu một năm học mới đã đến</a:t>
            </a:r>
            <a:r>
              <a:rPr lang="en-US" sz="24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đoạn 2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521" y="942382"/>
            <a:ext cx="7883321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</p:spTree>
    <p:extLst>
      <p:ext uri="{BB962C8B-B14F-4D97-AF65-F5344CB8AC3E}">
        <p14:creationId xmlns:p14="http://schemas.microsoft.com/office/powerpoint/2010/main" val="3918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075" y="47663"/>
            <a:ext cx="7038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Viết vào vở câu trả lời cho câu hỏi b ở mục 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92" y="222942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4577" y="2713511"/>
            <a:ext cx="847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ra vào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291" y="3386207"/>
            <a:ext cx="2891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lớp đúng giờ.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713" y="178124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713" y="782241"/>
            <a:ext cx="74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Hằng ngày, trống trường giúp học sinh 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425" y="782240"/>
            <a:ext cx="31049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ra vào lớp đúng giờ</a:t>
            </a:r>
          </a:p>
        </p:txBody>
      </p:sp>
    </p:spTree>
    <p:extLst>
      <p:ext uri="{BB962C8B-B14F-4D97-AF65-F5344CB8AC3E}">
        <p14:creationId xmlns:p14="http://schemas.microsoft.com/office/powerpoint/2010/main" val="38803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1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959367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ounded Rectangle 4"/>
          <p:cNvSpPr/>
          <p:nvPr/>
        </p:nvSpPr>
        <p:spPr>
          <a:xfrm>
            <a:off x="410393" y="753626"/>
            <a:ext cx="813070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từ ngữ để hoàn thiện câu và viết câu vào vở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0393" y="753626"/>
            <a:ext cx="315677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ngày khai trường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96585" y="753626"/>
            <a:ext cx="244344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trống trường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90753" y="753625"/>
            <a:ext cx="1868993" cy="633047"/>
          </a:xfrm>
          <a:prstGeom prst="roundRect">
            <a:avLst>
              <a:gd name="adj" fmla="val 87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báo hiệu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3603" y="1512966"/>
            <a:ext cx="7526771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Năm nào cũng vậy, chúng em háo hức chờ đón …….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983" y="3438205"/>
            <a:ext cx="848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Năm nào cũng vậy, chúng em háo hức chờ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430" y="2497702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775" y="4103992"/>
            <a:ext cx="7409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đón ngày khai trường.</a:t>
            </a:r>
          </a:p>
        </p:txBody>
      </p:sp>
    </p:spTree>
    <p:extLst>
      <p:ext uri="{BB962C8B-B14F-4D97-AF65-F5344CB8AC3E}">
        <p14:creationId xmlns:p14="http://schemas.microsoft.com/office/powerpoint/2010/main" val="8875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06017E-7 L 0.06459 -5.06017E-7 C 0.09306 -5.06017E-7 0.12935 0.05585 0.12935 0.10244 L 0.12935 0.2070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0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127" y="82176"/>
            <a:ext cx="8082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   Quan sát tranh và dùng từ ngữ trong khung để nói theo tranh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7973" y="556366"/>
            <a:ext cx="548786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D50D8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xếp hàng                            gấp sách vở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9" y="1145247"/>
            <a:ext cx="3771900" cy="281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28" y="1153673"/>
            <a:ext cx="4128940" cy="28109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6351" y="4203301"/>
            <a:ext cx="42851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Các bạn học sinh xếp hàng vào lớp.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5389" y="4043869"/>
            <a:ext cx="43220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Hết giờ học, chúng em gấp sách vở </a:t>
            </a:r>
          </a:p>
          <a:p>
            <a:r>
              <a:rPr lang="en-US" sz="2000"/>
              <a:t>gọn gàng. </a:t>
            </a:r>
          </a:p>
        </p:txBody>
      </p:sp>
      <p:sp>
        <p:nvSpPr>
          <p:cNvPr id="14" name="Oval 1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51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Nghe viết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127" y="552631"/>
            <a:ext cx="6693960" cy="1200329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r>
              <a:rPr lang="en-US" sz="2400"/>
              <a:t>     Thỉnh thoảng có chuông điện báo giờ học. Nhưng trống trường vẫn là người bạn gần gũi với học sinh.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Thỉnh thoảng có chuông điện báo giờ học.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94" y="3839159"/>
            <a:ext cx="8821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Nhưng trống trường vẫn là người bạn gần gũi </a:t>
            </a:r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0" b="95028" l="235" r="100000">
                        <a14:foregroundMark x1="87324" y1="29282" x2="87324" y2="29282"/>
                        <a14:foregroundMark x1="11502" y1="40884" x2="11502" y2="40884"/>
                        <a14:foregroundMark x1="88263" y1="51381" x2="88263" y2="51381"/>
                        <a14:foregroundMark x1="87793" y1="60221" x2="87793" y2="60221"/>
                        <a14:foregroundMark x1="84038" y1="58564" x2="84038" y2="58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65" y="1457675"/>
            <a:ext cx="3224579" cy="13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079" y="4506978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với học sinh.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83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7662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Tìm trong hoặc ngoài bài đọc </a:t>
            </a:r>
            <a:r>
              <a:rPr lang="en-US" sz="2400" i="1">
                <a:solidFill>
                  <a:schemeClr val="tx1"/>
                </a:solidFill>
              </a:rPr>
              <a:t>Bác trống trường </a:t>
            </a:r>
            <a:r>
              <a:rPr lang="en-US" sz="2400">
                <a:solidFill>
                  <a:schemeClr val="tx1"/>
                </a:solidFill>
              </a:rPr>
              <a:t>từ ngữ có tiếng chứa vần </a:t>
            </a:r>
            <a:r>
              <a:rPr lang="en-US" sz="2400">
                <a:solidFill>
                  <a:srgbClr val="FF0000"/>
                </a:solidFill>
              </a:rPr>
              <a:t>ang, an, au, ao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2519558" y="983147"/>
            <a:ext cx="1969251" cy="1849056"/>
            <a:chOff x="3447002" y="870293"/>
            <a:chExt cx="2554417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3" y="1332767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ang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4589205" y="987972"/>
            <a:ext cx="1969250" cy="1849056"/>
            <a:chOff x="6206532" y="876726"/>
            <a:chExt cx="2554416" cy="2558707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453346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an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2519558" y="3038295"/>
            <a:ext cx="1969251" cy="1853705"/>
            <a:chOff x="3447002" y="3610256"/>
            <a:chExt cx="2554417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3" y="4196769"/>
              <a:ext cx="2376434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au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4589205" y="3043120"/>
            <a:ext cx="1969250" cy="1853705"/>
            <a:chOff x="6206532" y="3616689"/>
            <a:chExt cx="2554416" cy="2565140"/>
          </a:xfrm>
          <a:solidFill>
            <a:srgbClr val="D50D8E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pPr algn="ctr"/>
              <a:endParaRPr lang="zh-CN" alt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189848"/>
              <a:ext cx="2376435" cy="14054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ao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4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Đọc và giải câu đố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306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393" y="1145514"/>
            <a:ext cx="590843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/>
              <a:t>Ở lớp mặc áo đen,xanh</a:t>
            </a:r>
          </a:p>
          <a:p>
            <a:pPr algn="ctr"/>
            <a:r>
              <a:rPr lang="en-US" sz="2500"/>
              <a:t>Với anh phấn trắng đã thành bạn thân.</a:t>
            </a:r>
          </a:p>
          <a:p>
            <a:pPr algn="ctr"/>
            <a:r>
              <a:rPr lang="en-US" sz="25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" b="100000" l="3695" r="94828">
                        <a14:foregroundMark x1="57143" y1="49734" x2="57143" y2="49734"/>
                        <a14:foregroundMark x1="62069" y1="49468" x2="62069" y2="49468"/>
                        <a14:foregroundMark x1="63300" y1="89096" x2="63300" y2="8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93" y="1550135"/>
            <a:ext cx="2915934" cy="27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239268" y="4009295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Bảng lớp</a:t>
            </a:r>
          </a:p>
        </p:txBody>
      </p:sp>
    </p:spTree>
    <p:extLst>
      <p:ext uri="{BB962C8B-B14F-4D97-AF65-F5344CB8AC3E}">
        <p14:creationId xmlns:p14="http://schemas.microsoft.com/office/powerpoint/2010/main" val="38879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Đọc và giải câu đố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Reng …. reng” là tiếng của tôi</a:t>
            </a:r>
          </a:p>
          <a:p>
            <a:pPr algn="ctr"/>
            <a:r>
              <a:rPr lang="en-US" sz="2800"/>
              <a:t>Ra chơi, vào học, tôi thời báo ngay.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2754" y="379802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Chuông điện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1" y="2044310"/>
            <a:ext cx="1935831" cy="18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Đọc và giải câu đố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Có chân mà chẳng biết đi</a:t>
            </a:r>
          </a:p>
          <a:p>
            <a:pPr algn="ctr"/>
            <a:r>
              <a:rPr lang="en-US" sz="2800"/>
              <a:t>Cái mặt phẳng lì cho bé ngồi lên.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18342" y="4019086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Cái ghế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03" r="93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82" y="1551170"/>
            <a:ext cx="2088330" cy="260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75" y="4361"/>
            <a:ext cx="2994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Đọc và giải câu đố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D50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Da trắng muốt</a:t>
            </a:r>
          </a:p>
          <a:p>
            <a:pPr algn="ctr"/>
            <a:r>
              <a:rPr lang="en-US" sz="2800"/>
              <a:t>Ruột trắng tinh</a:t>
            </a:r>
          </a:p>
          <a:p>
            <a:pPr algn="ctr"/>
            <a:r>
              <a:rPr lang="en-US" sz="2800"/>
              <a:t>Làm bạn với học sinh</a:t>
            </a:r>
          </a:p>
          <a:p>
            <a:pPr algn="ctr"/>
            <a:r>
              <a:rPr lang="en-US" sz="2800"/>
              <a:t>Thích cọ đầu vào bảng.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cái 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Đáp 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8797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Phấn trắng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47" y="2139413"/>
            <a:ext cx="2229479" cy="164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5943" y="8711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91611"/>
            <a:ext cx="9300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vi-VN" sz="2000"/>
              <a:t>Em thấy những gì trong tranh ? </a:t>
            </a:r>
            <a:endParaRPr lang="en-US" sz="2000"/>
          </a:p>
          <a:p>
            <a:r>
              <a:rPr lang="en-US" sz="2000"/>
              <a:t>b. </a:t>
            </a:r>
            <a:r>
              <a:rPr lang="vi-VN" sz="2000"/>
              <a:t>Trong tranh , đồ vật nào quen thuộc với</a:t>
            </a:r>
            <a:r>
              <a:rPr lang="en-US" sz="2000"/>
              <a:t> em </a:t>
            </a:r>
            <a:r>
              <a:rPr lang="vi-VN" sz="2000"/>
              <a:t>nhất ?</a:t>
            </a:r>
            <a:r>
              <a:rPr lang="en-US" sz="2000"/>
              <a:t> Nó được dùng để làm gì ?</a:t>
            </a:r>
            <a:r>
              <a:rPr lang="vi-VN" sz="2000"/>
              <a:t> 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0777" y="56338"/>
            <a:ext cx="4442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Quan sát tranh lễ khai giảng năm học</a:t>
            </a:r>
          </a:p>
        </p:txBody>
      </p:sp>
      <p:pic>
        <p:nvPicPr>
          <p:cNvPr id="2050" name="Picture 2" descr="E:\QUYNH\BAI GIANG DIEN TU\bài giảng điện tử học kì II\cắt\CHỦ ĐỀ 3 BÀI 5 BÁC TRỐNG TRƯỜNG 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520995"/>
            <a:ext cx="7316787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/>
              <a:t>MÁI TRƯỜNG MẾN YÊU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07" y="1762833"/>
            <a:ext cx="6758762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0" y="1915752"/>
            <a:ext cx="530685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486" y="545743"/>
            <a:ext cx="848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2312" y="0"/>
            <a:ext cx="3300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Bác trống trường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2" y="2320119"/>
            <a:ext cx="4552657" cy="283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665" y="201247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486" y="3116337"/>
            <a:ext cx="6562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 Bây giờ có thêm anh chuông điện, thỉnh thoảng cũng “reng…reng…reng” báo giờ học. Nhưng tôi vẫn là người bạn thân thiết của các cô cậu học trò.</a:t>
            </a:r>
          </a:p>
          <a:p>
            <a:pPr algn="r"/>
            <a:r>
              <a:rPr lang="en-US" sz="2000">
                <a:solidFill>
                  <a:schemeClr val="tx1"/>
                </a:solidFill>
              </a:rPr>
              <a:t>(Huy Bình)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65" y="4656551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Đọc mẫu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26" y="4655219"/>
            <a:ext cx="80618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Đọc nối tiếp từng câu. Từ khó </a:t>
            </a:r>
            <a:r>
              <a:rPr lang="en-US" sz="2000">
                <a:solidFill>
                  <a:srgbClr val="FF0000"/>
                </a:solidFill>
              </a:rPr>
              <a:t>dõng dạc, chuông điện, thỉnh thoản</a:t>
            </a:r>
            <a:r>
              <a:rPr lang="en-US" sz="2000">
                <a:solidFill>
                  <a:schemeClr val="tx1"/>
                </a:solidFill>
              </a:rPr>
              <a:t>g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530" y="1178192"/>
            <a:ext cx="759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/>
              <a:t>      Ngày khai trường, tiếng của tôi dõng dạc “ tùng… tùng… tùng”,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888" y="2542193"/>
            <a:ext cx="773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 Bây giờ có thêm anh chuông điện, thỉnh thoảng cũng “reng…reng…reng” báo giờ học. Nhưng tôi vẫn là người bạn thân thiết của các cô cậu học trò.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843266" y="1115365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88647" y="1510057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416954" y="1524981"/>
            <a:ext cx="214708" cy="379770"/>
            <a:chOff x="4036634" y="3613350"/>
            <a:chExt cx="189104" cy="29649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H="1">
            <a:off x="6363978" y="250200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4686" y="250200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65350" y="2911617"/>
            <a:ext cx="214708" cy="379770"/>
            <a:chOff x="4036634" y="3613350"/>
            <a:chExt cx="189104" cy="29649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49956" y="321069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631662" y="3321233"/>
            <a:ext cx="214708" cy="379770"/>
            <a:chOff x="4036634" y="3613350"/>
            <a:chExt cx="189104" cy="29649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0806" y="4648003"/>
            <a:ext cx="2698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Luyện đọc ngắt nghỉ câu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018546" y="1115366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57118" y="2475657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28535" y="2885273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99743" y="2916821"/>
            <a:ext cx="145930" cy="409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486" y="545743"/>
            <a:ext cx="848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2312" y="0"/>
            <a:ext cx="3300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Bác trống trường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42" y="2320119"/>
            <a:ext cx="4552657" cy="283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665" y="201247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 Hằng ngày, tôi giúp học trò ra vào lớp đúng giờ. Ngày khai trường, tiếng của tôi dõng dạc “tùng… tùng… tùng”, báo hiệu một năm học mới.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486" y="3116337"/>
            <a:ext cx="6562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       Bây giờ có thêm anh chuông điện, thỉnh thoảng cũng “reng…reng…reng” báo giờ học. Nhưng tôi vẫn là người bạn thân thiết của các cô cậu học trò.</a:t>
            </a:r>
          </a:p>
          <a:p>
            <a:pPr algn="r"/>
            <a:r>
              <a:rPr lang="en-US" sz="2000">
                <a:solidFill>
                  <a:schemeClr val="tx1"/>
                </a:solidFill>
              </a:rPr>
              <a:t>(Huy Bình)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65" y="4656551"/>
            <a:ext cx="13548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Chia đoạn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50274" y="1621345"/>
            <a:ext cx="424123" cy="379898"/>
            <a:chOff x="307557" y="2012342"/>
            <a:chExt cx="424123" cy="379898"/>
          </a:xfrm>
        </p:grpSpPr>
        <p:grpSp>
          <p:nvGrpSpPr>
            <p:cNvPr id="11" name="Group 10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9566" y="2733114"/>
            <a:ext cx="424123" cy="379898"/>
            <a:chOff x="307557" y="2012342"/>
            <a:chExt cx="424123" cy="379898"/>
          </a:xfrm>
        </p:grpSpPr>
        <p:grpSp>
          <p:nvGrpSpPr>
            <p:cNvPr id="17" name="Group 16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97132" y="4166217"/>
            <a:ext cx="424123" cy="379898"/>
            <a:chOff x="307557" y="2012342"/>
            <a:chExt cx="424123" cy="379898"/>
          </a:xfrm>
        </p:grpSpPr>
        <p:grpSp>
          <p:nvGrpSpPr>
            <p:cNvPr id="22" name="Group 21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47628" y="2012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1360" y="4662390"/>
            <a:ext cx="17363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Giải nghĩa từ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384" y="4656551"/>
            <a:ext cx="6506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Đọc nối tiếp từng đoạn. Giải nghĩa từ: </a:t>
            </a:r>
            <a:r>
              <a:rPr lang="en-US" sz="2000">
                <a:solidFill>
                  <a:srgbClr val="D50D8E"/>
                </a:solidFill>
              </a:rPr>
              <a:t>đẫy đà, dõng dạc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761" y="4608896"/>
            <a:ext cx="6365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Đọc theo nhóm                                                               </a:t>
            </a:r>
            <a:endParaRPr lang="en-US" sz="2000">
              <a:solidFill>
                <a:srgbClr val="D50D8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384" y="4608896"/>
            <a:ext cx="26917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Đọc toàn bài    CN/ĐT</a:t>
            </a:r>
            <a:endParaRPr lang="en-US" sz="2000">
              <a:solidFill>
                <a:srgbClr val="D50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579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1043</Words>
  <Application>Microsoft Office PowerPoint</Application>
  <PresentationFormat>On-screen Show (16:9)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Quicksand Medium</vt:lpstr>
      <vt:lpstr>Times New Roman</vt:lpstr>
      <vt:lpstr>Calibri</vt:lpstr>
      <vt:lpstr>Arial</vt:lpstr>
      <vt:lpstr>Arial-Rounded</vt:lpstr>
      <vt:lpstr>Lato</vt:lpstr>
      <vt:lpstr>Arial Rounded MT Bold</vt:lpstr>
      <vt:lpstr>Calibri Light</vt:lpstr>
      <vt:lpstr>HP001 4 hàng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Administrator</cp:lastModifiedBy>
  <cp:revision>509</cp:revision>
  <dcterms:modified xsi:type="dcterms:W3CDTF">2024-02-27T14:27:39Z</dcterms:modified>
</cp:coreProperties>
</file>