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87" r:id="rId4"/>
    <p:sldId id="7687" r:id="rId6"/>
    <p:sldId id="259" r:id="rId7"/>
    <p:sldId id="260" r:id="rId8"/>
    <p:sldId id="7707" r:id="rId9"/>
    <p:sldId id="332" r:id="rId10"/>
    <p:sldId id="334" r:id="rId11"/>
    <p:sldId id="333" r:id="rId12"/>
    <p:sldId id="336" r:id="rId13"/>
    <p:sldId id="7688" r:id="rId14"/>
    <p:sldId id="338" r:id="rId15"/>
    <p:sldId id="265" r:id="rId16"/>
    <p:sldId id="7708" r:id="rId17"/>
    <p:sldId id="314" r:id="rId18"/>
    <p:sldId id="7718" r:id="rId19"/>
    <p:sldId id="7719" r:id="rId20"/>
    <p:sldId id="7720"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E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0927" autoAdjust="0"/>
  </p:normalViewPr>
  <p:slideViewPr>
    <p:cSldViewPr showGuides="1">
      <p:cViewPr varScale="1">
        <p:scale>
          <a:sx n="67" d="100"/>
          <a:sy n="67" d="100"/>
        </p:scale>
        <p:origin x="704" y="44"/>
      </p:cViewPr>
      <p:guideLst>
        <p:guide orient="horz" pos="2158"/>
        <p:guide pos="387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8C413-A2EB-40C1-8FF5-309BD4CB283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B03C0-CD52-41B7-B32B-1D37B45DCD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11" name="组合 10"/>
          <p:cNvGrpSpPr/>
          <p:nvPr userDrawn="1"/>
        </p:nvGrpSpPr>
        <p:grpSpPr>
          <a:xfrm>
            <a:off x="-19050" y="0"/>
            <a:ext cx="12192000" cy="6858000"/>
            <a:chOff x="0" y="0"/>
            <a:chExt cx="12192000" cy="6858000"/>
          </a:xfrm>
        </p:grpSpPr>
        <p:pic>
          <p:nvPicPr>
            <p:cNvPr id="13" name="图片 12" descr="图片包含 图示&#10;&#10;描述已自动生成"/>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sp>
          <p:nvSpPr>
            <p:cNvPr id="15" name="任意多边形: 形状 14"/>
            <p:cNvSpPr/>
            <p:nvPr/>
          </p:nvSpPr>
          <p:spPr>
            <a:xfrm>
              <a:off x="266700" y="241515"/>
              <a:ext cx="11658600" cy="63749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p:cNvGrpSpPr/>
          <p:nvPr/>
        </p:nvGrpSpPr>
        <p:grpSpPr>
          <a:xfrm>
            <a:off x="6096000" y="58119"/>
            <a:ext cx="11985356" cy="6741762"/>
            <a:chOff x="103322" y="58119"/>
            <a:chExt cx="11985356" cy="6741762"/>
          </a:xfrm>
        </p:grpSpPr>
        <p:sp>
          <p:nvSpPr>
            <p:cNvPr id="15" name="任意多边形: 形状 14"/>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p:cNvPicPr>
              <a:picLocks noChangeAspect="1"/>
            </p:cNvPicPr>
            <p:nvPr/>
          </p:nvPicPr>
          <p:blipFill>
            <a:blip r:embed="rId3"/>
            <a:stretch>
              <a:fillRect/>
            </a:stretch>
          </p:blipFill>
          <p:spPr>
            <a:xfrm>
              <a:off x="103322" y="58119"/>
              <a:ext cx="11985356" cy="674176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2.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00200" y="304800"/>
            <a:ext cx="1238250" cy="1238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24.png"/><Relationship Id="rId7" Type="http://schemas.openxmlformats.org/officeDocument/2006/relationships/image" Target="../media/image23.png"/><Relationship Id="rId6" Type="http://schemas.microsoft.com/office/2007/relationships/hdphoto" Target="../media/image22.wdp"/><Relationship Id="rId5" Type="http://schemas.openxmlformats.org/officeDocument/2006/relationships/image" Target="../media/image21.png"/><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slide" Target="slide11.xml"/><Relationship Id="rId10" Type="http://schemas.openxmlformats.org/officeDocument/2006/relationships/slideLayout" Target="../slideLayouts/slideLayout7.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GIF"/><Relationship Id="rId2" Type="http://schemas.openxmlformats.org/officeDocument/2006/relationships/image" Target="../media/image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24.png"/><Relationship Id="rId7" Type="http://schemas.openxmlformats.org/officeDocument/2006/relationships/image" Target="../media/image23.png"/><Relationship Id="rId6" Type="http://schemas.microsoft.com/office/2007/relationships/hdphoto" Target="../media/image22.wdp"/><Relationship Id="rId5" Type="http://schemas.openxmlformats.org/officeDocument/2006/relationships/image" Target="../media/image21.png"/><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slide" Target="slide11.xml"/><Relationship Id="rId10"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2.wav"/><Relationship Id="rId7" Type="http://schemas.openxmlformats.org/officeDocument/2006/relationships/image" Target="../media/image23.png"/><Relationship Id="rId6" Type="http://schemas.microsoft.com/office/2007/relationships/hdphoto" Target="../media/image22.wdp"/><Relationship Id="rId5" Type="http://schemas.openxmlformats.org/officeDocument/2006/relationships/image" Target="../media/image21.png"/><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audio" Target="../media/audio1.wav"/><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audio" Target="../media/audio1.wav"/><Relationship Id="rId3" Type="http://schemas.openxmlformats.org/officeDocument/2006/relationships/image" Target="../media/image11.png"/><Relationship Id="rId2" Type="http://schemas.openxmlformats.org/officeDocument/2006/relationships/slide" Target="slide1.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audio" Target="../media/audio1.wav"/><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p:cNvPicPr>
            <a:picLocks noChangeAspect="1"/>
          </p:cNvPicPr>
          <p:nvPr/>
        </p:nvPicPr>
        <p:blipFill rotWithShape="1">
          <a:blip r:embed="rId2"/>
          <a:srcRect l="14237" r="8220"/>
          <a:stretch>
            <a:fillRect/>
          </a:stretch>
        </p:blipFill>
        <p:spPr>
          <a:xfrm>
            <a:off x="1627322" y="278969"/>
            <a:ext cx="9453966" cy="6300062"/>
          </a:xfrm>
          <a:prstGeom prst="rect">
            <a:avLst/>
          </a:prstGeom>
        </p:spPr>
      </p:pic>
      <p:pic>
        <p:nvPicPr>
          <p:cNvPr id="23" name="图片 22" descr="卡通人物&#10;&#10;低可信度描述已自动生成"/>
          <p:cNvPicPr>
            <a:picLocks noChangeAspect="1"/>
          </p:cNvPicPr>
          <p:nvPr/>
        </p:nvPicPr>
        <p:blipFill rotWithShape="1">
          <a:blip r:embed="rId3"/>
          <a:srcRect l="32161" t="55019" r="23983"/>
          <a:stretch>
            <a:fillRect/>
          </a:stretch>
        </p:blipFill>
        <p:spPr>
          <a:xfrm>
            <a:off x="5036949" y="4718355"/>
            <a:ext cx="4602997" cy="2248131"/>
          </a:xfrm>
          <a:prstGeom prst="rect">
            <a:avLst/>
          </a:prstGeom>
        </p:spPr>
      </p:pic>
      <p:pic>
        <p:nvPicPr>
          <p:cNvPr id="32" name="图片 31"/>
          <p:cNvPicPr>
            <a:picLocks noChangeAspect="1"/>
          </p:cNvPicPr>
          <p:nvPr/>
        </p:nvPicPr>
        <p:blipFill rotWithShape="1">
          <a:blip r:embed="rId4"/>
          <a:srcRect l="8803" t="29933" r="12655"/>
          <a:stretch>
            <a:fillRect/>
          </a:stretch>
        </p:blipFill>
        <p:spPr>
          <a:xfrm>
            <a:off x="978977" y="3340458"/>
            <a:ext cx="2484894" cy="2216796"/>
          </a:xfrm>
          <a:prstGeom prst="rect">
            <a:avLst/>
          </a:prstGeom>
        </p:spPr>
      </p:pic>
      <p:pic>
        <p:nvPicPr>
          <p:cNvPr id="2" name="Picture 1"/>
          <p:cNvPicPr>
            <a:picLocks noChangeAspect="1"/>
          </p:cNvPicPr>
          <p:nvPr/>
        </p:nvPicPr>
        <p:blipFill>
          <a:blip r:embed="rId5"/>
          <a:stretch>
            <a:fillRect/>
          </a:stretch>
        </p:blipFill>
        <p:spPr>
          <a:xfrm>
            <a:off x="1828800" y="1752600"/>
            <a:ext cx="9022862" cy="31336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0F1DF"/>
              </a:solidFill>
              <a:effectLst/>
              <a:uLnTx/>
              <a:uFillTx/>
              <a:latin typeface="Arial" panose="020B0604020202020204"/>
              <a:ea typeface="+mn-ea"/>
              <a:cs typeface="+mn-cs"/>
            </a:endParaRPr>
          </a:p>
        </p:txBody>
      </p:sp>
      <p:pic>
        <p:nvPicPr>
          <p:cNvPr id="12" name="Picture 11">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p:cNvSpPr/>
          <p:nvPr/>
        </p:nvSpPr>
        <p:spPr>
          <a:xfrm>
            <a:off x="1143000" y="6096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endParaRPr kumimoji="0" lang="en-US" sz="4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47800" y="533400"/>
            <a:ext cx="9276472" cy="1569660"/>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Chọn</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số</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thích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hợp</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với</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cách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đọc</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a:t>
            </a:r>
            <a:endPar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endParaRPr>
          </a:p>
        </p:txBody>
      </p:sp>
      <p:pic>
        <p:nvPicPr>
          <p:cNvPr id="27" name="Picture 26">
            <a:hlinkClick r:id="rId2"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1981200" y="1752600"/>
            <a:ext cx="8229600" cy="37427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9"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9"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9"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9"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9"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9"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9"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9"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9"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9" name="chimes.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p:cNvPicPr>
            <a:picLocks noChangeAspect="1"/>
          </p:cNvPicPr>
          <p:nvPr/>
        </p:nvPicPr>
        <p:blipFill rotWithShape="1">
          <a:blip r:embed="rId2"/>
          <a:srcRect l="14237" r="8220"/>
          <a:stretch>
            <a:fillRect/>
          </a:stretch>
        </p:blipFill>
        <p:spPr>
          <a:xfrm>
            <a:off x="152400" y="-507667"/>
            <a:ext cx="11963400" cy="7112529"/>
          </a:xfrm>
          <a:prstGeom prst="rect">
            <a:avLst/>
          </a:prstGeom>
        </p:spPr>
      </p:pic>
      <p:pic>
        <p:nvPicPr>
          <p:cNvPr id="9" name="Picture 2" descr="Donald Duck Disney Sticker"/>
          <p:cNvPicPr>
            <a:picLocks noChangeAspect="1" noChangeArrowheads="1" noCrop="1"/>
          </p:cNvPicPr>
          <p:nvPr/>
        </p:nvPicPr>
        <p:blipFill>
          <a:blip r:embed="rId3"/>
          <a:srcRect/>
          <a:stretch>
            <a:fillRect/>
          </a:stretch>
        </p:blipFill>
        <p:spPr bwMode="auto">
          <a:xfrm>
            <a:off x="1447800" y="3962400"/>
            <a:ext cx="2341548" cy="2341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ald Duck Disney Sticker"/>
          <p:cNvPicPr>
            <a:picLocks noChangeAspect="1" noChangeArrowheads="1" noCrop="1"/>
          </p:cNvPicPr>
          <p:nvPr/>
        </p:nvPicPr>
        <p:blipFill>
          <a:blip r:embed="rId3"/>
          <a:srcRect/>
          <a:stretch>
            <a:fillRect/>
          </a:stretch>
        </p:blipFill>
        <p:spPr bwMode="auto">
          <a:xfrm flipH="1">
            <a:off x="8991600" y="4114800"/>
            <a:ext cx="2459052" cy="2341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590800" y="685800"/>
            <a:ext cx="6578154" cy="1176630"/>
          </a:xfrm>
          <a:prstGeom prst="rect">
            <a:avLst/>
          </a:prstGeom>
        </p:spPr>
      </p:pic>
      <p:sp>
        <p:nvSpPr>
          <p:cNvPr id="4" name="TextBox 3"/>
          <p:cNvSpPr txBox="1"/>
          <p:nvPr/>
        </p:nvSpPr>
        <p:spPr>
          <a:xfrm>
            <a:off x="2438400" y="1905000"/>
            <a:ext cx="7315200" cy="2308324"/>
          </a:xfrm>
          <a:prstGeom prst="rect">
            <a:avLst/>
          </a:prstGeom>
          <a:noFill/>
        </p:spPr>
        <p:txBody>
          <a:bodyPr wrap="square" rtlCol="0">
            <a:spAutoFit/>
          </a:bodyPr>
          <a:lstStyle/>
          <a:p>
            <a:pPr algn="just"/>
            <a:r>
              <a:rPr lang="en-US" sz="3600" b="1" dirty="0" err="1">
                <a:solidFill>
                  <a:srgbClr val="7030A0"/>
                </a:solidFill>
                <a:latin typeface="Cambria" panose="02040503050406030204" pitchFamily="18" charset="0"/>
                <a:ea typeface="Cambria" panose="02040503050406030204" pitchFamily="18" charset="0"/>
              </a:rPr>
              <a:t>Trời</a:t>
            </a:r>
            <a:r>
              <a:rPr lang="en-US" sz="3600" b="1" dirty="0">
                <a:solidFill>
                  <a:srgbClr val="7030A0"/>
                </a:solidFill>
                <a:latin typeface="Cambria" panose="02040503050406030204" pitchFamily="18" charset="0"/>
                <a:ea typeface="Cambria" panose="02040503050406030204" pitchFamily="18" charset="0"/>
              </a:rPr>
              <a:t> </a:t>
            </a:r>
            <a:r>
              <a:rPr lang="vi-VN" sz="3600" b="1" dirty="0">
                <a:solidFill>
                  <a:srgbClr val="7030A0"/>
                </a:solidFill>
                <a:latin typeface="Cambria" panose="02040503050406030204" pitchFamily="18" charset="0"/>
                <a:ea typeface="Cambria" panose="02040503050406030204" pitchFamily="18" charset="0"/>
              </a:rPr>
              <a:t>bất ngờ đổ cơn mưa, những chú vịt cần tìm chỗ trú dưới những chiếc lá. Em hãy giúp các chú vịt này chạy để trú mưa nhé!</a:t>
            </a:r>
            <a:endParaRPr lang="vi-VN" sz="3600" b="1" dirty="0">
              <a:solidFill>
                <a:srgbClr val="7030A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495800"/>
            <a:ext cx="4711557" cy="21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0F1DF"/>
              </a:solidFill>
              <a:effectLst/>
              <a:uLnTx/>
              <a:uFillTx/>
              <a:latin typeface="Arial" panose="020B0604020202020204"/>
              <a:ea typeface="+mn-ea"/>
              <a:cs typeface="+mn-cs"/>
            </a:endParaRPr>
          </a:p>
        </p:txBody>
      </p:sp>
      <p:pic>
        <p:nvPicPr>
          <p:cNvPr id="12" name="Picture 11">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rId2"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1981200" y="1752600"/>
            <a:ext cx="8229600" cy="3742747"/>
          </a:xfrm>
          <a:prstGeom prst="rect">
            <a:avLst/>
          </a:prstGeom>
        </p:spPr>
      </p:pic>
      <p:cxnSp>
        <p:nvCxnSpPr>
          <p:cNvPr id="9" name="Straight Arrow Connector 8"/>
          <p:cNvCxnSpPr/>
          <p:nvPr/>
        </p:nvCxnSpPr>
        <p:spPr>
          <a:xfrm>
            <a:off x="3733800" y="3810000"/>
            <a:ext cx="12954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486400" y="3886200"/>
            <a:ext cx="30480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581400" y="3886200"/>
            <a:ext cx="35814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010400" y="2895600"/>
            <a:ext cx="266700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9"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9"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9"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9"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9"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9"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9"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9"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9"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9" name="chimes.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67005" y="209550"/>
            <a:ext cx="11744960" cy="5936615"/>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0F1DF"/>
              </a:solidFill>
              <a:effectLst/>
              <a:uLnTx/>
              <a:uFillTx/>
              <a:latin typeface="Arial" panose="020B0604020202020204"/>
              <a:ea typeface="+mn-ea"/>
              <a:cs typeface="+mn-cs"/>
            </a:endParaRPr>
          </a:p>
        </p:txBody>
      </p:sp>
      <p:pic>
        <p:nvPicPr>
          <p:cNvPr id="12" name="Picture 11">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p:cNvSpPr/>
          <p:nvPr/>
        </p:nvSpPr>
        <p:spPr>
          <a:xfrm>
            <a:off x="9144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752600" y="1447800"/>
            <a:ext cx="9348470" cy="3046095"/>
          </a:xfrm>
          <a:prstGeom prst="rect">
            <a:avLst/>
          </a:prstGeom>
          <a:noFill/>
        </p:spPr>
        <p:txBody>
          <a:bodyPr wrap="square">
            <a:spAutoFit/>
          </a:bodyPr>
          <a:lstStyle/>
          <a:p>
            <a:pPr marL="0" marR="0" lvl="0" indent="0" algn="just" defTabSz="1219200" rtl="0" eaLnBrk="1" fontAlgn="auto" latinLnBrk="0" hangingPunct="1">
              <a:lnSpc>
                <a:spcPct val="120000"/>
              </a:lnSpc>
              <a:spcBef>
                <a:spcPts val="0"/>
              </a:spcBef>
              <a:spcAft>
                <a:spcPts val="0"/>
              </a:spcAft>
              <a:buClr>
                <a:srgbClr val="000000"/>
              </a:buClr>
              <a:buSzTx/>
              <a:buFontTx/>
              <a:buNone/>
              <a:defRPr/>
            </a:pPr>
            <a:r>
              <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a) Số liền trước của số 13 450 là số nào?</a:t>
            </a:r>
            <a:endPar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just" defTabSz="1219200" rtl="0" eaLnBrk="1" fontAlgn="auto" latinLnBrk="0" hangingPunct="1">
              <a:lnSpc>
                <a:spcPct val="120000"/>
              </a:lnSpc>
              <a:spcBef>
                <a:spcPts val="0"/>
              </a:spcBef>
              <a:spcAft>
                <a:spcPts val="0"/>
              </a:spcAft>
              <a:buClr>
                <a:srgbClr val="000000"/>
              </a:buClr>
              <a:buSzTx/>
              <a:buFontTx/>
              <a:buNone/>
              <a:defRPr/>
            </a:pPr>
            <a:r>
              <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b) Số liền sau của số 90 000 là số nào?</a:t>
            </a:r>
            <a:endPar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just" defTabSz="1219200" rtl="0" eaLnBrk="1" fontAlgn="auto" latinLnBrk="0" hangingPunct="1">
              <a:lnSpc>
                <a:spcPct val="120000"/>
              </a:lnSpc>
              <a:spcBef>
                <a:spcPts val="0"/>
              </a:spcBef>
              <a:spcAft>
                <a:spcPts val="0"/>
              </a:spcAft>
              <a:buClr>
                <a:srgbClr val="000000"/>
              </a:buClr>
              <a:buSzTx/>
              <a:buFontTx/>
              <a:buNone/>
              <a:defRPr/>
            </a:pPr>
            <a:r>
              <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c) Số liền trước của số 10 001 là số nào?</a:t>
            </a:r>
            <a:endPar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a:p>
            <a:pPr marL="0" marR="0" lvl="0" indent="0" algn="just" defTabSz="1219200" rtl="0" eaLnBrk="1" fontAlgn="auto" latinLnBrk="0" hangingPunct="1">
              <a:lnSpc>
                <a:spcPct val="120000"/>
              </a:lnSpc>
              <a:spcBef>
                <a:spcPts val="0"/>
              </a:spcBef>
              <a:spcAft>
                <a:spcPts val="0"/>
              </a:spcAft>
              <a:buClr>
                <a:srgbClr val="000000"/>
              </a:buClr>
              <a:buSzTx/>
              <a:buFontTx/>
              <a:buNone/>
              <a:defRPr/>
            </a:pPr>
            <a:r>
              <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d) Số liền sau của số 99 999 là số nào?</a:t>
            </a:r>
            <a:endParaRPr kumimoji="0" lang="vi-VN"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pic>
        <p:nvPicPr>
          <p:cNvPr id="27" name="Picture 26">
            <a:hlinkClick r:id="rId2"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9277350" y="1543050"/>
            <a:ext cx="1676400" cy="706755"/>
          </a:xfrm>
          <a:prstGeom prst="rect">
            <a:avLst/>
          </a:prstGeom>
          <a:solidFill>
            <a:schemeClr val="bg1"/>
          </a:solidFill>
        </p:spPr>
        <p:txBody>
          <a:bodyPr wrap="square" rtlCol="0">
            <a:spAutoFit/>
          </a:bodyPr>
          <a:p>
            <a:r>
              <a:rPr lang="en-US" sz="4000" b="1">
                <a:solidFill>
                  <a:srgbClr val="FF0000"/>
                </a:solidFill>
                <a:latin typeface="Times New Roman" panose="02020603050405020304" pitchFamily="18" charset="0"/>
                <a:cs typeface="Times New Roman" panose="02020603050405020304" pitchFamily="18" charset="0"/>
              </a:rPr>
              <a:t>13 449</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8820150" y="2266950"/>
            <a:ext cx="1676400" cy="706755"/>
          </a:xfrm>
          <a:prstGeom prst="rect">
            <a:avLst/>
          </a:prstGeom>
          <a:solidFill>
            <a:schemeClr val="bg1"/>
          </a:solidFill>
        </p:spPr>
        <p:txBody>
          <a:bodyPr wrap="square" rtlCol="0">
            <a:spAutoFit/>
          </a:bodyPr>
          <a:p>
            <a:r>
              <a:rPr lang="en-US" sz="4000" b="1">
                <a:solidFill>
                  <a:srgbClr val="FF0000"/>
                </a:solidFill>
                <a:latin typeface="Times New Roman" panose="02020603050405020304" pitchFamily="18" charset="0"/>
                <a:cs typeface="Times New Roman" panose="02020603050405020304" pitchFamily="18" charset="0"/>
              </a:rPr>
              <a:t>90 001</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9229725" y="2990850"/>
            <a:ext cx="1676400" cy="706755"/>
          </a:xfrm>
          <a:prstGeom prst="rect">
            <a:avLst/>
          </a:prstGeom>
          <a:solidFill>
            <a:schemeClr val="bg1"/>
          </a:solidFill>
        </p:spPr>
        <p:txBody>
          <a:bodyPr wrap="square" rtlCol="0">
            <a:spAutoFit/>
          </a:bodyPr>
          <a:p>
            <a:r>
              <a:rPr lang="en-US" sz="4000" b="1">
                <a:solidFill>
                  <a:srgbClr val="FF0000"/>
                </a:solidFill>
                <a:latin typeface="Times New Roman" panose="02020603050405020304" pitchFamily="18" charset="0"/>
                <a:cs typeface="Times New Roman" panose="02020603050405020304" pitchFamily="18" charset="0"/>
              </a:rPr>
              <a:t>10 000</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8" name="Text Box 7"/>
          <p:cNvSpPr txBox="1"/>
          <p:nvPr/>
        </p:nvSpPr>
        <p:spPr>
          <a:xfrm>
            <a:off x="8829675" y="3752850"/>
            <a:ext cx="1924050" cy="706755"/>
          </a:xfrm>
          <a:prstGeom prst="rect">
            <a:avLst/>
          </a:prstGeom>
          <a:solidFill>
            <a:schemeClr val="bg1"/>
          </a:solidFill>
        </p:spPr>
        <p:txBody>
          <a:bodyPr wrap="square" rtlCol="0">
            <a:spAutoFit/>
          </a:bodyPr>
          <a:p>
            <a:r>
              <a:rPr lang="en-US" sz="4000" b="1">
                <a:solidFill>
                  <a:srgbClr val="FF0000"/>
                </a:solidFill>
                <a:latin typeface="Times New Roman" panose="02020603050405020304" pitchFamily="18" charset="0"/>
                <a:cs typeface="Times New Roman" panose="02020603050405020304" pitchFamily="18" charset="0"/>
              </a:rPr>
              <a:t>100 000</a:t>
            </a:r>
            <a:endParaRPr 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500" fill="hold">
                                          <p:stCondLst>
                                            <p:cond delay="0"/>
                                          </p:stCondLst>
                                        </p:cTn>
                                        <p:tgtEl>
                                          <p:spTgt spid="3"/>
                                        </p:tgtEl>
                                        <p:attrNameLst>
                                          <p:attrName>style.visibility</p:attrName>
                                        </p:attrNameLst>
                                      </p:cBhvr>
                                      <p:to>
                                        <p:strVal val="visible"/>
                                      </p:to>
                                    </p:set>
                                    <p:animEffect transition="in" filter="box(in)">
                                      <p:cBhvr>
                                        <p:cTn id="24" dur="500"/>
                                        <p:tgtEl>
                                          <p:spTgt spid="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457200" y="209684"/>
            <a:ext cx="11049000" cy="619111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0F1DF"/>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1143000" y="533400"/>
            <a:ext cx="1993985" cy="881063"/>
          </a:xfrm>
          <a:prstGeom prst="rect">
            <a:avLst/>
          </a:prstGeom>
        </p:spPr>
      </p:pic>
      <p:pic>
        <p:nvPicPr>
          <p:cNvPr id="6" name="Picture 5"/>
          <p:cNvPicPr>
            <a:picLocks noChangeAspect="1"/>
          </p:cNvPicPr>
          <p:nvPr/>
        </p:nvPicPr>
        <p:blipFill>
          <a:blip r:embed="rId3"/>
          <a:stretch>
            <a:fillRect/>
          </a:stretch>
        </p:blipFill>
        <p:spPr>
          <a:xfrm>
            <a:off x="990600" y="2057400"/>
            <a:ext cx="10105827" cy="3200400"/>
          </a:xfrm>
          <a:prstGeom prst="rect">
            <a:avLst/>
          </a:prstGeom>
        </p:spPr>
      </p:pic>
      <p:sp>
        <p:nvSpPr>
          <p:cNvPr id="8" name="Left Brace 7"/>
          <p:cNvSpPr/>
          <p:nvPr/>
        </p:nvSpPr>
        <p:spPr>
          <a:xfrm rot="5789095">
            <a:off x="3402353" y="1142988"/>
            <a:ext cx="302947" cy="2057400"/>
          </a:xfrm>
          <a:prstGeom prst="leftBrace">
            <a:avLst>
              <a:gd name="adj1" fmla="val 4827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TextBox 8"/>
          <p:cNvSpPr txBox="1"/>
          <p:nvPr/>
        </p:nvSpPr>
        <p:spPr>
          <a:xfrm rot="570083">
            <a:off x="2819400" y="1492479"/>
            <a:ext cx="1676400" cy="584775"/>
          </a:xfrm>
          <a:prstGeom prst="rect">
            <a:avLst/>
          </a:prstGeom>
          <a:noFill/>
        </p:spPr>
        <p:txBody>
          <a:bodyPr wrap="square" rtlCol="0">
            <a:spAutoFit/>
          </a:bodyPr>
          <a:lstStyle/>
          <a:p>
            <a:r>
              <a:rPr lang="en-US" sz="3200" b="1" dirty="0">
                <a:solidFill>
                  <a:srgbClr val="FF0000"/>
                </a:solidFill>
              </a:rPr>
              <a:t>+ 10 000</a:t>
            </a:r>
            <a:endParaRPr lang="en-US" sz="3200" b="1" dirty="0">
              <a:solidFill>
                <a:srgbClr val="FF0000"/>
              </a:solidFill>
            </a:endParaRPr>
          </a:p>
        </p:txBody>
      </p:sp>
      <p:sp>
        <p:nvSpPr>
          <p:cNvPr id="11" name="Oval 10"/>
          <p:cNvSpPr/>
          <p:nvPr/>
        </p:nvSpPr>
        <p:spPr>
          <a:xfrm>
            <a:off x="5486400" y="2133600"/>
            <a:ext cx="1219200"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30 000</a:t>
            </a:r>
            <a:endParaRPr lang="en-US" b="1" dirty="0"/>
          </a:p>
        </p:txBody>
      </p:sp>
      <p:sp>
        <p:nvSpPr>
          <p:cNvPr id="13" name="Rectangle: Rounded Corners 12"/>
          <p:cNvSpPr/>
          <p:nvPr/>
        </p:nvSpPr>
        <p:spPr>
          <a:xfrm>
            <a:off x="7543800" y="2438400"/>
            <a:ext cx="9144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40 000</a:t>
            </a:r>
            <a:endParaRPr lang="en-US" b="1" dirty="0"/>
          </a:p>
        </p:txBody>
      </p:sp>
      <p:sp>
        <p:nvSpPr>
          <p:cNvPr id="21" name="Rectangle: Rounded Corners 20"/>
          <p:cNvSpPr/>
          <p:nvPr/>
        </p:nvSpPr>
        <p:spPr>
          <a:xfrm>
            <a:off x="9448800" y="2590800"/>
            <a:ext cx="914400"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50 000</a:t>
            </a:r>
            <a:endParaRPr lang="en-US" b="1" dirty="0"/>
          </a:p>
        </p:txBody>
      </p:sp>
      <p:sp>
        <p:nvSpPr>
          <p:cNvPr id="28" name="Oval 27"/>
          <p:cNvSpPr/>
          <p:nvPr/>
        </p:nvSpPr>
        <p:spPr>
          <a:xfrm>
            <a:off x="9296400" y="3429000"/>
            <a:ext cx="1219200" cy="1219200"/>
          </a:xfrm>
          <a:prstGeom prst="ellipse">
            <a:avLst/>
          </a:prstGeom>
          <a:solidFill>
            <a:srgbClr val="24E03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60 000</a:t>
            </a:r>
            <a:endParaRPr lang="en-US" b="1" dirty="0"/>
          </a:p>
        </p:txBody>
      </p:sp>
      <p:sp>
        <p:nvSpPr>
          <p:cNvPr id="35" name="Oval 34"/>
          <p:cNvSpPr/>
          <p:nvPr/>
        </p:nvSpPr>
        <p:spPr>
          <a:xfrm>
            <a:off x="1371600" y="3581400"/>
            <a:ext cx="1371600" cy="1219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100 000</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3" grpId="0" animBg="1"/>
      <p:bldP spid="21" grpId="0" animBg="1"/>
      <p:bldP spid="28"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6"/>
          <p:cNvSpPr/>
          <p:nvPr/>
        </p:nvSpPr>
        <p:spPr>
          <a:xfrm>
            <a:off x="0" y="0"/>
            <a:ext cx="12118340" cy="6851015"/>
          </a:xfrm>
          <a:custGeom>
            <a:avLst/>
            <a:gdLst>
              <a:gd name="connsiteX0" fmla="*/ 0 w 11526538"/>
              <a:gd name="connsiteY0" fmla="*/ 1069096 h 6414446"/>
              <a:gd name="connsiteX1" fmla="*/ 1069096 w 11526538"/>
              <a:gd name="connsiteY1" fmla="*/ 0 h 6414446"/>
              <a:gd name="connsiteX2" fmla="*/ 10457442 w 11526538"/>
              <a:gd name="connsiteY2" fmla="*/ 0 h 6414446"/>
              <a:gd name="connsiteX3" fmla="*/ 11526538 w 11526538"/>
              <a:gd name="connsiteY3" fmla="*/ 1069096 h 6414446"/>
              <a:gd name="connsiteX4" fmla="*/ 11526538 w 11526538"/>
              <a:gd name="connsiteY4" fmla="*/ 5345350 h 6414446"/>
              <a:gd name="connsiteX5" fmla="*/ 10457442 w 11526538"/>
              <a:gd name="connsiteY5" fmla="*/ 6414446 h 6414446"/>
              <a:gd name="connsiteX6" fmla="*/ 1069096 w 11526538"/>
              <a:gd name="connsiteY6" fmla="*/ 6414446 h 6414446"/>
              <a:gd name="connsiteX7" fmla="*/ 0 w 11526538"/>
              <a:gd name="connsiteY7" fmla="*/ 5345350 h 6414446"/>
              <a:gd name="connsiteX8" fmla="*/ 0 w 11526538"/>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6538" h="6414446" fill="none" extrusionOk="0">
                <a:moveTo>
                  <a:pt x="0" y="1069096"/>
                </a:moveTo>
                <a:cubicBezTo>
                  <a:pt x="-19542" y="479866"/>
                  <a:pt x="461855" y="95376"/>
                  <a:pt x="1069096" y="0"/>
                </a:cubicBezTo>
                <a:cubicBezTo>
                  <a:pt x="5674169" y="77600"/>
                  <a:pt x="6189842" y="-27269"/>
                  <a:pt x="10457442" y="0"/>
                </a:cubicBezTo>
                <a:cubicBezTo>
                  <a:pt x="11118517" y="-93171"/>
                  <a:pt x="11636122" y="510911"/>
                  <a:pt x="11526538" y="1069096"/>
                </a:cubicBezTo>
                <a:cubicBezTo>
                  <a:pt x="11635538" y="2536417"/>
                  <a:pt x="11448329" y="4353943"/>
                  <a:pt x="11526538" y="5345350"/>
                </a:cubicBezTo>
                <a:cubicBezTo>
                  <a:pt x="11514673" y="5931154"/>
                  <a:pt x="10979002" y="6444826"/>
                  <a:pt x="10457442" y="6414446"/>
                </a:cubicBezTo>
                <a:cubicBezTo>
                  <a:pt x="7051004" y="6463623"/>
                  <a:pt x="4083484" y="6291744"/>
                  <a:pt x="1069096" y="6414446"/>
                </a:cubicBezTo>
                <a:cubicBezTo>
                  <a:pt x="471191" y="6471737"/>
                  <a:pt x="-69188" y="5995367"/>
                  <a:pt x="0" y="5345350"/>
                </a:cubicBezTo>
                <a:cubicBezTo>
                  <a:pt x="47022" y="3923570"/>
                  <a:pt x="104569" y="2292304"/>
                  <a:pt x="0" y="1069096"/>
                </a:cubicBezTo>
                <a:close/>
              </a:path>
              <a:path w="11526538" h="6414446" stroke="0" extrusionOk="0">
                <a:moveTo>
                  <a:pt x="0" y="1069096"/>
                </a:moveTo>
                <a:cubicBezTo>
                  <a:pt x="32307" y="474958"/>
                  <a:pt x="522525" y="-2928"/>
                  <a:pt x="1069096" y="0"/>
                </a:cubicBezTo>
                <a:cubicBezTo>
                  <a:pt x="5064965" y="-129276"/>
                  <a:pt x="7545050" y="-77778"/>
                  <a:pt x="10457442" y="0"/>
                </a:cubicBezTo>
                <a:cubicBezTo>
                  <a:pt x="11030184" y="-56436"/>
                  <a:pt x="11510808" y="569352"/>
                  <a:pt x="11526538" y="1069096"/>
                </a:cubicBezTo>
                <a:cubicBezTo>
                  <a:pt x="11608137" y="1542640"/>
                  <a:pt x="11680838" y="3696807"/>
                  <a:pt x="11526538" y="5345350"/>
                </a:cubicBezTo>
                <a:cubicBezTo>
                  <a:pt x="11573301" y="6034414"/>
                  <a:pt x="11016388" y="6425151"/>
                  <a:pt x="10457442" y="6414446"/>
                </a:cubicBezTo>
                <a:cubicBezTo>
                  <a:pt x="6485277" y="6458666"/>
                  <a:pt x="4252768"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FB85A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3" name="Nhóm 23"/>
          <p:cNvGrpSpPr/>
          <p:nvPr/>
        </p:nvGrpSpPr>
        <p:grpSpPr>
          <a:xfrm>
            <a:off x="410306" y="785554"/>
            <a:ext cx="4280542" cy="702291"/>
            <a:chOff x="3666356" y="4573200"/>
            <a:chExt cx="4280542" cy="1393227"/>
          </a:xfrm>
        </p:grpSpPr>
        <p:sp>
          <p:nvSpPr>
            <p:cNvPr id="24" name="TextBox 67"/>
            <p:cNvSpPr txBox="1"/>
            <p:nvPr/>
          </p:nvSpPr>
          <p:spPr>
            <a:xfrm>
              <a:off x="3666356" y="4573200"/>
              <a:ext cx="4280542" cy="1381473"/>
            </a:xfrm>
            <a:prstGeom prst="rect">
              <a:avLst/>
            </a:prstGeom>
            <a:noFill/>
          </p:spPr>
          <p:txBody>
            <a:bodyPr wrap="square" rtlCol="0">
              <a:prstTxWarp prst="textArchUp">
                <a:avLst/>
              </a:prstTxWarp>
              <a:spAutoFit/>
            </a:bodyPr>
            <a:lstStyle/>
            <a:p>
              <a:pPr algn="ctr"/>
              <a:r>
                <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TRÒ CHƠI :</a:t>
              </a:r>
              <a:endPar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25" name="TextBox 67"/>
            <p:cNvSpPr txBox="1"/>
            <p:nvPr/>
          </p:nvSpPr>
          <p:spPr>
            <a:xfrm>
              <a:off x="3666356" y="4584954"/>
              <a:ext cx="4280542" cy="1381473"/>
            </a:xfrm>
            <a:prstGeom prst="rect">
              <a:avLst/>
            </a:prstGeom>
            <a:noFill/>
          </p:spPr>
          <p:txBody>
            <a:bodyPr wrap="square" rtlCol="0">
              <a:prstTxWarp prst="textArchUp">
                <a:avLst/>
              </a:prstTxWarp>
              <a:spAutoFit/>
            </a:bodyPr>
            <a:lstStyle/>
            <a:p>
              <a:pPr algn="ctr"/>
              <a:r>
                <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rPr>
                <a:t>TRÒ CHƠI :</a:t>
              </a:r>
              <a:endPar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endParaRPr>
            </a:p>
          </p:txBody>
        </p:sp>
      </p:grpSp>
      <p:grpSp>
        <p:nvGrpSpPr>
          <p:cNvPr id="2" name="Group 1"/>
          <p:cNvGrpSpPr/>
          <p:nvPr/>
        </p:nvGrpSpPr>
        <p:grpSpPr>
          <a:xfrm>
            <a:off x="4140721" y="444112"/>
            <a:ext cx="8336133" cy="1092607"/>
            <a:chOff x="5577839" y="245661"/>
            <a:chExt cx="5212080" cy="1092607"/>
          </a:xfrm>
        </p:grpSpPr>
        <p:sp>
          <p:nvSpPr>
            <p:cNvPr id="22" name="Hộp Văn bản 14"/>
            <p:cNvSpPr txBox="1"/>
            <p:nvPr/>
          </p:nvSpPr>
          <p:spPr>
            <a:xfrm>
              <a:off x="5577840" y="245661"/>
              <a:ext cx="5212079" cy="1092607"/>
            </a:xfrm>
            <a:prstGeom prst="rect">
              <a:avLst/>
            </a:prstGeom>
            <a:noFill/>
          </p:spPr>
          <p:txBody>
            <a:bodyPr wrap="square">
              <a:spAutoFit/>
            </a:bodyPr>
            <a:lstStyle/>
            <a:p>
              <a:pPr algn="ctr"/>
              <a:r>
                <a:rPr lang="en-US" sz="6500" dirty="0">
                  <a:ln w="317500">
                    <a:solidFill>
                      <a:schemeClr val="bg1"/>
                    </a:solidFill>
                  </a:ln>
                  <a:solidFill>
                    <a:schemeClr val="bg1"/>
                  </a:solidFill>
                  <a:latin typeface="SVN-Hole Hearted" panose="020B0A06020104020203" pitchFamily="34" charset="0"/>
                </a:rPr>
                <a:t>XẾP SAO CHO ĐÚNG?</a:t>
              </a:r>
              <a:endParaRPr lang="vi-VN" sz="6500" dirty="0">
                <a:ln w="317500">
                  <a:solidFill>
                    <a:schemeClr val="bg1"/>
                  </a:solidFill>
                </a:ln>
                <a:solidFill>
                  <a:schemeClr val="bg1"/>
                </a:solidFill>
              </a:endParaRPr>
            </a:p>
          </p:txBody>
        </p:sp>
        <p:sp>
          <p:nvSpPr>
            <p:cNvPr id="26" name="Hộp Văn bản 14"/>
            <p:cNvSpPr txBox="1"/>
            <p:nvPr/>
          </p:nvSpPr>
          <p:spPr>
            <a:xfrm>
              <a:off x="5577839" y="245661"/>
              <a:ext cx="4932268" cy="922020"/>
            </a:xfrm>
            <a:prstGeom prst="rect">
              <a:avLst/>
            </a:prstGeom>
            <a:noFill/>
          </p:spPr>
          <p:txBody>
            <a:bodyPr wrap="square">
              <a:spAutoFit/>
            </a:bodyPr>
            <a:lstStyle/>
            <a:p>
              <a:pPr algn="ctr"/>
              <a:r>
                <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rPr>
                <a:t>XẾP SAO CHO ĐÚNG?</a:t>
              </a:r>
              <a:endPar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endParaRPr>
            </a:p>
          </p:txBody>
        </p:sp>
      </p:grpSp>
      <p:sp>
        <p:nvSpPr>
          <p:cNvPr id="28" name="Hộp Văn bản 25"/>
          <p:cNvSpPr txBox="1"/>
          <p:nvPr/>
        </p:nvSpPr>
        <p:spPr>
          <a:xfrm>
            <a:off x="521970" y="2286000"/>
            <a:ext cx="11248390" cy="3784600"/>
          </a:xfrm>
          <a:prstGeom prst="rect">
            <a:avLst/>
          </a:prstGeom>
          <a:noFill/>
        </p:spPr>
        <p:txBody>
          <a:bodyPr wrap="square">
            <a:spAutoFit/>
          </a:bodyPr>
          <a:lstStyle/>
          <a:p>
            <a:pPr marL="457200" indent="-457200" algn="just">
              <a:buFontTx/>
              <a:buChar char="-"/>
            </a:pPr>
            <a:r>
              <a:rPr lang="en-US" sz="6000" dirty="0" err="1">
                <a:latin typeface="Times New Roman" panose="02020603050405020304" pitchFamily="18" charset="0"/>
                <a:cs typeface="Times New Roman" panose="02020603050405020304" pitchFamily="18" charset="0"/>
              </a:rPr>
              <a:t>Dựa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chữ</a:t>
            </a:r>
            <a:r>
              <a:rPr lang="en-US" sz="6000" dirty="0">
                <a:latin typeface="Times New Roman" panose="02020603050405020304" pitchFamily="18" charset="0"/>
                <a:cs typeface="Times New Roman" panose="02020603050405020304" pitchFamily="18" charset="0"/>
              </a:rPr>
              <a:t> số:</a:t>
            </a:r>
            <a:endParaRPr lang="en-US" sz="6000" dirty="0">
              <a:latin typeface="Times New Roman" panose="02020603050405020304" pitchFamily="18" charset="0"/>
              <a:cs typeface="Times New Roman" panose="02020603050405020304" pitchFamily="18" charset="0"/>
            </a:endParaRPr>
          </a:p>
          <a:p>
            <a:pPr algn="ctr"/>
            <a:r>
              <a:rPr lang="en-US" sz="6000">
                <a:latin typeface="Times New Roman" panose="02020603050405020304" pitchFamily="18" charset="0"/>
                <a:cs typeface="Times New Roman" panose="02020603050405020304" pitchFamily="18" charset="0"/>
              </a:rPr>
              <a:t> </a:t>
            </a:r>
            <a:r>
              <a:rPr lang="en-US" sz="6000">
                <a:solidFill>
                  <a:srgbClr val="FF0000"/>
                </a:solidFill>
                <a:latin typeface="Times New Roman" panose="02020603050405020304" pitchFamily="18" charset="0"/>
                <a:cs typeface="Times New Roman" panose="02020603050405020304" pitchFamily="18" charset="0"/>
              </a:rPr>
              <a:t>6; 4</a:t>
            </a:r>
            <a:r>
              <a:rPr lang="en-US" sz="6000" dirty="0">
                <a:solidFill>
                  <a:srgbClr val="FF0000"/>
                </a:solidFill>
                <a:latin typeface="Times New Roman" panose="02020603050405020304" pitchFamily="18" charset="0"/>
                <a:cs typeface="Times New Roman" panose="02020603050405020304" pitchFamily="18" charset="0"/>
              </a:rPr>
              <a:t>; 8; 0; 5</a:t>
            </a:r>
            <a:endParaRPr lang="en-US" sz="6000" dirty="0">
              <a:solidFill>
                <a:srgbClr val="FF0000"/>
              </a:solidFill>
              <a:latin typeface="Times New Roman" panose="02020603050405020304" pitchFamily="18" charset="0"/>
              <a:cs typeface="Times New Roman" panose="02020603050405020304" pitchFamily="18" charset="0"/>
            </a:endParaRPr>
          </a:p>
          <a:p>
            <a:pPr marL="457200" indent="-457200" algn="just">
              <a:buFontTx/>
              <a:buChar char="-"/>
            </a:pP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hãy</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xếp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số </a:t>
            </a:r>
            <a:r>
              <a:rPr lang="en-US" sz="6000" dirty="0" err="1">
                <a:latin typeface="Times New Roman" panose="02020603050405020304" pitchFamily="18" charset="0"/>
                <a:cs typeface="Times New Roman" panose="02020603050405020304" pitchFamily="18" charset="0"/>
              </a:rPr>
              <a:t>trên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dựa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đọc</a:t>
            </a:r>
            <a:r>
              <a:rPr lang="en-US" sz="6000"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6"/>
          <p:cNvSpPr/>
          <p:nvPr/>
        </p:nvSpPr>
        <p:spPr>
          <a:xfrm>
            <a:off x="635" y="81280"/>
            <a:ext cx="12208510" cy="6761480"/>
          </a:xfrm>
          <a:custGeom>
            <a:avLst/>
            <a:gdLst>
              <a:gd name="connsiteX0" fmla="*/ 0 w 11526538"/>
              <a:gd name="connsiteY0" fmla="*/ 1069096 h 6414446"/>
              <a:gd name="connsiteX1" fmla="*/ 1069096 w 11526538"/>
              <a:gd name="connsiteY1" fmla="*/ 0 h 6414446"/>
              <a:gd name="connsiteX2" fmla="*/ 10457442 w 11526538"/>
              <a:gd name="connsiteY2" fmla="*/ 0 h 6414446"/>
              <a:gd name="connsiteX3" fmla="*/ 11526538 w 11526538"/>
              <a:gd name="connsiteY3" fmla="*/ 1069096 h 6414446"/>
              <a:gd name="connsiteX4" fmla="*/ 11526538 w 11526538"/>
              <a:gd name="connsiteY4" fmla="*/ 5345350 h 6414446"/>
              <a:gd name="connsiteX5" fmla="*/ 10457442 w 11526538"/>
              <a:gd name="connsiteY5" fmla="*/ 6414446 h 6414446"/>
              <a:gd name="connsiteX6" fmla="*/ 1069096 w 11526538"/>
              <a:gd name="connsiteY6" fmla="*/ 6414446 h 6414446"/>
              <a:gd name="connsiteX7" fmla="*/ 0 w 11526538"/>
              <a:gd name="connsiteY7" fmla="*/ 5345350 h 6414446"/>
              <a:gd name="connsiteX8" fmla="*/ 0 w 11526538"/>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6538" h="6414446" fill="none" extrusionOk="0">
                <a:moveTo>
                  <a:pt x="0" y="1069096"/>
                </a:moveTo>
                <a:cubicBezTo>
                  <a:pt x="-19542" y="479866"/>
                  <a:pt x="461855" y="95376"/>
                  <a:pt x="1069096" y="0"/>
                </a:cubicBezTo>
                <a:cubicBezTo>
                  <a:pt x="5674169" y="77600"/>
                  <a:pt x="6189842" y="-27269"/>
                  <a:pt x="10457442" y="0"/>
                </a:cubicBezTo>
                <a:cubicBezTo>
                  <a:pt x="11118517" y="-93171"/>
                  <a:pt x="11636122" y="510911"/>
                  <a:pt x="11526538" y="1069096"/>
                </a:cubicBezTo>
                <a:cubicBezTo>
                  <a:pt x="11635538" y="2536417"/>
                  <a:pt x="11448329" y="4353943"/>
                  <a:pt x="11526538" y="5345350"/>
                </a:cubicBezTo>
                <a:cubicBezTo>
                  <a:pt x="11514673" y="5931154"/>
                  <a:pt x="10979002" y="6444826"/>
                  <a:pt x="10457442" y="6414446"/>
                </a:cubicBezTo>
                <a:cubicBezTo>
                  <a:pt x="7051004" y="6463623"/>
                  <a:pt x="4083484" y="6291744"/>
                  <a:pt x="1069096" y="6414446"/>
                </a:cubicBezTo>
                <a:cubicBezTo>
                  <a:pt x="471191" y="6471737"/>
                  <a:pt x="-69188" y="5995367"/>
                  <a:pt x="0" y="5345350"/>
                </a:cubicBezTo>
                <a:cubicBezTo>
                  <a:pt x="47022" y="3923570"/>
                  <a:pt x="104569" y="2292304"/>
                  <a:pt x="0" y="1069096"/>
                </a:cubicBezTo>
                <a:close/>
              </a:path>
              <a:path w="11526538" h="6414446" stroke="0" extrusionOk="0">
                <a:moveTo>
                  <a:pt x="0" y="1069096"/>
                </a:moveTo>
                <a:cubicBezTo>
                  <a:pt x="32307" y="474958"/>
                  <a:pt x="522525" y="-2928"/>
                  <a:pt x="1069096" y="0"/>
                </a:cubicBezTo>
                <a:cubicBezTo>
                  <a:pt x="5064965" y="-129276"/>
                  <a:pt x="7545050" y="-77778"/>
                  <a:pt x="10457442" y="0"/>
                </a:cubicBezTo>
                <a:cubicBezTo>
                  <a:pt x="11030184" y="-56436"/>
                  <a:pt x="11510808" y="569352"/>
                  <a:pt x="11526538" y="1069096"/>
                </a:cubicBezTo>
                <a:cubicBezTo>
                  <a:pt x="11608137" y="1542640"/>
                  <a:pt x="11680838" y="3696807"/>
                  <a:pt x="11526538" y="5345350"/>
                </a:cubicBezTo>
                <a:cubicBezTo>
                  <a:pt x="11573301" y="6034414"/>
                  <a:pt x="11016388" y="6425151"/>
                  <a:pt x="10457442" y="6414446"/>
                </a:cubicBezTo>
                <a:cubicBezTo>
                  <a:pt x="6485277" y="6458666"/>
                  <a:pt x="4252768"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FB85A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8" name="Group 7"/>
          <p:cNvGrpSpPr/>
          <p:nvPr/>
        </p:nvGrpSpPr>
        <p:grpSpPr>
          <a:xfrm>
            <a:off x="409912" y="3428956"/>
            <a:ext cx="11523737" cy="2992401"/>
            <a:chOff x="-42253" y="3510107"/>
            <a:chExt cx="11523737" cy="2992401"/>
          </a:xfrm>
        </p:grpSpPr>
        <p:sp>
          <p:nvSpPr>
            <p:cNvPr id="3" name="Rectangle 2"/>
            <p:cNvSpPr/>
            <p:nvPr/>
          </p:nvSpPr>
          <p:spPr>
            <a:xfrm>
              <a:off x="-15826" y="3510107"/>
              <a:ext cx="11497310" cy="768350"/>
            </a:xfrm>
            <a:prstGeom prst="rect">
              <a:avLst/>
            </a:prstGeom>
          </p:spPr>
          <p:txBody>
            <a:bodyPr wrap="none">
              <a:spAutoFit/>
            </a:bodyPr>
            <a:lstStyle/>
            <a:p>
              <a:r>
                <a:rPr lang="en-US" sz="4400" b="1">
                  <a:latin typeface="Times New Roman" panose="02020603050405020304" pitchFamily="18" charset="0"/>
                  <a:cs typeface="Times New Roman" panose="02020603050405020304" pitchFamily="18" charset="0"/>
                </a:rPr>
                <a:t>Sáu mươi lăm </a:t>
              </a:r>
              <a:r>
                <a:rPr lang="en-US" sz="4400" b="1" dirty="0" err="1">
                  <a:latin typeface="Times New Roman" panose="02020603050405020304" pitchFamily="18" charset="0"/>
                  <a:cs typeface="Times New Roman" panose="02020603050405020304" pitchFamily="18" charset="0"/>
                </a:rPr>
                <a:t>nghìn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trăm</a:t>
              </a:r>
              <a:r>
                <a:rPr lang="en-US" sz="4400" b="1">
                  <a:latin typeface="Times New Roman" panose="02020603050405020304" pitchFamily="18" charset="0"/>
                  <a:cs typeface="Times New Roman" panose="02020603050405020304" pitchFamily="18" charset="0"/>
                </a:rPr>
                <a:t> bốn </a:t>
              </a:r>
              <a:r>
                <a:rPr lang="en-US" sz="4400" b="1" err="1">
                  <a:latin typeface="Times New Roman" panose="02020603050405020304" pitchFamily="18" charset="0"/>
                  <a:cs typeface="Times New Roman" panose="02020603050405020304" pitchFamily="18" charset="0"/>
                </a:rPr>
                <a:t>mươi</a:t>
              </a:r>
              <a:r>
                <a:rPr lang="en-US" sz="4400" b="1">
                  <a:latin typeface="Times New Roman" panose="02020603050405020304" pitchFamily="18" charset="0"/>
                  <a:cs typeface="Times New Roman" panose="02020603050405020304" pitchFamily="18" charset="0"/>
                </a:rPr>
                <a:t> tám</a:t>
              </a:r>
              <a:endParaRPr lang="en-US" sz="44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42253" y="4377163"/>
              <a:ext cx="10878185" cy="2125345"/>
              <a:chOff x="-1070580" y="4330145"/>
              <a:chExt cx="10878185" cy="2125345"/>
            </a:xfrm>
            <a:solidFill>
              <a:schemeClr val="accent4">
                <a:lumMod val="20000"/>
                <a:lumOff val="80000"/>
              </a:schemeClr>
            </a:solidFill>
          </p:grpSpPr>
          <p:sp>
            <p:nvSpPr>
              <p:cNvPr id="5" name="Rounded Rectangle 4"/>
              <p:cNvSpPr/>
              <p:nvPr/>
            </p:nvSpPr>
            <p:spPr>
              <a:xfrm>
                <a:off x="1149380" y="4330145"/>
                <a:ext cx="1735455" cy="2099945"/>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384580" y="4335225"/>
                <a:ext cx="1754505" cy="2099945"/>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529610" y="4349830"/>
                <a:ext cx="1743075" cy="2099945"/>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081675" y="4335225"/>
                <a:ext cx="1725930" cy="2099945"/>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
              <p:cNvSpPr/>
              <p:nvPr/>
            </p:nvSpPr>
            <p:spPr>
              <a:xfrm>
                <a:off x="-1070580" y="4355545"/>
                <a:ext cx="1725930" cy="2099945"/>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Hộp Văn bản 25"/>
          <p:cNvSpPr txBox="1"/>
          <p:nvPr/>
        </p:nvSpPr>
        <p:spPr>
          <a:xfrm>
            <a:off x="2936465" y="928691"/>
            <a:ext cx="913919" cy="2661285"/>
          </a:xfrm>
          <a:prstGeom prst="rect">
            <a:avLst/>
          </a:prstGeom>
          <a:noFill/>
        </p:spPr>
        <p:txBody>
          <a:bodyPr wrap="square">
            <a:spAutoFit/>
          </a:bodyPr>
          <a:lstStyle/>
          <a:p>
            <a:pPr algn="just"/>
            <a:r>
              <a:rPr lang="en-US" sz="16700" dirty="0">
                <a:solidFill>
                  <a:srgbClr val="FF5050"/>
                </a:solidFill>
                <a:latin typeface="Calibri" panose="020F0502020204030204" pitchFamily="34" charset="0"/>
                <a:cs typeface="Calibri" panose="020F0502020204030204" pitchFamily="34" charset="0"/>
              </a:rPr>
              <a:t>4</a:t>
            </a:r>
            <a:endParaRPr lang="en-US" sz="16700" dirty="0">
              <a:solidFill>
                <a:srgbClr val="FF5050"/>
              </a:solidFill>
              <a:latin typeface="Calibri" panose="020F0502020204030204" pitchFamily="34" charset="0"/>
              <a:cs typeface="Calibri" panose="020F0502020204030204" pitchFamily="34" charset="0"/>
            </a:endParaRPr>
          </a:p>
        </p:txBody>
      </p:sp>
      <p:sp>
        <p:nvSpPr>
          <p:cNvPr id="12" name="Hộp Văn bản 25"/>
          <p:cNvSpPr txBox="1"/>
          <p:nvPr/>
        </p:nvSpPr>
        <p:spPr>
          <a:xfrm>
            <a:off x="5089584" y="852703"/>
            <a:ext cx="913919" cy="2661285"/>
          </a:xfrm>
          <a:prstGeom prst="rect">
            <a:avLst/>
          </a:prstGeom>
          <a:noFill/>
        </p:spPr>
        <p:txBody>
          <a:bodyPr wrap="square">
            <a:spAutoFit/>
          </a:bodyPr>
          <a:lstStyle/>
          <a:p>
            <a:pPr algn="just"/>
            <a:r>
              <a:rPr lang="en-US" sz="16700" dirty="0">
                <a:solidFill>
                  <a:srgbClr val="FF5050"/>
                </a:solidFill>
                <a:latin typeface="Calibri" panose="020F0502020204030204" pitchFamily="34" charset="0"/>
                <a:cs typeface="Calibri" panose="020F0502020204030204" pitchFamily="34" charset="0"/>
              </a:rPr>
              <a:t>8</a:t>
            </a:r>
            <a:endParaRPr lang="en-US" sz="16700" dirty="0">
              <a:solidFill>
                <a:srgbClr val="FF5050"/>
              </a:solidFill>
              <a:latin typeface="Calibri" panose="020F0502020204030204" pitchFamily="34" charset="0"/>
              <a:cs typeface="Calibri" panose="020F0502020204030204" pitchFamily="34" charset="0"/>
            </a:endParaRPr>
          </a:p>
        </p:txBody>
      </p:sp>
      <p:sp>
        <p:nvSpPr>
          <p:cNvPr id="13" name="Hộp Văn bản 25"/>
          <p:cNvSpPr txBox="1"/>
          <p:nvPr/>
        </p:nvSpPr>
        <p:spPr>
          <a:xfrm>
            <a:off x="7331576" y="852704"/>
            <a:ext cx="913919" cy="2661285"/>
          </a:xfrm>
          <a:prstGeom prst="rect">
            <a:avLst/>
          </a:prstGeom>
          <a:noFill/>
        </p:spPr>
        <p:txBody>
          <a:bodyPr wrap="square">
            <a:spAutoFit/>
          </a:bodyPr>
          <a:lstStyle/>
          <a:p>
            <a:pPr algn="just"/>
            <a:r>
              <a:rPr lang="en-US" sz="16700" dirty="0">
                <a:solidFill>
                  <a:srgbClr val="FF5050"/>
                </a:solidFill>
                <a:latin typeface="Calibri" panose="020F0502020204030204" pitchFamily="34" charset="0"/>
                <a:cs typeface="Calibri" panose="020F0502020204030204" pitchFamily="34" charset="0"/>
              </a:rPr>
              <a:t>0</a:t>
            </a:r>
            <a:endParaRPr lang="en-US" sz="16700" dirty="0">
              <a:solidFill>
                <a:srgbClr val="FF5050"/>
              </a:solidFill>
              <a:latin typeface="Calibri" panose="020F0502020204030204" pitchFamily="34" charset="0"/>
              <a:cs typeface="Calibri" panose="020F0502020204030204" pitchFamily="34" charset="0"/>
            </a:endParaRPr>
          </a:p>
        </p:txBody>
      </p:sp>
      <p:sp>
        <p:nvSpPr>
          <p:cNvPr id="14" name="Hộp Văn bản 25"/>
          <p:cNvSpPr txBox="1"/>
          <p:nvPr/>
        </p:nvSpPr>
        <p:spPr>
          <a:xfrm>
            <a:off x="9786269" y="878830"/>
            <a:ext cx="913919" cy="2661285"/>
          </a:xfrm>
          <a:prstGeom prst="rect">
            <a:avLst/>
          </a:prstGeom>
          <a:noFill/>
        </p:spPr>
        <p:txBody>
          <a:bodyPr wrap="square">
            <a:spAutoFit/>
          </a:bodyPr>
          <a:lstStyle/>
          <a:p>
            <a:pPr algn="just"/>
            <a:r>
              <a:rPr lang="en-US" sz="16700" dirty="0">
                <a:solidFill>
                  <a:srgbClr val="FF5050"/>
                </a:solidFill>
                <a:latin typeface="Calibri" panose="020F0502020204030204" pitchFamily="34" charset="0"/>
                <a:cs typeface="Calibri" panose="020F0502020204030204" pitchFamily="34" charset="0"/>
              </a:rPr>
              <a:t>5</a:t>
            </a:r>
            <a:endParaRPr lang="en-US" sz="16700" dirty="0">
              <a:solidFill>
                <a:srgbClr val="FF5050"/>
              </a:solidFill>
              <a:latin typeface="Calibri" panose="020F0502020204030204" pitchFamily="34" charset="0"/>
              <a:cs typeface="Calibri" panose="020F0502020204030204" pitchFamily="34" charset="0"/>
            </a:endParaRPr>
          </a:p>
        </p:txBody>
      </p:sp>
      <p:pic>
        <p:nvPicPr>
          <p:cNvPr id="20"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804225" y="-616160"/>
            <a:ext cx="609600" cy="609600"/>
          </a:xfrm>
          <a:prstGeom prst="rect">
            <a:avLst/>
          </a:prstGeom>
        </p:spPr>
      </p:pic>
      <p:sp>
        <p:nvSpPr>
          <p:cNvPr id="27" name="Hộp Văn bản 25"/>
          <p:cNvSpPr txBox="1"/>
          <p:nvPr/>
        </p:nvSpPr>
        <p:spPr>
          <a:xfrm>
            <a:off x="802260" y="928691"/>
            <a:ext cx="913919" cy="2661285"/>
          </a:xfrm>
          <a:prstGeom prst="rect">
            <a:avLst/>
          </a:prstGeom>
          <a:noFill/>
        </p:spPr>
        <p:txBody>
          <a:bodyPr wrap="square">
            <a:spAutoFit/>
          </a:bodyPr>
          <a:lstStyle/>
          <a:p>
            <a:pPr algn="just"/>
            <a:r>
              <a:rPr lang="en-US" sz="16700">
                <a:solidFill>
                  <a:srgbClr val="FF5050"/>
                </a:solidFill>
                <a:latin typeface="Calibri" panose="020F0502020204030204" pitchFamily="34" charset="0"/>
                <a:cs typeface="Calibri" panose="020F0502020204030204" pitchFamily="34" charset="0"/>
              </a:rPr>
              <a:t>6</a:t>
            </a:r>
            <a:endParaRPr lang="en-US" sz="16700" dirty="0">
              <a:solidFill>
                <a:srgbClr val="FF5050"/>
              </a:solidFill>
              <a:latin typeface="Calibri" panose="020F0502020204030204" pitchFamily="34" charset="0"/>
              <a:cs typeface="Calibri" panose="020F0502020204030204" pitchFamily="34" charset="0"/>
            </a:endParaRPr>
          </a:p>
        </p:txBody>
      </p:sp>
      <p:grpSp>
        <p:nvGrpSpPr>
          <p:cNvPr id="9" name="Nhóm 23"/>
          <p:cNvGrpSpPr/>
          <p:nvPr/>
        </p:nvGrpSpPr>
        <p:grpSpPr>
          <a:xfrm>
            <a:off x="410306" y="785554"/>
            <a:ext cx="4280542" cy="702291"/>
            <a:chOff x="3666356" y="4573200"/>
            <a:chExt cx="4280542" cy="1393227"/>
          </a:xfrm>
        </p:grpSpPr>
        <p:sp>
          <p:nvSpPr>
            <p:cNvPr id="10" name="TextBox 67"/>
            <p:cNvSpPr txBox="1"/>
            <p:nvPr/>
          </p:nvSpPr>
          <p:spPr>
            <a:xfrm>
              <a:off x="3666356" y="4573200"/>
              <a:ext cx="4280542" cy="1381473"/>
            </a:xfrm>
            <a:prstGeom prst="rect">
              <a:avLst/>
            </a:prstGeom>
            <a:noFill/>
          </p:spPr>
          <p:txBody>
            <a:bodyPr wrap="square" rtlCol="0">
              <a:prstTxWarp prst="textArchUp">
                <a:avLst/>
              </a:prstTxWarp>
              <a:spAutoFit/>
            </a:bodyPr>
            <a:p>
              <a:pPr algn="ctr"/>
              <a:r>
                <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TRÒ CHƠI :</a:t>
              </a:r>
              <a:endPar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11" name="TextBox 67"/>
            <p:cNvSpPr txBox="1"/>
            <p:nvPr/>
          </p:nvSpPr>
          <p:spPr>
            <a:xfrm>
              <a:off x="3666356" y="4584954"/>
              <a:ext cx="4280542" cy="1381473"/>
            </a:xfrm>
            <a:prstGeom prst="rect">
              <a:avLst/>
            </a:prstGeom>
            <a:noFill/>
          </p:spPr>
          <p:txBody>
            <a:bodyPr wrap="square" rtlCol="0">
              <a:prstTxWarp prst="textArchUp">
                <a:avLst/>
              </a:prstTxWarp>
              <a:spAutoFit/>
            </a:bodyPr>
            <a:p>
              <a:pPr algn="ctr"/>
              <a:r>
                <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rPr>
                <a:t>TRÒ CHƠI :</a:t>
              </a:r>
              <a:endPar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endParaRPr>
            </a:p>
          </p:txBody>
        </p:sp>
      </p:grpSp>
      <p:sp>
        <p:nvSpPr>
          <p:cNvPr id="19" name="Hộp Văn bản 14"/>
          <p:cNvSpPr txBox="1"/>
          <p:nvPr/>
        </p:nvSpPr>
        <p:spPr>
          <a:xfrm>
            <a:off x="4140835" y="443865"/>
            <a:ext cx="8336280" cy="1092835"/>
          </a:xfrm>
          <a:prstGeom prst="rect">
            <a:avLst/>
          </a:prstGeom>
          <a:noFill/>
        </p:spPr>
        <p:txBody>
          <a:bodyPr wrap="square">
            <a:spAutoFit/>
          </a:bodyPr>
          <a:p>
            <a:pPr algn="ctr"/>
            <a:r>
              <a:rPr lang="en-US" sz="6500" dirty="0">
                <a:ln w="317500">
                  <a:solidFill>
                    <a:schemeClr val="bg1"/>
                  </a:solidFill>
                </a:ln>
                <a:solidFill>
                  <a:schemeClr val="bg1"/>
                </a:solidFill>
                <a:latin typeface="SVN-Hole Hearted" panose="020B0A06020104020203" pitchFamily="34" charset="0"/>
              </a:rPr>
              <a:t>XẾP SAO CHO ĐÚNG?</a:t>
            </a:r>
            <a:endParaRPr lang="vi-VN" sz="6500" dirty="0">
              <a:ln w="317500">
                <a:solidFill>
                  <a:schemeClr val="bg1"/>
                </a:solidFill>
              </a:ln>
              <a:solidFill>
                <a:schemeClr val="bg1"/>
              </a:solidFill>
            </a:endParaRPr>
          </a:p>
        </p:txBody>
      </p:sp>
      <p:sp>
        <p:nvSpPr>
          <p:cNvPr id="30" name="Hộp Văn bản 14"/>
          <p:cNvSpPr txBox="1"/>
          <p:nvPr/>
        </p:nvSpPr>
        <p:spPr>
          <a:xfrm>
            <a:off x="4140721" y="444112"/>
            <a:ext cx="7888605" cy="922020"/>
          </a:xfrm>
          <a:prstGeom prst="rect">
            <a:avLst/>
          </a:prstGeom>
          <a:noFill/>
        </p:spPr>
        <p:txBody>
          <a:bodyPr wrap="square">
            <a:spAutoFit/>
          </a:bodyPr>
          <a:p>
            <a:pPr algn="ctr"/>
            <a:r>
              <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rPr>
              <a:t>XẾP SAO CHO ĐÚNG?</a:t>
            </a:r>
            <a:endPar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296875 0.0261111 L -0.0220312 0.403982 " pathEditMode="relative" rAng="0" ptsTypes="">
                                      <p:cBhvr>
                                        <p:cTn id="11" dur="2000" fill="hold"/>
                                        <p:tgtEl>
                                          <p:spTgt spid="27"/>
                                        </p:tgtEl>
                                        <p:attrNameLst>
                                          <p:attrName>ppt_x</p:attrName>
                                          <p:attrName>ppt_y</p:attrName>
                                        </p:attrNameLst>
                                      </p:cBhvr>
                                      <p:rCtr x="-12" y="18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5.20833e-05 0 L -0.546406 0.411296 " pathEditMode="relative" rAng="0" ptsTypes="">
                                      <p:cBhvr>
                                        <p:cTn id="15" dur="2000" fill="hold"/>
                                        <p:tgtEl>
                                          <p:spTgt spid="14"/>
                                        </p:tgtEl>
                                        <p:attrNameLst>
                                          <p:attrName>ppt_x</p:attrName>
                                          <p:attrName>ppt_y</p:attrName>
                                        </p:attrNameLst>
                                      </p:cBhvr>
                                      <p:rCtr x="-267" y="21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0375021 -0.0111152 L -0.16406 0.419679 " pathEditMode="relative" rAng="0" ptsTypes="AA">
                                      <p:cBhvr>
                                        <p:cTn id="19" dur="2000" fill="hold"/>
                                        <p:tgtEl>
                                          <p:spTgt spid="13"/>
                                        </p:tgtEl>
                                        <p:attrNameLst>
                                          <p:attrName>ppt_x</p:attrName>
                                          <p:attrName>ppt_y</p:attrName>
                                        </p:attrNameLst>
                                      </p:cBhvr>
                                      <p:rCtr x="-63" y="215"/>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0625 0.0222222 L 0.352917 0.426204 " pathEditMode="relative" rAng="0" ptsTypes="">
                                      <p:cBhvr>
                                        <p:cTn id="23" dur="2000" fill="hold"/>
                                        <p:tgtEl>
                                          <p:spTgt spid="28"/>
                                        </p:tgtEl>
                                        <p:attrNameLst>
                                          <p:attrName>ppt_x</p:attrName>
                                          <p:attrName>ppt_y</p:attrName>
                                        </p:attrNameLst>
                                      </p:cBhvr>
                                      <p:rCtr x="180" y="174"/>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62521 0.000181104 L 0.40364 0.419865 " pathEditMode="relative" rAng="0" ptsTypes="AA">
                                      <p:cBhvr>
                                        <p:cTn id="27" dur="2000" fill="hold"/>
                                        <p:tgtEl>
                                          <p:spTgt spid="12"/>
                                        </p:tgtEl>
                                        <p:attrNameLst>
                                          <p:attrName>ppt_x</p:attrName>
                                          <p:attrName>ppt_y</p:attrName>
                                        </p:attrNameLst>
                                      </p:cBhvr>
                                      <p:rCtr x="199" y="210"/>
                                    </p:animMotion>
                                  </p:childTnLst>
                                </p:cTn>
                              </p:par>
                            </p:childTnLst>
                          </p:cTn>
                        </p:par>
                        <p:par>
                          <p:cTn id="28" fill="hold">
                            <p:stCondLst>
                              <p:cond delay="2000"/>
                            </p:stCondLst>
                            <p:childTnLst>
                              <p:par>
                                <p:cTn id="29" presetID="1" presetClass="mediacall" presetSubtype="0" fill="hold" nodeType="afterEffect">
                                  <p:stCondLst>
                                    <p:cond delay="0"/>
                                  </p:stCondLst>
                                  <p:childTnLst>
                                    <p:cmd type="call" cmd="playFrom(0.0)">
                                      <p:cBhvr>
                                        <p:cTn id="30"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0"/>
                </p:tgtEl>
              </p:cMediaNode>
            </p:audio>
          </p:childTnLst>
        </p:cTn>
      </p:par>
    </p:tnLst>
    <p:bldLst>
      <p:bldP spid="28" grpId="0"/>
      <p:bldP spid="12" grpId="0"/>
      <p:bldP spid="13" grpId="0"/>
      <p:bldP spid="1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6"/>
          <p:cNvSpPr/>
          <p:nvPr/>
        </p:nvSpPr>
        <p:spPr>
          <a:xfrm>
            <a:off x="51435" y="-6350"/>
            <a:ext cx="12047855" cy="6833235"/>
          </a:xfrm>
          <a:custGeom>
            <a:avLst/>
            <a:gdLst>
              <a:gd name="connsiteX0" fmla="*/ 0 w 11526538"/>
              <a:gd name="connsiteY0" fmla="*/ 1069096 h 6414446"/>
              <a:gd name="connsiteX1" fmla="*/ 1069096 w 11526538"/>
              <a:gd name="connsiteY1" fmla="*/ 0 h 6414446"/>
              <a:gd name="connsiteX2" fmla="*/ 10457442 w 11526538"/>
              <a:gd name="connsiteY2" fmla="*/ 0 h 6414446"/>
              <a:gd name="connsiteX3" fmla="*/ 11526538 w 11526538"/>
              <a:gd name="connsiteY3" fmla="*/ 1069096 h 6414446"/>
              <a:gd name="connsiteX4" fmla="*/ 11526538 w 11526538"/>
              <a:gd name="connsiteY4" fmla="*/ 5345350 h 6414446"/>
              <a:gd name="connsiteX5" fmla="*/ 10457442 w 11526538"/>
              <a:gd name="connsiteY5" fmla="*/ 6414446 h 6414446"/>
              <a:gd name="connsiteX6" fmla="*/ 1069096 w 11526538"/>
              <a:gd name="connsiteY6" fmla="*/ 6414446 h 6414446"/>
              <a:gd name="connsiteX7" fmla="*/ 0 w 11526538"/>
              <a:gd name="connsiteY7" fmla="*/ 5345350 h 6414446"/>
              <a:gd name="connsiteX8" fmla="*/ 0 w 11526538"/>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6538" h="6414446" fill="none" extrusionOk="0">
                <a:moveTo>
                  <a:pt x="0" y="1069096"/>
                </a:moveTo>
                <a:cubicBezTo>
                  <a:pt x="-19542" y="479866"/>
                  <a:pt x="461855" y="95376"/>
                  <a:pt x="1069096" y="0"/>
                </a:cubicBezTo>
                <a:cubicBezTo>
                  <a:pt x="5674169" y="77600"/>
                  <a:pt x="6189842" y="-27269"/>
                  <a:pt x="10457442" y="0"/>
                </a:cubicBezTo>
                <a:cubicBezTo>
                  <a:pt x="11118517" y="-93171"/>
                  <a:pt x="11636122" y="510911"/>
                  <a:pt x="11526538" y="1069096"/>
                </a:cubicBezTo>
                <a:cubicBezTo>
                  <a:pt x="11635538" y="2536417"/>
                  <a:pt x="11448329" y="4353943"/>
                  <a:pt x="11526538" y="5345350"/>
                </a:cubicBezTo>
                <a:cubicBezTo>
                  <a:pt x="11514673" y="5931154"/>
                  <a:pt x="10979002" y="6444826"/>
                  <a:pt x="10457442" y="6414446"/>
                </a:cubicBezTo>
                <a:cubicBezTo>
                  <a:pt x="7051004" y="6463623"/>
                  <a:pt x="4083484" y="6291744"/>
                  <a:pt x="1069096" y="6414446"/>
                </a:cubicBezTo>
                <a:cubicBezTo>
                  <a:pt x="471191" y="6471737"/>
                  <a:pt x="-69188" y="5995367"/>
                  <a:pt x="0" y="5345350"/>
                </a:cubicBezTo>
                <a:cubicBezTo>
                  <a:pt x="47022" y="3923570"/>
                  <a:pt x="104569" y="2292304"/>
                  <a:pt x="0" y="1069096"/>
                </a:cubicBezTo>
                <a:close/>
              </a:path>
              <a:path w="11526538" h="6414446" stroke="0" extrusionOk="0">
                <a:moveTo>
                  <a:pt x="0" y="1069096"/>
                </a:moveTo>
                <a:cubicBezTo>
                  <a:pt x="32307" y="474958"/>
                  <a:pt x="522525" y="-2928"/>
                  <a:pt x="1069096" y="0"/>
                </a:cubicBezTo>
                <a:cubicBezTo>
                  <a:pt x="5064965" y="-129276"/>
                  <a:pt x="7545050" y="-77778"/>
                  <a:pt x="10457442" y="0"/>
                </a:cubicBezTo>
                <a:cubicBezTo>
                  <a:pt x="11030184" y="-56436"/>
                  <a:pt x="11510808" y="569352"/>
                  <a:pt x="11526538" y="1069096"/>
                </a:cubicBezTo>
                <a:cubicBezTo>
                  <a:pt x="11608137" y="1542640"/>
                  <a:pt x="11680838" y="3696807"/>
                  <a:pt x="11526538" y="5345350"/>
                </a:cubicBezTo>
                <a:cubicBezTo>
                  <a:pt x="11573301" y="6034414"/>
                  <a:pt x="11016388" y="6425151"/>
                  <a:pt x="10457442" y="6414446"/>
                </a:cubicBezTo>
                <a:cubicBezTo>
                  <a:pt x="6485277" y="6458666"/>
                  <a:pt x="4252768"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FB85A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317364" y="3437255"/>
            <a:ext cx="11637781" cy="3001217"/>
            <a:chOff x="-15826" y="3510107"/>
            <a:chExt cx="11590655" cy="3001300"/>
          </a:xfrm>
        </p:grpSpPr>
        <p:sp>
          <p:nvSpPr>
            <p:cNvPr id="3" name="Rectangle 2"/>
            <p:cNvSpPr/>
            <p:nvPr/>
          </p:nvSpPr>
          <p:spPr>
            <a:xfrm>
              <a:off x="-15826" y="3510107"/>
              <a:ext cx="11590655" cy="7683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400" b="1">
                  <a:solidFill>
                    <a:prstClr val="black"/>
                  </a:solidFill>
                  <a:latin typeface="Times New Roman" panose="02020603050405020304" pitchFamily="18" charset="0"/>
                  <a:cs typeface="Times New Roman" panose="02020603050405020304" pitchFamily="18" charset="0"/>
                </a:rPr>
                <a:t>Tám</a:t>
              </a: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mươi sáu nghìn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trăm</a:t>
              </a: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bốn </a:t>
              </a:r>
              <a:r>
                <a:rPr kumimoji="0" lang="en-US" sz="4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mươi</a:t>
              </a: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b="1">
                  <a:solidFill>
                    <a:prstClr val="black"/>
                  </a:solidFill>
                  <a:latin typeface="Times New Roman" panose="02020603050405020304" pitchFamily="18" charset="0"/>
                  <a:cs typeface="Times New Roman" panose="02020603050405020304" pitchFamily="18" charset="0"/>
                </a:rPr>
                <a:t>lăm</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7" name="Group 6"/>
            <p:cNvGrpSpPr/>
            <p:nvPr/>
          </p:nvGrpSpPr>
          <p:grpSpPr>
            <a:xfrm>
              <a:off x="170728" y="4340156"/>
              <a:ext cx="10924226" cy="2171251"/>
              <a:chOff x="-857599" y="4293138"/>
              <a:chExt cx="10924226" cy="2171251"/>
            </a:xfrm>
            <a:solidFill>
              <a:schemeClr val="accent4">
                <a:lumMod val="20000"/>
                <a:lumOff val="80000"/>
              </a:schemeClr>
            </a:solidFill>
          </p:grpSpPr>
          <p:sp>
            <p:nvSpPr>
              <p:cNvPr id="5" name="Rounded Rectangle 4"/>
              <p:cNvSpPr/>
              <p:nvPr/>
            </p:nvSpPr>
            <p:spPr>
              <a:xfrm>
                <a:off x="1453095" y="4330145"/>
                <a:ext cx="1881052" cy="2099931"/>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3681362" y="4364458"/>
                <a:ext cx="1881052" cy="2099931"/>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5925161" y="4349831"/>
                <a:ext cx="1881052" cy="2099931"/>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p:nvSpPr>
            <p:spPr>
              <a:xfrm>
                <a:off x="8185575" y="4293138"/>
                <a:ext cx="1881052" cy="2099931"/>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4"/>
              <p:cNvSpPr/>
              <p:nvPr/>
            </p:nvSpPr>
            <p:spPr>
              <a:xfrm>
                <a:off x="-857599" y="4349655"/>
                <a:ext cx="1877681" cy="2100003"/>
              </a:xfrm>
              <a:prstGeom prst="roundRect">
                <a:avLst/>
              </a:prstGeom>
              <a:grp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8" name="Hộp Văn bản 25"/>
          <p:cNvSpPr txBox="1"/>
          <p:nvPr/>
        </p:nvSpPr>
        <p:spPr>
          <a:xfrm>
            <a:off x="3088865" y="928691"/>
            <a:ext cx="913919" cy="26612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4</a:t>
            </a:r>
            <a:endPar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sp>
        <p:nvSpPr>
          <p:cNvPr id="12" name="Hộp Văn bản 25"/>
          <p:cNvSpPr txBox="1"/>
          <p:nvPr/>
        </p:nvSpPr>
        <p:spPr>
          <a:xfrm>
            <a:off x="5318184" y="852703"/>
            <a:ext cx="913919" cy="26612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8</a:t>
            </a:r>
            <a:endPar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sp>
        <p:nvSpPr>
          <p:cNvPr id="13" name="Hộp Văn bản 25"/>
          <p:cNvSpPr txBox="1"/>
          <p:nvPr/>
        </p:nvSpPr>
        <p:spPr>
          <a:xfrm>
            <a:off x="7560176" y="852704"/>
            <a:ext cx="913919" cy="26612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0</a:t>
            </a:r>
            <a:endPar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sp>
        <p:nvSpPr>
          <p:cNvPr id="14" name="Hộp Văn bản 25"/>
          <p:cNvSpPr txBox="1"/>
          <p:nvPr/>
        </p:nvSpPr>
        <p:spPr>
          <a:xfrm>
            <a:off x="9862469" y="878830"/>
            <a:ext cx="913919" cy="26612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5</a:t>
            </a:r>
            <a:endPar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20"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804225" y="-616160"/>
            <a:ext cx="609600" cy="609600"/>
          </a:xfrm>
          <a:prstGeom prst="rect">
            <a:avLst/>
          </a:prstGeom>
        </p:spPr>
      </p:pic>
      <p:sp>
        <p:nvSpPr>
          <p:cNvPr id="27" name="Hộp Văn bản 25"/>
          <p:cNvSpPr txBox="1"/>
          <p:nvPr/>
        </p:nvSpPr>
        <p:spPr>
          <a:xfrm>
            <a:off x="954660" y="928691"/>
            <a:ext cx="913919" cy="26612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700" b="0" i="0" u="none" strike="noStrike" kern="1200" cap="none" spc="0" normalizeH="0" baseline="0" noProof="0">
                <a:ln>
                  <a:noFill/>
                </a:ln>
                <a:solidFill>
                  <a:srgbClr val="FF5050"/>
                </a:solidFill>
                <a:effectLst/>
                <a:uLnTx/>
                <a:uFillTx/>
                <a:latin typeface="Calibri" panose="020F0502020204030204" pitchFamily="34" charset="0"/>
                <a:ea typeface="+mn-ea"/>
                <a:cs typeface="Calibri" panose="020F0502020204030204" pitchFamily="34" charset="0"/>
              </a:rPr>
              <a:t>6</a:t>
            </a:r>
            <a:endParaRPr kumimoji="0" lang="en-US" sz="16700" b="0"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grpSp>
        <p:nvGrpSpPr>
          <p:cNvPr id="9" name="Nhóm 23"/>
          <p:cNvGrpSpPr/>
          <p:nvPr/>
        </p:nvGrpSpPr>
        <p:grpSpPr>
          <a:xfrm>
            <a:off x="410306" y="785554"/>
            <a:ext cx="4280542" cy="702291"/>
            <a:chOff x="3666356" y="4573200"/>
            <a:chExt cx="4280542" cy="1393227"/>
          </a:xfrm>
        </p:grpSpPr>
        <p:sp>
          <p:nvSpPr>
            <p:cNvPr id="10" name="TextBox 67"/>
            <p:cNvSpPr txBox="1"/>
            <p:nvPr/>
          </p:nvSpPr>
          <p:spPr>
            <a:xfrm>
              <a:off x="3666356" y="4573200"/>
              <a:ext cx="4280542" cy="1381473"/>
            </a:xfrm>
            <a:prstGeom prst="rect">
              <a:avLst/>
            </a:prstGeom>
            <a:noFill/>
          </p:spPr>
          <p:txBody>
            <a:bodyPr wrap="square" rtlCol="0">
              <a:prstTxWarp prst="textArchUp">
                <a:avLst/>
              </a:prstTxWarp>
              <a:spAutoFit/>
            </a:bodyPr>
            <a:p>
              <a:pPr algn="ctr"/>
              <a:r>
                <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TRÒ CHƠI :</a:t>
              </a:r>
              <a:endParaRPr lang="en-US" sz="7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11" name="TextBox 67"/>
            <p:cNvSpPr txBox="1"/>
            <p:nvPr/>
          </p:nvSpPr>
          <p:spPr>
            <a:xfrm>
              <a:off x="3666356" y="4584954"/>
              <a:ext cx="4280542" cy="1381473"/>
            </a:xfrm>
            <a:prstGeom prst="rect">
              <a:avLst/>
            </a:prstGeom>
            <a:noFill/>
          </p:spPr>
          <p:txBody>
            <a:bodyPr wrap="square" rtlCol="0">
              <a:prstTxWarp prst="textArchUp">
                <a:avLst/>
              </a:prstTxWarp>
              <a:spAutoFit/>
            </a:bodyPr>
            <a:p>
              <a:pPr algn="ctr"/>
              <a:r>
                <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rPr>
                <a:t>TRÒ CHƠI :</a:t>
              </a:r>
              <a:endParaRPr lang="en-US" sz="6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LNTH-LuoLuoNotangYuanTi 1" pitchFamily="2" charset="-128"/>
                <a:cs typeface="Times New Roman" panose="02020603050405020304" pitchFamily="18" charset="0"/>
              </a:endParaRPr>
            </a:p>
          </p:txBody>
        </p:sp>
      </p:grpSp>
      <p:sp>
        <p:nvSpPr>
          <p:cNvPr id="30" name="Hộp Văn bản 14"/>
          <p:cNvSpPr txBox="1"/>
          <p:nvPr/>
        </p:nvSpPr>
        <p:spPr>
          <a:xfrm>
            <a:off x="4140721" y="444112"/>
            <a:ext cx="7888605" cy="922020"/>
          </a:xfrm>
          <a:prstGeom prst="rect">
            <a:avLst/>
          </a:prstGeom>
          <a:noFill/>
        </p:spPr>
        <p:txBody>
          <a:bodyPr wrap="square">
            <a:spAutoFit/>
          </a:bodyPr>
          <a:p>
            <a:pPr algn="ctr"/>
            <a:r>
              <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rPr>
              <a:t>XẾP SAO CHO ĐÚNG?</a:t>
            </a:r>
            <a:endParaRPr lang="en-US" sz="5400" b="1" dirty="0">
              <a:ln w="28575">
                <a:solidFill>
                  <a:srgbClr val="0070C0"/>
                </a:solidFill>
              </a:ln>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111458 0.0373148 L -0.351719 0.408704 " pathEditMode="relative" rAng="0" ptsTypes="">
                                      <p:cBhvr>
                                        <p:cTn id="11" dur="2000" fill="hold"/>
                                        <p:tgtEl>
                                          <p:spTgt spid="12"/>
                                        </p:tgtEl>
                                        <p:attrNameLst>
                                          <p:attrName>ppt_x</p:attrName>
                                          <p:attrName>ppt_y</p:attrName>
                                        </p:attrNameLst>
                                      </p:cBhvr>
                                      <p:rCtr x="-192" y="16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0249952 -0.0109211 L 0.19687 0.400414 " pathEditMode="relative" rAng="0" ptsTypes="AA">
                                      <p:cBhvr>
                                        <p:cTn id="15" dur="2000" fill="hold"/>
                                        <p:tgtEl>
                                          <p:spTgt spid="27"/>
                                        </p:tgtEl>
                                        <p:attrNameLst>
                                          <p:attrName>ppt_x</p:attrName>
                                          <p:attrName>ppt_y</p:attrName>
                                        </p:attrNameLst>
                                      </p:cBhvr>
                                      <p:rCtr x="111" y="20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00130208 0.00398148 L -0.157813 0.408611 " pathEditMode="relative" rAng="0" ptsTypes="">
                                      <p:cBhvr>
                                        <p:cTn id="19" dur="2000" fill="hold"/>
                                        <p:tgtEl>
                                          <p:spTgt spid="13"/>
                                        </p:tgtEl>
                                        <p:attrNameLst>
                                          <p:attrName>ppt_x</p:attrName>
                                          <p:attrName>ppt_y</p:attrName>
                                        </p:attrNameLst>
                                      </p:cBhvr>
                                      <p:rCtr x="-93" y="189"/>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25 9.25926e-05 L 0.384167 0.403981 " pathEditMode="relative" rAng="0" ptsTypes="">
                                      <p:cBhvr>
                                        <p:cTn id="23" dur="2000" fill="hold"/>
                                        <p:tgtEl>
                                          <p:spTgt spid="28"/>
                                        </p:tgtEl>
                                        <p:attrNameLst>
                                          <p:attrName>ppt_x</p:attrName>
                                          <p:attrName>ppt_y</p:attrName>
                                        </p:attrNameLst>
                                      </p:cBhvr>
                                      <p:rCtr x="183" y="19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124479 -0.0109259 L 0.00984375 0.400185 " pathEditMode="relative" rAng="0" ptsTypes="">
                                      <p:cBhvr>
                                        <p:cTn id="27" dur="2000" fill="hold"/>
                                        <p:tgtEl>
                                          <p:spTgt spid="14"/>
                                        </p:tgtEl>
                                        <p:attrNameLst>
                                          <p:attrName>ppt_x</p:attrName>
                                          <p:attrName>ppt_y</p:attrName>
                                        </p:attrNameLst>
                                      </p:cBhvr>
                                    </p:animMotion>
                                  </p:childTnLst>
                                </p:cTn>
                              </p:par>
                            </p:childTnLst>
                          </p:cTn>
                        </p:par>
                        <p:par>
                          <p:cTn id="28" fill="hold">
                            <p:stCondLst>
                              <p:cond delay="2000"/>
                            </p:stCondLst>
                            <p:childTnLst>
                              <p:par>
                                <p:cTn id="29" presetID="1" presetClass="mediacall" presetSubtype="0" fill="hold" nodeType="afterEffect">
                                  <p:stCondLst>
                                    <p:cond delay="0"/>
                                  </p:stCondLst>
                                  <p:childTnLst>
                                    <p:cmd type="call" cmd="playFrom(0.0)">
                                      <p:cBhvr>
                                        <p:cTn id="30"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0"/>
                </p:tgtEl>
              </p:cMediaNode>
            </p:audio>
          </p:childTnLst>
        </p:cTn>
      </p:par>
    </p:tnLst>
    <p:bldLst>
      <p:bldP spid="28" grpId="0"/>
      <p:bldP spid="12" grpId="0"/>
      <p:bldP spid="13" grpId="0"/>
      <p:bldP spid="1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p:cNvPicPr>
            <a:picLocks noChangeAspect="1"/>
          </p:cNvPicPr>
          <p:nvPr/>
        </p:nvPicPr>
        <p:blipFill rotWithShape="1">
          <a:blip r:embed="rId2"/>
          <a:srcRect l="14237" r="8220"/>
          <a:stretch>
            <a:fillRect/>
          </a:stretch>
        </p:blipFill>
        <p:spPr>
          <a:xfrm>
            <a:off x="1037686" y="701315"/>
            <a:ext cx="10829950" cy="5278285"/>
          </a:xfrm>
          <a:prstGeom prst="rect">
            <a:avLst/>
          </a:prstGeom>
        </p:spPr>
      </p:pic>
      <p:pic>
        <p:nvPicPr>
          <p:cNvPr id="12" name="图片 22" descr="卡通人物&#10;&#10;低可信度描述已自动生成"/>
          <p:cNvPicPr>
            <a:picLocks noChangeAspect="1"/>
          </p:cNvPicPr>
          <p:nvPr/>
        </p:nvPicPr>
        <p:blipFill rotWithShape="1">
          <a:blip r:embed="rId3"/>
          <a:srcRect l="32161" t="55019" r="23983"/>
          <a:stretch>
            <a:fillRect/>
          </a:stretch>
        </p:blipFill>
        <p:spPr>
          <a:xfrm>
            <a:off x="4845385" y="4444917"/>
            <a:ext cx="4962898" cy="2423909"/>
          </a:xfrm>
          <a:prstGeom prst="rect">
            <a:avLst/>
          </a:prstGeom>
        </p:spPr>
      </p:pic>
      <p:pic>
        <p:nvPicPr>
          <p:cNvPr id="13" name="图片 31"/>
          <p:cNvPicPr>
            <a:picLocks noChangeAspect="1"/>
          </p:cNvPicPr>
          <p:nvPr/>
        </p:nvPicPr>
        <p:blipFill rotWithShape="1">
          <a:blip r:embed="rId4"/>
          <a:srcRect l="8803" t="29933" r="12655"/>
          <a:stretch>
            <a:fillRect/>
          </a:stretch>
        </p:blipFill>
        <p:spPr>
          <a:xfrm>
            <a:off x="978977" y="3340458"/>
            <a:ext cx="2484894" cy="2216796"/>
          </a:xfrm>
          <a:prstGeom prst="rect">
            <a:avLst/>
          </a:prstGeom>
        </p:spPr>
      </p:pic>
      <p:pic>
        <p:nvPicPr>
          <p:cNvPr id="2" name="Picture 1"/>
          <p:cNvPicPr>
            <a:picLocks noChangeAspect="1"/>
          </p:cNvPicPr>
          <p:nvPr/>
        </p:nvPicPr>
        <p:blipFill>
          <a:blip r:embed="rId5"/>
          <a:stretch>
            <a:fillRect/>
          </a:stretch>
        </p:blipFill>
        <p:spPr>
          <a:xfrm>
            <a:off x="1524000" y="1981200"/>
            <a:ext cx="8949704" cy="2395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p:cNvPicPr>
            <a:picLocks noChangeAspect="1" noChangeArrowheads="1"/>
          </p:cNvPicPr>
          <p:nvPr/>
        </p:nvPicPr>
        <p:blipFill rotWithShape="1">
          <a:blip r:embed="rId1">
            <a:extLst>
              <a:ext uri="{28A0092B-C50C-407E-A947-70E740481C1C}">
                <a14:useLocalDpi xmlns:a14="http://schemas.microsoft.com/office/drawing/2010/main" val="0"/>
              </a:ext>
            </a:extLst>
          </a:blip>
          <a:srcRect t="6083" b="1338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ổng hợp ảnh Doremon 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8" y="3708887"/>
            <a:ext cx="1989772" cy="285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4831080" y="3381226"/>
            <a:ext cx="6934200" cy="13203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15 926</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Speech Bubble: Rectangle with Corners Rounded 5"/>
          <p:cNvSpPr/>
          <p:nvPr/>
        </p:nvSpPr>
        <p:spPr>
          <a:xfrm>
            <a:off x="1005840" y="289560"/>
            <a:ext cx="11109960" cy="260604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lvl="0" algn="ctr">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gồm</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ctr">
              <a:defRPr/>
            </a:pPr>
            <a:r>
              <a:rPr lang="vi-VN"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1 chục nghìn, 5 nghìn, </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9</a:t>
            </a:r>
            <a:r>
              <a:rPr lang="vi-VN"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trăm, 2 chục và 6 đơn vị</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080"/>
                                        </p:tgtEl>
                                        <p:attrNameLst>
                                          <p:attrName>r</p:attrName>
                                        </p:attrNameLst>
                                      </p:cBhvr>
                                    </p:animRot>
                                    <p:animRot by="-240000">
                                      <p:cBhvr>
                                        <p:cTn id="10" dur="200" fill="hold">
                                          <p:stCondLst>
                                            <p:cond delay="200"/>
                                          </p:stCondLst>
                                        </p:cTn>
                                        <p:tgtEl>
                                          <p:spTgt spid="3080"/>
                                        </p:tgtEl>
                                        <p:attrNameLst>
                                          <p:attrName>r</p:attrName>
                                        </p:attrNameLst>
                                      </p:cBhvr>
                                    </p:animRot>
                                    <p:animRot by="240000">
                                      <p:cBhvr>
                                        <p:cTn id="11" dur="200" fill="hold">
                                          <p:stCondLst>
                                            <p:cond delay="400"/>
                                          </p:stCondLst>
                                        </p:cTn>
                                        <p:tgtEl>
                                          <p:spTgt spid="3080"/>
                                        </p:tgtEl>
                                        <p:attrNameLst>
                                          <p:attrName>r</p:attrName>
                                        </p:attrNameLst>
                                      </p:cBhvr>
                                    </p:animRot>
                                    <p:animRot by="-240000">
                                      <p:cBhvr>
                                        <p:cTn id="12" dur="200" fill="hold">
                                          <p:stCondLst>
                                            <p:cond delay="600"/>
                                          </p:stCondLst>
                                        </p:cTn>
                                        <p:tgtEl>
                                          <p:spTgt spid="3080"/>
                                        </p:tgtEl>
                                        <p:attrNameLst>
                                          <p:attrName>r</p:attrName>
                                        </p:attrNameLst>
                                      </p:cBhvr>
                                    </p:animRot>
                                    <p:animRot by="120000">
                                      <p:cBhvr>
                                        <p:cTn id="13" dur="200" fill="hold">
                                          <p:stCondLst>
                                            <p:cond delay="800"/>
                                          </p:stCondLst>
                                        </p:cTn>
                                        <p:tgtEl>
                                          <p:spTgt spid="308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p:cNvPicPr>
            <a:picLocks noChangeAspect="1" noChangeArrowheads="1"/>
          </p:cNvPicPr>
          <p:nvPr/>
        </p:nvPicPr>
        <p:blipFill rotWithShape="1">
          <a:blip r:embed="rId1">
            <a:extLst>
              <a:ext uri="{28A0092B-C50C-407E-A947-70E740481C1C}">
                <a14:useLocalDpi xmlns:a14="http://schemas.microsoft.com/office/drawing/2010/main" val="0"/>
              </a:ext>
            </a:extLst>
          </a:blip>
          <a:srcRect t="6083" b="1338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794563"/>
            <a:ext cx="3078408" cy="32158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p:cNvSpPr/>
          <p:nvPr/>
        </p:nvSpPr>
        <p:spPr>
          <a:xfrm>
            <a:off x="3200400" y="3381226"/>
            <a:ext cx="8991600" cy="210517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lvl="1" algn="ctr">
              <a:defRPr/>
            </a:pPr>
            <a:r>
              <a:rPr lang="vi-VN" sz="5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Ba mươi hai nghìn </a:t>
            </a:r>
            <a:r>
              <a:rPr lang="en-US" sz="5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một</a:t>
            </a:r>
            <a:r>
              <a:rPr lang="vi-VN" sz="5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trăm bốn mươi ba</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Speech Bubble: Rectangle with Corners Rounded 8"/>
          <p:cNvSpPr/>
          <p:nvPr/>
        </p:nvSpPr>
        <p:spPr>
          <a:xfrm>
            <a:off x="1005840" y="289560"/>
            <a:ext cx="10759440" cy="225552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lvl="0" algn="ctr">
              <a:defRPr/>
            </a:pPr>
            <a:r>
              <a:rPr lang="en-US" sz="8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8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8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số</a:t>
            </a:r>
            <a:r>
              <a:rPr lang="en-US" sz="8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32 143</a:t>
            </a:r>
            <a:endPar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p:cNvPicPr>
            <a:picLocks noChangeAspect="1" noChangeArrowheads="1"/>
          </p:cNvPicPr>
          <p:nvPr/>
        </p:nvPicPr>
        <p:blipFill rotWithShape="1">
          <a:blip r:embed="rId1">
            <a:extLst>
              <a:ext uri="{28A0092B-C50C-407E-A947-70E740481C1C}">
                <a14:useLocalDpi xmlns:a14="http://schemas.microsoft.com/office/drawing/2010/main" val="0"/>
              </a:ext>
            </a:extLst>
          </a:blip>
          <a:srcRect t="6083" b="1338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137834"/>
            <a:ext cx="2888932" cy="34306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p:cNvSpPr/>
          <p:nvPr/>
        </p:nvSpPr>
        <p:spPr>
          <a:xfrm>
            <a:off x="3352800" y="3381226"/>
            <a:ext cx="8412480" cy="13203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6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mươi</a:t>
            </a:r>
            <a:r>
              <a:rPr kumimoji="0" lang="en-US" sz="6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nghìn</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Speech Bubble: Rectangle with Corners Rounded 8"/>
          <p:cNvSpPr/>
          <p:nvPr/>
        </p:nvSpPr>
        <p:spPr>
          <a:xfrm>
            <a:off x="1005840" y="289560"/>
            <a:ext cx="10759440" cy="225552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lvl="0" algn="ctr">
              <a:defRPr/>
            </a:pPr>
            <a:r>
              <a:rPr lang="en-US" sz="8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8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8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số</a:t>
            </a:r>
            <a:r>
              <a:rPr lang="en-US" sz="8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50 000</a:t>
            </a:r>
            <a:endParaRPr lang="en-US" sz="88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2" name="图片 22" descr="卡通人物&#10;&#10;低可信度描述已自动生成"/>
          <p:cNvPicPr>
            <a:picLocks noChangeAspect="1"/>
          </p:cNvPicPr>
          <p:nvPr/>
        </p:nvPicPr>
        <p:blipFill rotWithShape="1">
          <a:blip r:embed="rId2"/>
          <a:srcRect l="32161" t="55019" r="23983"/>
          <a:stretch>
            <a:fillRect/>
          </a:stretch>
        </p:blipFill>
        <p:spPr>
          <a:xfrm>
            <a:off x="4845385" y="4444917"/>
            <a:ext cx="4962898" cy="2423909"/>
          </a:xfrm>
          <a:prstGeom prst="rect">
            <a:avLst/>
          </a:prstGeom>
        </p:spPr>
      </p:pic>
      <p:sp>
        <p:nvSpPr>
          <p:cNvPr id="14" name="Rectangle 13"/>
          <p:cNvSpPr/>
          <p:nvPr/>
        </p:nvSpPr>
        <p:spPr>
          <a:xfrm>
            <a:off x="5233255" y="838200"/>
            <a:ext cx="1292225" cy="768350"/>
          </a:xfrm>
          <a:prstGeom prst="rect">
            <a:avLst/>
          </a:prstGeom>
          <a:noFill/>
        </p:spPr>
        <p:txBody>
          <a:bodyPr wrap="none" lIns="91440" tIns="45720" rIns="91440" bIns="45720">
            <a:spAutoFit/>
          </a:bodyPr>
          <a:lstStyle/>
          <a:p>
            <a:pPr algn="ctr"/>
            <a:r>
              <a:rPr lang="en-US" sz="4400" b="0" u="sng"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Toán</a:t>
            </a:r>
            <a:endParaRPr lang="en-US" sz="4400" b="0" u="sng"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1"/>
          <p:cNvSpPr txBox="1"/>
          <p:nvPr/>
        </p:nvSpPr>
        <p:spPr>
          <a:xfrm>
            <a:off x="1722120" y="0"/>
            <a:ext cx="8021955" cy="768350"/>
          </a:xfrm>
          <a:prstGeom prst="rect">
            <a:avLst/>
          </a:prstGeom>
          <a:noFill/>
        </p:spPr>
        <p:txBody>
          <a:bodyPr wrap="square" rtlCol="0">
            <a:spAutoFit/>
          </a:bodyPr>
          <a:p>
            <a:r>
              <a:rPr lang="en-US" sz="4400">
                <a:latin typeface="Times New Roman" panose="02020603050405020304" pitchFamily="18" charset="0"/>
                <a:cs typeface="Times New Roman" panose="02020603050405020304" pitchFamily="18" charset="0"/>
              </a:rPr>
              <a:t>Thứ ba ngày 12 tháng 3 năm 2024</a:t>
            </a:r>
            <a:endParaRPr lang="en-US" sz="4400">
              <a:latin typeface="Times New Roman" panose="02020603050405020304" pitchFamily="18" charset="0"/>
              <a:cs typeface="Times New Roman" panose="02020603050405020304" pitchFamily="18" charset="0"/>
            </a:endParaRPr>
          </a:p>
        </p:txBody>
      </p:sp>
      <p:sp>
        <p:nvSpPr>
          <p:cNvPr id="5" name="Text Box 4"/>
          <p:cNvSpPr txBox="1"/>
          <p:nvPr/>
        </p:nvSpPr>
        <p:spPr>
          <a:xfrm>
            <a:off x="46355" y="1852295"/>
            <a:ext cx="12133580" cy="768350"/>
          </a:xfrm>
          <a:prstGeom prst="rect">
            <a:avLst/>
          </a:prstGeom>
          <a:noFill/>
        </p:spPr>
        <p:txBody>
          <a:bodyPr wrap="square" rtlCol="0">
            <a:spAutoFit/>
          </a:bodyPr>
          <a:p>
            <a:r>
              <a:rPr lang="en-US" sz="4400" b="1">
                <a:latin typeface="Times New Roman" panose="02020603050405020304" pitchFamily="18" charset="0"/>
                <a:cs typeface="Times New Roman" panose="02020603050405020304" pitchFamily="18" charset="0"/>
              </a:rPr>
              <a:t>CÁC SỐ CÓ NĂM CHỮ SỐ. SỐ 100 000 (Tiết 2)</a:t>
            </a:r>
            <a:endParaRPr lang="en-US" sz="44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p:cNvPicPr>
            <a:picLocks noChangeAspect="1"/>
          </p:cNvPicPr>
          <p:nvPr/>
        </p:nvPicPr>
        <p:blipFill rotWithShape="1">
          <a:blip r:embed="rId2"/>
          <a:srcRect l="14237" r="8220"/>
          <a:stretch>
            <a:fillRect/>
          </a:stretch>
        </p:blipFill>
        <p:spPr>
          <a:xfrm>
            <a:off x="1627322" y="278969"/>
            <a:ext cx="9453966" cy="6300062"/>
          </a:xfrm>
          <a:prstGeom prst="rect">
            <a:avLst/>
          </a:prstGeom>
        </p:spPr>
      </p:pic>
      <p:pic>
        <p:nvPicPr>
          <p:cNvPr id="23" name="图片 22" descr="卡通人物&#10;&#10;低可信度描述已自动生成"/>
          <p:cNvPicPr>
            <a:picLocks noChangeAspect="1"/>
          </p:cNvPicPr>
          <p:nvPr/>
        </p:nvPicPr>
        <p:blipFill rotWithShape="1">
          <a:blip r:embed="rId3"/>
          <a:srcRect l="32161" t="55019" r="23983"/>
          <a:stretch>
            <a:fillRect/>
          </a:stretch>
        </p:blipFill>
        <p:spPr>
          <a:xfrm>
            <a:off x="5036949" y="4718355"/>
            <a:ext cx="4602997" cy="2248131"/>
          </a:xfrm>
          <a:prstGeom prst="rect">
            <a:avLst/>
          </a:prstGeom>
        </p:spPr>
      </p:pic>
      <p:pic>
        <p:nvPicPr>
          <p:cNvPr id="32" name="图片 31"/>
          <p:cNvPicPr>
            <a:picLocks noChangeAspect="1"/>
          </p:cNvPicPr>
          <p:nvPr/>
        </p:nvPicPr>
        <p:blipFill rotWithShape="1">
          <a:blip r:embed="rId4"/>
          <a:srcRect l="8803" t="29933" r="12655"/>
          <a:stretch>
            <a:fillRect/>
          </a:stretch>
        </p:blipFill>
        <p:spPr>
          <a:xfrm>
            <a:off x="978977" y="3340458"/>
            <a:ext cx="2484894" cy="2216796"/>
          </a:xfrm>
          <a:prstGeom prst="rect">
            <a:avLst/>
          </a:prstGeom>
        </p:spPr>
      </p:pic>
      <p:pic>
        <p:nvPicPr>
          <p:cNvPr id="2" name="Picture 1"/>
          <p:cNvPicPr>
            <a:picLocks noChangeAspect="1"/>
          </p:cNvPicPr>
          <p:nvPr/>
        </p:nvPicPr>
        <p:blipFill>
          <a:blip r:embed="rId5"/>
          <a:stretch>
            <a:fillRect/>
          </a:stretch>
        </p:blipFill>
        <p:spPr>
          <a:xfrm>
            <a:off x="2057400" y="1828800"/>
            <a:ext cx="8388823" cy="31336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590800" y="381000"/>
            <a:ext cx="6705600" cy="3591603"/>
          </a:xfrm>
          <a:prstGeom prst="rect">
            <a:avLst/>
          </a:prstGeom>
        </p:spPr>
      </p:pic>
      <p:sp>
        <p:nvSpPr>
          <p:cNvPr id="6" name="Rectangle: Rounded Corners 5"/>
          <p:cNvSpPr/>
          <p:nvPr/>
        </p:nvSpPr>
        <p:spPr>
          <a:xfrm>
            <a:off x="1295400" y="4343400"/>
            <a:ext cx="9753600" cy="2057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Bạn Rô – bốt xếp rất nhiều khối lập phương tạo thành một bức tường. Bức tường lớn đến nỗi sắp đổ sập rồi. Chúng ta hãy tìm số khối lập phương nhỏ trên bức tường này nhé!</a:t>
            </a:r>
            <a:endParaRPr lang="en-US" sz="32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backgroundRemoval t="9984" b="98909" l="244" r="89935">
                        <a14:foregroundMark x1="7569" y1="57437" x2="13565" y2="77728"/>
                        <a14:foregroundMark x1="6430" y1="55335" x2="10960" y2="52102"/>
                        <a14:foregroundMark x1="10960" y1="52102" x2="17173" y2="52991"/>
                        <a14:foregroundMark x1="17173" y1="52991" x2="17634" y2="64026"/>
                        <a14:foregroundMark x1="17634" y1="64026" x2="12914" y2="88157"/>
                        <a14:foregroundMark x1="12914" y1="88157" x2="12914" y2="90057"/>
                        <a14:foregroundMark x1="10716" y1="84964" x2="16712" y2="93492"/>
                        <a14:foregroundMark x1="16712" y1="93492" x2="16712" y2="93492"/>
                        <a14:foregroundMark x1="11015" y1="94745" x2="15274" y2="98989"/>
                        <a14:foregroundMark x1="15274" y1="98989" x2="15383" y2="98989"/>
                        <a14:foregroundMark x1="7949" y1="59984" x2="2767" y2="73403"/>
                        <a14:foregroundMark x1="2767" y1="73403" x2="2523" y2="74899"/>
                        <a14:foregroundMark x1="23196" y1="71221" x2="25936" y2="78577"/>
                        <a14:foregroundMark x1="17770" y1="81690" x2="9333" y2="81770"/>
                        <a14:foregroundMark x1="9333" y1="81770" x2="9278" y2="81851"/>
                        <a14:foregroundMark x1="7759" y1="86944" x2="8627" y2="89652"/>
                        <a14:foregroundMark x1="9007" y1="84681" x2="7678" y2="88642"/>
                        <a14:foregroundMark x1="16034" y1="49798" x2="19479" y2="58448"/>
                        <a14:foregroundMark x1="20808" y1="50485" x2="21948" y2="60146"/>
                        <a14:foregroundMark x1="9278" y1="47251" x2="4232" y2="52708"/>
                        <a14:foregroundMark x1="4232" y1="52708" x2="3663" y2="79305"/>
                        <a14:foregroundMark x1="3663" y1="79305" x2="3663" y2="79305"/>
                        <a14:foregroundMark x1="2062" y1="74737" x2="1763" y2="81407"/>
                        <a14:foregroundMark x1="10716" y1="61843" x2="14514" y2="71059"/>
                        <a14:foregroundMark x1="24905" y1="81973" x2="24905" y2="81973"/>
                        <a14:foregroundMark x1="20130" y1="85530" x2="19940" y2="88359"/>
                        <a14:foregroundMark x1="10798" y1="91350" x2="11964" y2="91754"/>
                        <a14:foregroundMark x1="11394" y1="93775" x2="11964" y2="95028"/>
                        <a14:foregroundMark x1="2523" y1="63824" x2="3256" y2="55861"/>
                        <a14:foregroundMark x1="3256" y1="55861" x2="9658" y2="45675"/>
                        <a14:foregroundMark x1="1492" y1="71059" x2="814" y2="78860"/>
                        <a14:foregroundMark x1="15193" y1="85530" x2="18340" y2="93048"/>
                        <a14:foregroundMark x1="6918" y1="81285" x2="11096" y2="95311"/>
                        <a14:foregroundMark x1="244" y1="71221" x2="2523" y2="58448"/>
                        <a14:foregroundMark x1="5100" y1="75465" x2="10608" y2="87227"/>
                        <a14:foregroundMark x1="1004" y1="75748" x2="7488" y2="88238"/>
                        <a14:foregroundMark x1="7488" y1="88238" x2="7488" y2="88359"/>
                        <a14:foregroundMark x1="244" y1="80841" x2="9387" y2="97292"/>
                        <a14:foregroundMark x1="7678" y1="87227" x2="23277" y2="97292"/>
                        <a14:foregroundMark x1="23277" y1="97292" x2="23277" y2="97292"/>
                        <a14:foregroundMark x1="17661" y1="87227" x2="19669" y2="91754"/>
                        <a14:foregroundMark x1="17119" y1="77809" x2="20700" y2="86904"/>
                        <a14:foregroundMark x1="20483" y1="86378" x2="21541" y2="88601"/>
                        <a14:foregroundMark x1="19600" y1="81630" x2="18719" y2="78941"/>
                        <a14:foregroundMark x1="20863" y1="85489" x2="19813" y2="82282"/>
                        <a14:foregroundMark x1="18719" y1="78941" x2="17363" y2="76799"/>
                        <a14:foregroundMark x1="8030" y1="47575" x2="3418" y2="54770"/>
                        <a14:foregroundMark x1="3418" y1="54770" x2="2523" y2="58367"/>
                        <a14:foregroundMark x1="4368" y1="49596" x2="7352" y2="53476"/>
                        <a14:backgroundMark x1="8139" y1="29345" x2="18041" y2="40986"/>
                        <a14:backgroundMark x1="11476" y1="28658" x2="13945" y2="32619"/>
                        <a14:backgroundMark x1="8899" y1="43816" x2="10228" y2="45513"/>
                        <a14:backgroundMark x1="19669" y1="78133" x2="20266" y2="82134"/>
                        <a14:backgroundMark x1="38470" y1="83023" x2="64867" y2="92926"/>
                        <a14:backgroundMark x1="60689" y1="78254" x2="46202" y2="97251"/>
                        <a14:backgroundMark x1="46202" y1="97251" x2="46202" y2="97251"/>
                      </a14:backgroundRemoval>
                    </a14:imgEffect>
                  </a14:imgLayer>
                </a14:imgProps>
              </a:ext>
              <a:ext uri="{28A0092B-C50C-407E-A947-70E740481C1C}">
                <a14:useLocalDpi xmlns:a14="http://schemas.microsoft.com/office/drawing/2010/main" val="0"/>
              </a:ext>
            </a:extLst>
          </a:blip>
          <a:srcRect t="44846" r="72072"/>
          <a:stretch>
            <a:fillRect/>
          </a:stretch>
        </p:blipFill>
        <p:spPr>
          <a:xfrm>
            <a:off x="1" y="3369978"/>
            <a:ext cx="2438400" cy="3231911"/>
          </a:xfrm>
          <a:prstGeom prst="rect">
            <a:avLst/>
          </a:prstGeom>
        </p:spPr>
      </p:pic>
      <p:sp>
        <p:nvSpPr>
          <p:cNvPr id="3" name="TextBox 2"/>
          <p:cNvSpPr txBox="1"/>
          <p:nvPr/>
        </p:nvSpPr>
        <p:spPr>
          <a:xfrm>
            <a:off x="1066800" y="838200"/>
            <a:ext cx="762000" cy="707886"/>
          </a:xfrm>
          <a:prstGeom prst="rect">
            <a:avLst/>
          </a:prstGeom>
          <a:noFill/>
        </p:spPr>
        <p:txBody>
          <a:bodyPr wrap="square" rtlCol="0">
            <a:spAutoFit/>
          </a:bodyPr>
          <a:lstStyle/>
          <a:p>
            <a:r>
              <a:rPr lang="en-US" sz="4000" dirty="0"/>
              <a:t>a)</a:t>
            </a:r>
            <a:endParaRPr lang="en-US" sz="4000" dirty="0"/>
          </a:p>
        </p:txBody>
      </p:sp>
      <p:sp>
        <p:nvSpPr>
          <p:cNvPr id="4" name="Rectangle 3"/>
          <p:cNvSpPr/>
          <p:nvPr/>
        </p:nvSpPr>
        <p:spPr>
          <a:xfrm>
            <a:off x="2514600" y="914400"/>
            <a:ext cx="6858000" cy="2057400"/>
          </a:xfrm>
          <a:prstGeom prst="rect">
            <a:avLst/>
          </a:prstGeom>
          <a:solidFill>
            <a:srgbClr val="24E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2667000" y="12192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2" name="Rectangle: Rounded Corners 11"/>
          <p:cNvSpPr/>
          <p:nvPr/>
        </p:nvSpPr>
        <p:spPr>
          <a:xfrm>
            <a:off x="3962400" y="12192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3" name="Rectangle: Rounded Corners 12"/>
          <p:cNvSpPr/>
          <p:nvPr/>
        </p:nvSpPr>
        <p:spPr>
          <a:xfrm>
            <a:off x="5257800" y="12192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4" name="Rectangle: Rounded Corners 13"/>
          <p:cNvSpPr/>
          <p:nvPr/>
        </p:nvSpPr>
        <p:spPr>
          <a:xfrm>
            <a:off x="6553200" y="12192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5" name="Rectangle: Rounded Corners 14"/>
          <p:cNvSpPr/>
          <p:nvPr/>
        </p:nvSpPr>
        <p:spPr>
          <a:xfrm>
            <a:off x="7848600" y="12192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6" name="Rectangle: Rounded Corners 15"/>
          <p:cNvSpPr/>
          <p:nvPr/>
        </p:nvSpPr>
        <p:spPr>
          <a:xfrm>
            <a:off x="2667000" y="2057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7" name="Rectangle: Rounded Corners 16"/>
          <p:cNvSpPr/>
          <p:nvPr/>
        </p:nvSpPr>
        <p:spPr>
          <a:xfrm>
            <a:off x="3962400" y="2057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8" name="Rectangle: Rounded Corners 17"/>
          <p:cNvSpPr/>
          <p:nvPr/>
        </p:nvSpPr>
        <p:spPr>
          <a:xfrm>
            <a:off x="5257800" y="2057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19" name="Rectangle: Rounded Corners 18"/>
          <p:cNvSpPr/>
          <p:nvPr/>
        </p:nvSpPr>
        <p:spPr>
          <a:xfrm>
            <a:off x="6553200" y="2057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sp>
        <p:nvSpPr>
          <p:cNvPr id="20" name="Rectangle: Rounded Corners 19"/>
          <p:cNvSpPr/>
          <p:nvPr/>
        </p:nvSpPr>
        <p:spPr>
          <a:xfrm>
            <a:off x="7848600" y="2057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endParaRPr lang="en-US" sz="2400" b="1" dirty="0">
              <a:solidFill>
                <a:srgbClr val="002060"/>
              </a:solidFill>
            </a:endParaRPr>
          </a:p>
        </p:txBody>
      </p:sp>
      <p:cxnSp>
        <p:nvCxnSpPr>
          <p:cNvPr id="8" name="Straight Connector 7"/>
          <p:cNvCxnSpPr/>
          <p:nvPr/>
        </p:nvCxnSpPr>
        <p:spPr>
          <a:xfrm>
            <a:off x="6019800" y="2971800"/>
            <a:ext cx="0" cy="533400"/>
          </a:xfrm>
          <a:prstGeom prst="line">
            <a:avLst/>
          </a:prstGeom>
          <a:ln w="76200">
            <a:solidFill>
              <a:srgbClr val="24E03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5105400" y="3516630"/>
            <a:ext cx="1676400" cy="533400"/>
          </a:xfrm>
          <a:prstGeom prst="roundRect">
            <a:avLst/>
          </a:prstGeom>
          <a:solidFill>
            <a:srgbClr val="24E031"/>
          </a:solidFill>
          <a:ln>
            <a:solidFill>
              <a:srgbClr val="24E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100 000</a:t>
            </a:r>
            <a:endParaRPr lang="en-US" sz="2800" b="1" dirty="0">
              <a:solidFill>
                <a:srgbClr val="002060"/>
              </a:solidFill>
            </a:endParaRPr>
          </a:p>
        </p:txBody>
      </p:sp>
      <p:sp>
        <p:nvSpPr>
          <p:cNvPr id="25" name="TextBox 24"/>
          <p:cNvSpPr txBox="1"/>
          <p:nvPr/>
        </p:nvSpPr>
        <p:spPr>
          <a:xfrm>
            <a:off x="7162800" y="3631565"/>
            <a:ext cx="4572000" cy="584775"/>
          </a:xfrm>
          <a:prstGeom prst="rect">
            <a:avLst/>
          </a:prstGeom>
          <a:noFill/>
        </p:spPr>
        <p:txBody>
          <a:bodyPr wrap="square" rtlCol="0">
            <a:spAutoFit/>
          </a:bodyPr>
          <a:lstStyle/>
          <a:p>
            <a:r>
              <a:rPr lang="en-US" sz="3200" b="1" dirty="0" err="1">
                <a:solidFill>
                  <a:srgbClr val="002060"/>
                </a:solidFill>
              </a:rPr>
              <a:t>Đọc</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trăm</a:t>
            </a:r>
            <a:r>
              <a:rPr lang="en-US" sz="3200" b="1" dirty="0">
                <a:solidFill>
                  <a:srgbClr val="002060"/>
                </a:solidFill>
              </a:rPr>
              <a:t> </a:t>
            </a:r>
            <a:r>
              <a:rPr lang="en-US" sz="3200" b="1" dirty="0" err="1">
                <a:solidFill>
                  <a:srgbClr val="002060"/>
                </a:solidFill>
              </a:rPr>
              <a:t>nghìn</a:t>
            </a:r>
            <a:endParaRPr lang="en-US" sz="3200" b="1" dirty="0">
              <a:solidFill>
                <a:srgbClr val="002060"/>
              </a:solidFill>
            </a:endParaRPr>
          </a:p>
        </p:txBody>
      </p:sp>
      <p:pic>
        <p:nvPicPr>
          <p:cNvPr id="11" name="Picture 10"/>
          <p:cNvPicPr>
            <a:picLocks noChangeAspect="1"/>
          </p:cNvPicPr>
          <p:nvPr/>
        </p:nvPicPr>
        <p:blipFill>
          <a:blip r:embed="rId3"/>
          <a:stretch>
            <a:fillRect/>
          </a:stretch>
        </p:blipFill>
        <p:spPr>
          <a:xfrm>
            <a:off x="2906394" y="4572000"/>
            <a:ext cx="8437217" cy="762000"/>
          </a:xfrm>
          <a:prstGeom prst="rect">
            <a:avLst/>
          </a:prstGeom>
        </p:spPr>
      </p:pic>
      <p:pic>
        <p:nvPicPr>
          <p:cNvPr id="28" name="Picture 27"/>
          <p:cNvPicPr>
            <a:picLocks noChangeAspect="1"/>
          </p:cNvPicPr>
          <p:nvPr/>
        </p:nvPicPr>
        <p:blipFill>
          <a:blip r:embed="rId4"/>
          <a:stretch>
            <a:fillRect/>
          </a:stretch>
        </p:blipFill>
        <p:spPr>
          <a:xfrm>
            <a:off x="9452753" y="0"/>
            <a:ext cx="2722123" cy="1458003"/>
          </a:xfrm>
          <a:prstGeom prst="rect">
            <a:avLst/>
          </a:prstGeom>
        </p:spPr>
      </p:pic>
      <p:sp>
        <p:nvSpPr>
          <p:cNvPr id="21" name="TextBox 20"/>
          <p:cNvSpPr txBox="1"/>
          <p:nvPr/>
        </p:nvSpPr>
        <p:spPr>
          <a:xfrm>
            <a:off x="3657600" y="5562600"/>
            <a:ext cx="8077200" cy="646331"/>
          </a:xfrm>
          <a:prstGeom prst="rect">
            <a:avLst/>
          </a:prstGeom>
          <a:noFill/>
        </p:spPr>
        <p:txBody>
          <a:bodyPr wrap="square" rtlCol="0">
            <a:spAutoFit/>
          </a:bodyPr>
          <a:lstStyle/>
          <a:p>
            <a:r>
              <a:rPr lang="en-US" sz="3600" b="1" dirty="0" err="1">
                <a:solidFill>
                  <a:srgbClr val="FF0000"/>
                </a:solidFill>
              </a:rPr>
              <a:t>Số</a:t>
            </a:r>
            <a:r>
              <a:rPr lang="en-US" sz="3600" b="1" dirty="0">
                <a:solidFill>
                  <a:srgbClr val="FF0000"/>
                </a:solidFill>
              </a:rPr>
              <a:t> </a:t>
            </a:r>
            <a:r>
              <a:rPr lang="en-US" sz="3600" b="1" dirty="0" err="1">
                <a:solidFill>
                  <a:srgbClr val="FF0000"/>
                </a:solidFill>
              </a:rPr>
              <a:t>liền</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số</a:t>
            </a:r>
            <a:r>
              <a:rPr lang="en-US" sz="3600" b="1" dirty="0">
                <a:solidFill>
                  <a:srgbClr val="FF0000"/>
                </a:solidFill>
              </a:rPr>
              <a:t> 99 999 </a:t>
            </a:r>
            <a:r>
              <a:rPr lang="en-US" sz="3600" b="1" dirty="0" err="1">
                <a:solidFill>
                  <a:srgbClr val="FF0000"/>
                </a:solidFill>
              </a:rPr>
              <a:t>là</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nào</a:t>
            </a:r>
            <a:r>
              <a:rPr lang="en-US" sz="3600" b="1" dirty="0">
                <a:solidFill>
                  <a:srgbClr val="FF0000"/>
                </a:solidFill>
              </a:rPr>
              <a:t>?</a:t>
            </a:r>
            <a:endParaRPr lang="en-US" sz="3600" b="1" dirty="0">
              <a:solidFill>
                <a:srgbClr val="FF0000"/>
              </a:solidFill>
            </a:endParaRPr>
          </a:p>
        </p:txBody>
      </p:sp>
      <p:sp>
        <p:nvSpPr>
          <p:cNvPr id="22" name="Oval 21"/>
          <p:cNvSpPr/>
          <p:nvPr/>
        </p:nvSpPr>
        <p:spPr>
          <a:xfrm>
            <a:off x="10210800" y="4876800"/>
            <a:ext cx="1066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barn(inVertical)">
                                      <p:cBhvr>
                                        <p:cTn id="65" dur="500"/>
                                        <p:tgtEl>
                                          <p:spTgt spid="2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3" grpId="0" bldLvl="0" animBg="1"/>
      <p:bldP spid="25" grpId="0"/>
      <p:bldP spid="2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p:cNvPicPr>
            <a:picLocks noChangeAspect="1"/>
          </p:cNvPicPr>
          <p:nvPr/>
        </p:nvPicPr>
        <p:blipFill>
          <a:blip r:embed="rId1"/>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p:cNvPicPr>
            <a:picLocks noChangeAspect="1"/>
          </p:cNvPicPr>
          <p:nvPr/>
        </p:nvPicPr>
        <p:blipFill rotWithShape="1">
          <a:blip r:embed="rId2"/>
          <a:srcRect l="14237" r="8220"/>
          <a:stretch>
            <a:fillRect/>
          </a:stretch>
        </p:blipFill>
        <p:spPr>
          <a:xfrm>
            <a:off x="636905" y="278765"/>
            <a:ext cx="11151870" cy="6299835"/>
          </a:xfrm>
          <a:prstGeom prst="rect">
            <a:avLst/>
          </a:prstGeom>
        </p:spPr>
      </p:pic>
      <p:pic>
        <p:nvPicPr>
          <p:cNvPr id="23" name="图片 22" descr="卡通人物&#10;&#10;低可信度描述已自动生成"/>
          <p:cNvPicPr>
            <a:picLocks noChangeAspect="1"/>
          </p:cNvPicPr>
          <p:nvPr/>
        </p:nvPicPr>
        <p:blipFill rotWithShape="1">
          <a:blip r:embed="rId3"/>
          <a:srcRect l="32161" t="55019" r="23983"/>
          <a:stretch>
            <a:fillRect/>
          </a:stretch>
        </p:blipFill>
        <p:spPr>
          <a:xfrm>
            <a:off x="5036949" y="4718355"/>
            <a:ext cx="4602997" cy="2248131"/>
          </a:xfrm>
          <a:prstGeom prst="rect">
            <a:avLst/>
          </a:prstGeom>
        </p:spPr>
      </p:pic>
      <p:pic>
        <p:nvPicPr>
          <p:cNvPr id="32" name="图片 31"/>
          <p:cNvPicPr>
            <a:picLocks noChangeAspect="1"/>
          </p:cNvPicPr>
          <p:nvPr/>
        </p:nvPicPr>
        <p:blipFill rotWithShape="1">
          <a:blip r:embed="rId4"/>
          <a:srcRect l="8803" t="29933" r="12655"/>
          <a:stretch>
            <a:fillRect/>
          </a:stretch>
        </p:blipFill>
        <p:spPr>
          <a:xfrm>
            <a:off x="978977" y="3340458"/>
            <a:ext cx="2484894" cy="2216796"/>
          </a:xfrm>
          <a:prstGeom prst="rect">
            <a:avLst/>
          </a:prstGeom>
        </p:spPr>
      </p:pic>
      <p:sp>
        <p:nvSpPr>
          <p:cNvPr id="3" name="Text Box 2"/>
          <p:cNvSpPr txBox="1"/>
          <p:nvPr/>
        </p:nvSpPr>
        <p:spPr>
          <a:xfrm>
            <a:off x="2362200" y="2438400"/>
            <a:ext cx="8089265" cy="1568450"/>
          </a:xfrm>
          <a:prstGeom prst="rect">
            <a:avLst/>
          </a:prstGeom>
          <a:noFill/>
        </p:spPr>
        <p:txBody>
          <a:bodyPr wrap="square" rtlCol="0">
            <a:spAutoFit/>
          </a:bodyPr>
          <a:p>
            <a:r>
              <a:rPr lang="en-US" sz="9600" b="1">
                <a:solidFill>
                  <a:srgbClr val="FF0000"/>
                </a:solidFill>
                <a:latin typeface="Times New Roman" panose="02020603050405020304" pitchFamily="18" charset="0"/>
                <a:cs typeface="Times New Roman" panose="02020603050405020304" pitchFamily="18" charset="0"/>
              </a:rPr>
              <a:t>LUYỆN TẬP</a:t>
            </a:r>
            <a:endParaRPr lang="en-US" sz="9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1224</Words>
  <Application>WPS Presentation</Application>
  <PresentationFormat>Widescreen</PresentationFormat>
  <Paragraphs>135</Paragraphs>
  <Slides>18</Slides>
  <Notes>15</Notes>
  <HiddenSlides>0</HiddenSlides>
  <MMClips>13</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SimSun</vt:lpstr>
      <vt:lpstr>Wingdings</vt:lpstr>
      <vt:lpstr>Calibri</vt:lpstr>
      <vt:lpstr>等线</vt:lpstr>
      <vt:lpstr>Cambria</vt:lpstr>
      <vt:lpstr>Times New Roman</vt:lpstr>
      <vt:lpstr>Arial</vt:lpstr>
      <vt:lpstr>Calibri</vt:lpstr>
      <vt:lpstr>Microsoft YaHei</vt:lpstr>
      <vt:lpstr>Arial Unicode MS</vt:lpstr>
      <vt:lpstr>Calibri Light</vt:lpstr>
      <vt:lpstr>LNTH-LuoLuoNotangYuanTi 1</vt:lpstr>
      <vt:lpstr>Yu Gothic</vt:lpstr>
      <vt:lpstr>SVN-Hole Hearted</vt:lpstr>
      <vt:lpstr>Gill Sans Ultra Bold Condensed</vt:lpstr>
      <vt:lpstr>2_Office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Lai Vo</cp:lastModifiedBy>
  <cp:revision>37</cp:revision>
  <dcterms:created xsi:type="dcterms:W3CDTF">2022-08-07T14:28:00Z</dcterms:created>
  <dcterms:modified xsi:type="dcterms:W3CDTF">2024-03-10T12:55:56Z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26966E69B6D44C13A66E2884F3723ECF_12</vt:lpwstr>
  </property>
  <property fmtid="{D5CDD505-2E9C-101B-9397-08002B2CF9AE}" pid="3" name="KSOProductBuildVer">
    <vt:lpwstr>1033-12.2.0.13489</vt:lpwstr>
  </property>
</Properties>
</file>