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762" r:id="rId3"/>
    <p:sldId id="763" r:id="rId4"/>
    <p:sldId id="764" r:id="rId5"/>
    <p:sldId id="765" r:id="rId6"/>
    <p:sldId id="263" r:id="rId7"/>
    <p:sldId id="766" r:id="rId8"/>
    <p:sldId id="769" r:id="rId9"/>
    <p:sldId id="435" r:id="rId10"/>
    <p:sldId id="416" r:id="rId11"/>
    <p:sldId id="436" r:id="rId12"/>
    <p:sldId id="421" r:id="rId13"/>
    <p:sldId id="438" r:id="rId14"/>
    <p:sldId id="783" r:id="rId15"/>
    <p:sldId id="440" r:id="rId16"/>
    <p:sldId id="4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128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69E4E-193D-473C-B2CC-F21B92C5DC8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61BD-BD79-4DCD-AA3C-4B47C475EA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D853E-5205-4FBA-86A7-2DD23A04501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38D853E-5205-4FBA-86A7-2DD23A04501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38D853E-5205-4FBA-86A7-2DD23A04501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38D853E-5205-4FBA-86A7-2DD23A04501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38D853E-5205-4FBA-86A7-2DD23A04501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38D853E-5205-4FBA-86A7-2DD23A04501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38D853E-5205-4FBA-86A7-2DD23A04501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8D853E-5205-4FBA-86A7-2DD23A04501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853E-5205-4FBA-86A7-2DD23A04501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38D853E-5205-4FBA-86A7-2DD23A04501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38D853E-5205-4FBA-86A7-2DD23A04501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5670-6753-4004-A257-BA967EF58E5A}" type="slidenum">
              <a:rPr lang="en-US" smtClean="0"/>
            </a:fld>
            <a:endParaRPr lang="en-US"/>
          </a:p>
        </p:txBody>
      </p:sp>
    </p:spTree>
  </p:cSld>
  <p:clrMapOvr>
    <a:masterClrMapping/>
  </p:clrMapOvr>
  <p:transition spd="med"/>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F39722A4-B7DD-4972-B8CF-0A4F6863DCFD}"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2" name="Picture 4" descr="Đường Bộ Hồ Núi Non Bầu - Miễn Phí vector hình ảnh trên Pixabay"/>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shape&#10;&#10;Description automatically generate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7351" y="247649"/>
            <a:ext cx="1304925" cy="13049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slide" Target="slide4.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slide" Target="slide2.xml"/><Relationship Id="rId13" Type="http://schemas.openxmlformats.org/officeDocument/2006/relationships/slideLayout" Target="../slideLayouts/slideLayout1.xml"/><Relationship Id="rId12" Type="http://schemas.openxmlformats.org/officeDocument/2006/relationships/slide" Target="slide5.xml"/><Relationship Id="rId11" Type="http://schemas.openxmlformats.org/officeDocument/2006/relationships/image" Target="../media/image10.GIF"/><Relationship Id="rId10" Type="http://schemas.openxmlformats.org/officeDocument/2006/relationships/image" Target="../media/image9.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image" Target="../media/image17.GIF"/><Relationship Id="rId8" Type="http://schemas.openxmlformats.org/officeDocument/2006/relationships/image" Target="../media/image16.GIF"/><Relationship Id="rId7" Type="http://schemas.openxmlformats.org/officeDocument/2006/relationships/image" Target="../media/image15.GIF"/><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image" Target="../media/image11.GIF"/><Relationship Id="rId2" Type="http://schemas.openxmlformats.org/officeDocument/2006/relationships/image" Target="../media/image5.png"/><Relationship Id="rId17" Type="http://schemas.openxmlformats.org/officeDocument/2006/relationships/slideLayout" Target="../slideLayouts/slideLayout1.xml"/><Relationship Id="rId16" Type="http://schemas.openxmlformats.org/officeDocument/2006/relationships/audio" Target="../media/audio4.wav"/><Relationship Id="rId15" Type="http://schemas.openxmlformats.org/officeDocument/2006/relationships/audio" Target="../media/audio3.wav"/><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19.GIF"/><Relationship Id="rId11" Type="http://schemas.openxmlformats.org/officeDocument/2006/relationships/slide" Target="slide1.xml"/><Relationship Id="rId10" Type="http://schemas.openxmlformats.org/officeDocument/2006/relationships/image" Target="../media/image18.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image" Target="../media/image17.GIF"/><Relationship Id="rId8" Type="http://schemas.openxmlformats.org/officeDocument/2006/relationships/image" Target="../media/image16.GIF"/><Relationship Id="rId7" Type="http://schemas.openxmlformats.org/officeDocument/2006/relationships/image" Target="../media/image15.GIF"/><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image" Target="../media/image11.GIF"/><Relationship Id="rId2" Type="http://schemas.openxmlformats.org/officeDocument/2006/relationships/image" Target="../media/image7.png"/><Relationship Id="rId17" Type="http://schemas.openxmlformats.org/officeDocument/2006/relationships/slideLayout" Target="../slideLayouts/slideLayout1.xml"/><Relationship Id="rId16" Type="http://schemas.openxmlformats.org/officeDocument/2006/relationships/audio" Target="../media/audio4.wav"/><Relationship Id="rId15" Type="http://schemas.openxmlformats.org/officeDocument/2006/relationships/audio" Target="../media/audio3.wav"/><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slide" Target="slide1.xml"/><Relationship Id="rId11" Type="http://schemas.openxmlformats.org/officeDocument/2006/relationships/image" Target="../media/image18.jpeg"/><Relationship Id="rId10" Type="http://schemas.openxmlformats.org/officeDocument/2006/relationships/image" Target="../media/image19.GIF"/><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17.GIF"/><Relationship Id="rId8" Type="http://schemas.openxmlformats.org/officeDocument/2006/relationships/image" Target="../media/image16.GIF"/><Relationship Id="rId7" Type="http://schemas.openxmlformats.org/officeDocument/2006/relationships/image" Target="../media/image15.GIF"/><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image" Target="../media/image11.GIF"/><Relationship Id="rId2" Type="http://schemas.openxmlformats.org/officeDocument/2006/relationships/image" Target="../media/image9.png"/><Relationship Id="rId17" Type="http://schemas.openxmlformats.org/officeDocument/2006/relationships/slideLayout" Target="../slideLayouts/slideLayout1.xml"/><Relationship Id="rId16" Type="http://schemas.openxmlformats.org/officeDocument/2006/relationships/audio" Target="../media/audio4.wav"/><Relationship Id="rId15" Type="http://schemas.openxmlformats.org/officeDocument/2006/relationships/audio" Target="../media/audio3.wav"/><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19.GIF"/><Relationship Id="rId11" Type="http://schemas.openxmlformats.org/officeDocument/2006/relationships/slide" Target="slide1.xml"/><Relationship Id="rId10" Type="http://schemas.openxmlformats.org/officeDocument/2006/relationships/image" Target="../media/image18.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1" name="Rectangle 30"/>
          <p:cNvSpPr/>
          <p:nvPr/>
        </p:nvSpPr>
        <p:spPr>
          <a:xfrm>
            <a:off x="-3" y="4095068"/>
            <a:ext cx="12192000" cy="1141745"/>
          </a:xfrm>
          <a:prstGeom prst="rect">
            <a:avLst/>
          </a:prstGeom>
          <a:blipFill>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grpSp>
        <p:nvGrpSpPr>
          <p:cNvPr id="2" name="Group 1"/>
          <p:cNvGrpSpPr/>
          <p:nvPr/>
        </p:nvGrpSpPr>
        <p:grpSpPr>
          <a:xfrm>
            <a:off x="906780" y="2711450"/>
            <a:ext cx="2059940" cy="2255520"/>
            <a:chOff x="1428" y="4270"/>
            <a:chExt cx="3244" cy="3552"/>
          </a:xfrm>
        </p:grpSpPr>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 y="5076"/>
              <a:ext cx="3101" cy="2746"/>
            </a:xfrm>
            <a:prstGeom prst="rect">
              <a:avLst/>
            </a:prstGeom>
          </p:spPr>
        </p:pic>
        <p:pic>
          <p:nvPicPr>
            <p:cNvPr id="9" name="Picture 8">
              <a:hlinkClick r:id="rId2"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 y="4270"/>
              <a:ext cx="3245" cy="2179"/>
            </a:xfrm>
            <a:prstGeom prst="rect">
              <a:avLst/>
            </a:prstGeom>
          </p:spPr>
        </p:pic>
      </p:grpSp>
      <p:pic>
        <p:nvPicPr>
          <p:cNvPr id="10"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5877" y="3223264"/>
            <a:ext cx="1969179" cy="1743607"/>
          </a:xfrm>
          <a:prstGeom prst="rect">
            <a:avLst/>
          </a:prstGeom>
        </p:spPr>
      </p:pic>
      <p:pic>
        <p:nvPicPr>
          <p:cNvPr id="11" name="Picture 10">
            <a:hlinkClick r:id="rId5"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0153" y="2711155"/>
            <a:ext cx="2060627" cy="1383912"/>
          </a:xfrm>
          <a:prstGeom prst="rect">
            <a:avLst/>
          </a:prstGeom>
        </p:spPr>
      </p:pic>
      <p:pic>
        <p:nvPicPr>
          <p:cNvPr id="12" name="Picture 1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1980" y="3223264"/>
            <a:ext cx="1969179" cy="1743607"/>
          </a:xfrm>
          <a:prstGeom prst="rect">
            <a:avLst/>
          </a:prstGeom>
        </p:spPr>
      </p:pic>
      <p:pic>
        <p:nvPicPr>
          <p:cNvPr id="13" name="Picture 12">
            <a:hlinkClick r:id="rId8"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6255" y="2711155"/>
            <a:ext cx="2060627" cy="1383912"/>
          </a:xfrm>
          <a:prstGeom prst="rect">
            <a:avLst/>
          </a:prstGeom>
        </p:spPr>
      </p:pic>
      <p:pic>
        <p:nvPicPr>
          <p:cNvPr id="39" name="Picture 38"/>
          <p:cNvPicPr>
            <a:picLocks noChangeAspect="1"/>
          </p:cNvPicPr>
          <p:nvPr/>
        </p:nvPicPr>
        <p:blipFill>
          <a:blip r:embed="rId11"/>
          <a:stretch>
            <a:fillRect/>
          </a:stretch>
        </p:blipFill>
        <p:spPr>
          <a:xfrm>
            <a:off x="-1" y="5230347"/>
            <a:ext cx="6095999" cy="334819"/>
          </a:xfrm>
          <a:prstGeom prst="rect">
            <a:avLst/>
          </a:prstGeom>
        </p:spPr>
      </p:pic>
      <p:pic>
        <p:nvPicPr>
          <p:cNvPr id="40" name="Picture 39"/>
          <p:cNvPicPr>
            <a:picLocks noChangeAspect="1"/>
          </p:cNvPicPr>
          <p:nvPr/>
        </p:nvPicPr>
        <p:blipFill>
          <a:blip r:embed="rId11"/>
          <a:stretch>
            <a:fillRect/>
          </a:stretch>
        </p:blipFill>
        <p:spPr>
          <a:xfrm>
            <a:off x="6095999" y="5230347"/>
            <a:ext cx="6095999" cy="334819"/>
          </a:xfrm>
          <a:prstGeom prst="rect">
            <a:avLst/>
          </a:prstGeom>
        </p:spPr>
      </p:pic>
      <p:sp>
        <p:nvSpPr>
          <p:cNvPr id="42" name="Flowchart: Summing Junction 41">
            <a:hlinkClick r:id="rId12" action="ppaction://hlinksldjump"/>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9" name="Rectangle 28"/>
          <p:cNvSpPr/>
          <p:nvPr/>
        </p:nvSpPr>
        <p:spPr>
          <a:xfrm>
            <a:off x="1715134" y="470844"/>
            <a:ext cx="8761730" cy="829945"/>
          </a:xfrm>
          <a:prstGeom prst="rect">
            <a:avLst/>
          </a:prstGeom>
          <a:noFill/>
        </p:spPr>
        <p:txBody>
          <a:bodyPr wrap="none" lIns="91440" tIns="45720" rIns="91440" bIns="45720">
            <a:spAutoFit/>
          </a:bodyPr>
          <a:lstStyle/>
          <a:p>
            <a:pPr algn="ctr"/>
            <a:r>
              <a:rPr lang="en-US" sz="4800" b="1" dirty="0" err="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a:t>
            </a:r>
            <a:r>
              <a:rPr lang="en-US" sz="48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 CH</a:t>
            </a:r>
            <a:r>
              <a:rPr lang="vi-VN" sz="48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48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a:t>
            </a:r>
            <a:r>
              <a:rPr lang="en-US" sz="4800" b="1" dirty="0" err="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HỘP</a:t>
            </a:r>
            <a:r>
              <a:rPr lang="en-US" sz="48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 </a:t>
            </a:r>
            <a:r>
              <a:rPr lang="en-US" sz="4800" b="1" dirty="0" err="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QUÀ</a:t>
            </a:r>
            <a:r>
              <a:rPr lang="en-US" sz="48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 </a:t>
            </a:r>
            <a:r>
              <a:rPr lang="en-US" sz="4800" b="1" dirty="0" err="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BÍ</a:t>
            </a:r>
            <a:r>
              <a:rPr lang="en-US" sz="48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 </a:t>
            </a:r>
            <a:r>
              <a:rPr lang="en-US" sz="4800" b="1" dirty="0" err="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MẬT</a:t>
            </a:r>
            <a:endParaRPr lang="en-US" sz="48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29"/>
                                        </p:tgtEl>
                                        <p:attrNameLst>
                                          <p:attrName>style.color</p:attrName>
                                        </p:attrNameLst>
                                      </p:cBhvr>
                                      <p:by>
                                        <p:hsl h="7200000" s="0" l="0"/>
                                      </p:by>
                                    </p:animClr>
                                    <p:animClr clrSpc="hsl" dir="cw">
                                      <p:cBhvr>
                                        <p:cTn id="7" dur="500" fill="hold"/>
                                        <p:tgtEl>
                                          <p:spTgt spid="29"/>
                                        </p:tgtEl>
                                        <p:attrNameLst>
                                          <p:attrName>fillcolor</p:attrName>
                                        </p:attrNameLst>
                                      </p:cBhvr>
                                      <p:by>
                                        <p:hsl h="7200000" s="0" l="0"/>
                                      </p:by>
                                    </p:animClr>
                                    <p:animClr clrSpc="hsl" dir="cw">
                                      <p:cBhvr>
                                        <p:cTn id="8" dur="500" fill="hold"/>
                                        <p:tgtEl>
                                          <p:spTgt spid="29"/>
                                        </p:tgtEl>
                                        <p:attrNameLst>
                                          <p:attrName>stroke.color</p:attrName>
                                        </p:attrNameLst>
                                      </p:cBhvr>
                                      <p:by>
                                        <p:hsl h="7200000" s="0" l="0"/>
                                      </p:by>
                                    </p:animClr>
                                    <p:set>
                                      <p:cBhvr>
                                        <p:cTn id="9" dur="500" fill="hold"/>
                                        <p:tgtEl>
                                          <p:spTgt spid="2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29"/>
                                        </p:tgtEl>
                                        <p:attrNameLst>
                                          <p:attrName>ppt_x</p:attrName>
                                          <p:attrName>ppt_y</p:attrName>
                                        </p:attrNameLst>
                                      </p:cBhvr>
                                      <p:rCtr x="0" y="-3611"/>
                                    </p:animMotion>
                                    <p:animRot by="1500000">
                                      <p:cBhvr>
                                        <p:cTn id="12" dur="125" fill="hold">
                                          <p:stCondLst>
                                            <p:cond delay="0"/>
                                          </p:stCondLst>
                                        </p:cTn>
                                        <p:tgtEl>
                                          <p:spTgt spid="29"/>
                                        </p:tgtEl>
                                        <p:attrNameLst>
                                          <p:attrName>r</p:attrName>
                                        </p:attrNameLst>
                                      </p:cBhvr>
                                    </p:animRot>
                                    <p:animRot by="-1500000">
                                      <p:cBhvr>
                                        <p:cTn id="13" dur="125" fill="hold">
                                          <p:stCondLst>
                                            <p:cond delay="125"/>
                                          </p:stCondLst>
                                        </p:cTn>
                                        <p:tgtEl>
                                          <p:spTgt spid="29"/>
                                        </p:tgtEl>
                                        <p:attrNameLst>
                                          <p:attrName>r</p:attrName>
                                        </p:attrNameLst>
                                      </p:cBhvr>
                                    </p:animRot>
                                    <p:animRot by="-1500000">
                                      <p:cBhvr>
                                        <p:cTn id="14" dur="125" fill="hold">
                                          <p:stCondLst>
                                            <p:cond delay="250"/>
                                          </p:stCondLst>
                                        </p:cTn>
                                        <p:tgtEl>
                                          <p:spTgt spid="29"/>
                                        </p:tgtEl>
                                        <p:attrNameLst>
                                          <p:attrName>r</p:attrName>
                                        </p:attrNameLst>
                                      </p:cBhvr>
                                    </p:animRot>
                                    <p:animRot by="1500000">
                                      <p:cBhvr>
                                        <p:cTn id="15" dur="125" fill="hold">
                                          <p:stCondLst>
                                            <p:cond delay="375"/>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9" grpId="0"/>
      <p:bldP spid="2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635"/>
            <a:ext cx="12192000" cy="6856730"/>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p:cNvSpPr/>
          <p:nvPr/>
        </p:nvSpPr>
        <p:spPr>
          <a:xfrm>
            <a:off x="142603" y="150586"/>
            <a:ext cx="836023" cy="705394"/>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33020" y="334010"/>
            <a:ext cx="12192000" cy="1198880"/>
          </a:xfrm>
          <a:prstGeom prst="rect">
            <a:avLst/>
          </a:prstGeom>
          <a:noFill/>
        </p:spPr>
        <p:txBody>
          <a:bodyPr wrap="square" rtlCol="0">
            <a:spAutoFit/>
          </a:bodyPr>
          <a:lstStyle/>
          <a:p>
            <a:pPr lvl="0"/>
            <a:r>
              <a:rPr lang="en-US" sz="3600" b="1" dirty="0">
                <a:solidFill>
                  <a:prstClr val="black"/>
                </a:solidFill>
                <a:latin typeface="Times New Roman" panose="02020603050405020304" pitchFamily="18" charset="0"/>
                <a:cs typeface="Times New Roman" panose="02020603050405020304" pitchFamily="18" charset="0"/>
              </a:rPr>
              <a:t>         b) </a:t>
            </a:r>
            <a:r>
              <a:rPr lang="en-US" sz="3600" b="1" dirty="0" err="1">
                <a:solidFill>
                  <a:prstClr val="black"/>
                </a:solidFill>
                <a:latin typeface="Times New Roman" panose="02020603050405020304" pitchFamily="18" charset="0"/>
                <a:cs typeface="Times New Roman" panose="02020603050405020304" pitchFamily="18" charset="0"/>
              </a:rPr>
              <a:t>Làm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tròn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số</a:t>
            </a:r>
            <a:r>
              <a:rPr lang="en-US" sz="3600" b="1" dirty="0">
                <a:solidFill>
                  <a:prstClr val="black"/>
                </a:solidFill>
                <a:latin typeface="Times New Roman" panose="02020603050405020304" pitchFamily="18" charset="0"/>
                <a:cs typeface="Times New Roman" panose="02020603050405020304" pitchFamily="18" charset="0"/>
              </a:rPr>
              <a:t> 82 134, 55 712, 46 000 </a:t>
            </a:r>
            <a:r>
              <a:rPr lang="en-US" sz="3600" b="1" dirty="0" err="1">
                <a:solidFill>
                  <a:prstClr val="black"/>
                </a:solidFill>
                <a:latin typeface="Times New Roman" panose="02020603050405020304" pitchFamily="18" charset="0"/>
                <a:cs typeface="Times New Roman" panose="02020603050405020304" pitchFamily="18" charset="0"/>
              </a:rPr>
              <a:t>đến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hàng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chục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nghìn</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1119883" y="2106743"/>
            <a:ext cx="10314108" cy="811530"/>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ln>
        </p:spPr>
        <p:txBody>
          <a:bodyPr wrap="square" rtlCol="0">
            <a:spAutoFit/>
          </a:bodyPr>
          <a:lstStyle/>
          <a:p>
            <a:pPr marL="233045" lvl="0" algn="just">
              <a:lnSpc>
                <a:spcPct val="130000"/>
              </a:lnSpc>
              <a:defRPr/>
            </a:pPr>
            <a:r>
              <a:rPr lang="vi-VN" sz="3600" b="1" dirty="0">
                <a:solidFill>
                  <a:srgbClr val="FF0000"/>
                </a:solidFill>
                <a:latin typeface="Times New Roman" panose="02020603050405020304" pitchFamily="18" charset="0"/>
                <a:cs typeface="Times New Roman" panose="02020603050405020304" pitchFamily="18" charset="0"/>
              </a:rPr>
              <a:t>Số 82 134 làm tròn đến hàng chục nghìn là: 80 000</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099334" y="3280601"/>
            <a:ext cx="10314108" cy="811530"/>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ln>
        </p:spPr>
        <p:txBody>
          <a:bodyPr wrap="square" rtlCol="0">
            <a:spAutoFit/>
          </a:bodyPr>
          <a:lstStyle/>
          <a:p>
            <a:pPr marL="233045" lvl="0" algn="just">
              <a:lnSpc>
                <a:spcPct val="130000"/>
              </a:lnSpc>
              <a:defRPr/>
            </a:pPr>
            <a:r>
              <a:rPr lang="vi-VN" sz="3600" b="1" dirty="0">
                <a:solidFill>
                  <a:srgbClr val="FF0000"/>
                </a:solidFill>
                <a:latin typeface="Times New Roman" panose="02020603050405020304" pitchFamily="18" charset="0"/>
                <a:cs typeface="Times New Roman" panose="02020603050405020304" pitchFamily="18" charset="0"/>
              </a:rPr>
              <a:t>Số 55 712 làm tròn đến hàng chục nghìn là: 60 000</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1128594" y="4585419"/>
            <a:ext cx="10314108" cy="811530"/>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ln>
        </p:spPr>
        <p:txBody>
          <a:bodyPr wrap="square" rtlCol="0">
            <a:spAutoFit/>
          </a:bodyPr>
          <a:lstStyle/>
          <a:p>
            <a:pPr marL="233045" lvl="0" algn="just">
              <a:lnSpc>
                <a:spcPct val="130000"/>
              </a:lnSpc>
              <a:defRPr/>
            </a:pPr>
            <a:r>
              <a:rPr lang="vi-VN" sz="3600" b="1" dirty="0">
                <a:solidFill>
                  <a:srgbClr val="FF0000"/>
                </a:solidFill>
                <a:latin typeface="Times New Roman" panose="02020603050405020304" pitchFamily="18" charset="0"/>
                <a:cs typeface="Times New Roman" panose="02020603050405020304" pitchFamily="18" charset="0"/>
              </a:rPr>
              <a:t>Số 46 000 làm tròn đến hàng chục nghìn là: 50 000</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Isosceles Triangle 2"/>
          <p:cNvSpPr/>
          <p:nvPr/>
        </p:nvSpPr>
        <p:spPr>
          <a:xfrm>
            <a:off x="43015" y="146483"/>
            <a:ext cx="836023" cy="705394"/>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135890" y="278765"/>
            <a:ext cx="11936095" cy="17532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Một gia đình thu hoạch được 13 787 kg cà phê. Hỏi nếu làm tròn số đến hàng nghìn, ta nói gia đình đó thu hoạch được khoảng bao nhiêu ki-lô-gam cà phê?</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2823681" y="4910298"/>
            <a:ext cx="18478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13 787</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4" name="Straight Arrow Connector 13"/>
          <p:cNvCxnSpPr/>
          <p:nvPr/>
        </p:nvCxnSpPr>
        <p:spPr>
          <a:xfrm>
            <a:off x="4523576" y="5350988"/>
            <a:ext cx="2947670" cy="889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95381" y="4653123"/>
            <a:ext cx="18478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 &gt; 5</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4652645" y="5234305"/>
            <a:ext cx="3004185"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tròn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lên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7814781" y="4957923"/>
            <a:ext cx="1847850"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14 000</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135890" y="2756535"/>
            <a:ext cx="11935460" cy="1198880"/>
          </a:xfrm>
          <a:prstGeom prst="rect">
            <a:avLst/>
          </a:prstGeom>
          <a:solidFill>
            <a:schemeClr val="bg1">
              <a:lumMod val="95000"/>
            </a:schemeClr>
          </a:solidFill>
        </p:spPr>
        <p:txBody>
          <a:bodyPr wrap="square" rtlCol="0">
            <a:spAutoFit/>
          </a:bodyPr>
          <a:lstStyle/>
          <a:p>
            <a:r>
              <a:rPr lang="en-US" altLang="vi-VN" sz="3600" b="1" dirty="0">
                <a:solidFill>
                  <a:srgbClr val="0070C0"/>
                </a:solidFill>
                <a:latin typeface="Calibri" panose="020F0502020204030204" pitchFamily="34" charset="0"/>
                <a:cs typeface="Calibri" panose="020F0502020204030204" pitchFamily="34" charset="0"/>
              </a:rPr>
              <a:t>    </a:t>
            </a:r>
            <a:r>
              <a:rPr lang="en-US" altLang="vi-VN" sz="3600" b="1" dirty="0">
                <a:solidFill>
                  <a:srgbClr val="0070C0"/>
                </a:solidFill>
                <a:latin typeface="Times New Roman" panose="02020603050405020304" pitchFamily="18" charset="0"/>
                <a:cs typeface="Times New Roman" panose="02020603050405020304" pitchFamily="18" charset="0"/>
              </a:rPr>
              <a:t> </a:t>
            </a:r>
            <a:r>
              <a:rPr lang="vi-VN" sz="36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Vậy nếu làm tròn số đến hàng nghìn, ta nói gia đình đó thu hoạch được khoảng 14 000 ki-lô-gam cà phê</a:t>
            </a:r>
            <a:r>
              <a:rPr lang="en-US" altLang="vi-VN" sz="36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t>
            </a:r>
            <a:endParaRPr lang="en-US" altLang="vi-VN" sz="36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p:cNvGrpSpPr/>
          <p:nvPr/>
        </p:nvGrpSpPr>
        <p:grpSpPr>
          <a:xfrm>
            <a:off x="1453081" y="1755697"/>
            <a:ext cx="9054208" cy="4764927"/>
            <a:chOff x="1230343" y="1802589"/>
            <a:chExt cx="9054208" cy="4764927"/>
          </a:xfrm>
        </p:grpSpPr>
        <p:grpSp>
          <p:nvGrpSpPr>
            <p:cNvPr id="713" name="Group 712"/>
            <p:cNvGrpSpPr/>
            <p:nvPr/>
          </p:nvGrpSpPr>
          <p:grpSpPr>
            <a:xfrm>
              <a:off x="2516303" y="1802589"/>
              <a:ext cx="6644747" cy="4672852"/>
              <a:chOff x="2516303" y="1802589"/>
              <a:chExt cx="6644747" cy="4672852"/>
            </a:xfrm>
          </p:grpSpPr>
          <p:sp>
            <p:nvSpPr>
              <p:cNvPr id="8" name="Freeform: Shape 7"/>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p:cNvGrpSpPr/>
            <p:nvPr/>
          </p:nvGrpSpPr>
          <p:grpSpPr>
            <a:xfrm>
              <a:off x="1230343" y="2960294"/>
              <a:ext cx="2673104" cy="3607222"/>
              <a:chOff x="1230343" y="2960294"/>
              <a:chExt cx="2673104" cy="3607222"/>
            </a:xfrm>
          </p:grpSpPr>
          <p:sp>
            <p:nvSpPr>
              <p:cNvPr id="6" name="Freeform: Shape 5"/>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p:cNvGrpSpPr/>
            <p:nvPr/>
          </p:nvGrpSpPr>
          <p:grpSpPr>
            <a:xfrm>
              <a:off x="7925561" y="2756913"/>
              <a:ext cx="2358990" cy="3749758"/>
              <a:chOff x="7925561" y="2756913"/>
              <a:chExt cx="2358990" cy="3749758"/>
            </a:xfrm>
          </p:grpSpPr>
          <p:sp>
            <p:nvSpPr>
              <p:cNvPr id="13" name="Freeform: Shape 12"/>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p:cNvPicPr>
            <a:picLocks noChangeAspect="1"/>
          </p:cNvPicPr>
          <p:nvPr/>
        </p:nvPicPr>
        <p:blipFill>
          <a:blip r:embed="rId1"/>
          <a:stretch>
            <a:fillRect/>
          </a:stretch>
        </p:blipFill>
        <p:spPr>
          <a:xfrm>
            <a:off x="4154596" y="2377479"/>
            <a:ext cx="3944454" cy="304826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8FBFE"/>
            </a:gs>
            <a:gs pos="74000">
              <a:srgbClr val="C5DEF8"/>
            </a:gs>
            <a:gs pos="83000">
              <a:srgbClr val="C5DEF8"/>
            </a:gs>
            <a:gs pos="100000">
              <a:srgbClr val="D8E9FA"/>
            </a:gs>
          </a:gsLst>
          <a:lin ang="5400000" scaled="0"/>
        </a:gradFill>
        <a:effectLst/>
      </p:bgPr>
    </p:bg>
    <p:spTree>
      <p:nvGrpSpPr>
        <p:cNvPr id="1" name=""/>
        <p:cNvGrpSpPr/>
        <p:nvPr/>
      </p:nvGrpSpPr>
      <p:grpSpPr/>
      <p:pic>
        <p:nvPicPr>
          <p:cNvPr id="14" name="Picture 13"/>
          <p:cNvPicPr>
            <a:picLocks noChangeAspect="1"/>
          </p:cNvPicPr>
          <p:nvPr/>
        </p:nvPicPr>
        <p:blipFill>
          <a:blip r:embed="rId1"/>
          <a:stretch>
            <a:fillRect/>
          </a:stretch>
        </p:blipFill>
        <p:spPr>
          <a:xfrm>
            <a:off x="273386" y="-69"/>
            <a:ext cx="2777719" cy="1177201"/>
          </a:xfrm>
          <a:prstGeom prst="rect">
            <a:avLst/>
          </a:prstGeom>
          <a:noFill/>
          <a:ln w="9525">
            <a:noFill/>
          </a:ln>
        </p:spPr>
      </p:pic>
      <p:sp>
        <p:nvSpPr>
          <p:cNvPr id="22" name="TextBox 21"/>
          <p:cNvSpPr txBox="1"/>
          <p:nvPr/>
        </p:nvSpPr>
        <p:spPr>
          <a:xfrm>
            <a:off x="19050" y="1480185"/>
            <a:ext cx="12172315" cy="5377815"/>
          </a:xfrm>
          <a:prstGeom prst="rect">
            <a:avLst/>
          </a:prstGeom>
          <a:solidFill>
            <a:schemeClr val="bg1"/>
          </a:solidFill>
          <a:ln w="9525">
            <a:noFill/>
          </a:ln>
        </p:spPr>
        <p:txBody>
          <a:bodyPr wrap="square" anchor="t" anchorCtr="0">
            <a:noAutofit/>
          </a:bodyPr>
          <a:p>
            <a:pPr algn="just"/>
            <a:r>
              <a:rPr lang="en-US" altLang="en-US" sz="2695" b="1" dirty="0">
                <a:solidFill>
                  <a:srgbClr val="000000"/>
                </a:solidFill>
                <a:latin typeface="Times New Roman" panose="02020603050405020304" pitchFamily="18" charset="0"/>
              </a:rPr>
              <a:t>      </a:t>
            </a:r>
            <a:r>
              <a:rPr lang="en-US" altLang="en-US" sz="3600" b="1" dirty="0">
                <a:solidFill>
                  <a:srgbClr val="000000"/>
                </a:solidFill>
                <a:latin typeface="Times New Roman" panose="02020603050405020304" pitchFamily="18" charset="0"/>
              </a:rPr>
              <a:t>  Số dân của một huyện l</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 71 839. Trong b</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i báo cáo, cô phóng viên đã l</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m tròn số dân của huyện đó đến h</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ng chục nghìn. Hỏi số dân đã l</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m tròn đến h</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ng chục nghìn l</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 số n</a:t>
            </a:r>
            <a:r>
              <a:rPr lang="en-US" altLang="en-US" sz="3600" b="1" dirty="0">
                <a:solidFill>
                  <a:srgbClr val="000000"/>
                </a:solidFill>
                <a:latin typeface="Times New Roman" panose="02020603050405020304" pitchFamily="18" charset="0"/>
                <a:ea typeface="Times New Roman" panose="02020603050405020304" pitchFamily="18" charset="0"/>
              </a:rPr>
              <a:t>à</a:t>
            </a:r>
            <a:r>
              <a:rPr lang="en-US" altLang="en-US" sz="3600" b="1" dirty="0">
                <a:solidFill>
                  <a:srgbClr val="000000"/>
                </a:solidFill>
                <a:latin typeface="Times New Roman" panose="02020603050405020304" pitchFamily="18" charset="0"/>
              </a:rPr>
              <a:t>o?</a:t>
            </a:r>
            <a:endParaRPr lang="en-US" altLang="en-US" sz="3600" b="1" dirty="0">
              <a:solidFill>
                <a:srgbClr val="000000"/>
              </a:solidFill>
              <a:latin typeface="Times New Roman" panose="02020603050405020304" pitchFamily="18" charset="0"/>
            </a:endParaRPr>
          </a:p>
          <a:p>
            <a:pPr algn="just"/>
            <a:endParaRPr lang="en-US" altLang="en-US" sz="3600" b="1" dirty="0">
              <a:solidFill>
                <a:srgbClr val="000000"/>
              </a:solidFill>
              <a:latin typeface="Times New Roman" panose="02020603050405020304" pitchFamily="18" charset="0"/>
            </a:endParaRPr>
          </a:p>
          <a:p>
            <a:pPr algn="just"/>
            <a:r>
              <a:rPr lang="en-US" altLang="en-US" sz="3600" b="1" dirty="0">
                <a:solidFill>
                  <a:srgbClr val="E25041"/>
                </a:solidFill>
                <a:latin typeface="Times New Roman" panose="02020603050405020304" pitchFamily="18" charset="0"/>
              </a:rPr>
              <a:t> A.</a:t>
            </a:r>
            <a:r>
              <a:rPr lang="en-US" altLang="en-US" sz="3600" b="1" dirty="0">
                <a:solidFill>
                  <a:srgbClr val="000000"/>
                </a:solidFill>
                <a:latin typeface="Times New Roman" panose="02020603050405020304" pitchFamily="18" charset="0"/>
              </a:rPr>
              <a:t> 80 000	  </a:t>
            </a:r>
            <a:r>
              <a:rPr lang="en-US" altLang="en-US" sz="3600" b="1" dirty="0">
                <a:solidFill>
                  <a:srgbClr val="E25041"/>
                </a:solidFill>
                <a:latin typeface="Times New Roman" panose="02020603050405020304" pitchFamily="18" charset="0"/>
              </a:rPr>
              <a:t>B.</a:t>
            </a:r>
            <a:r>
              <a:rPr lang="en-US" altLang="en-US" sz="3600" b="1" dirty="0">
                <a:solidFill>
                  <a:srgbClr val="000000"/>
                </a:solidFill>
                <a:latin typeface="Times New Roman" panose="02020603050405020304" pitchFamily="18" charset="0"/>
              </a:rPr>
              <a:t> 75 000		</a:t>
            </a:r>
            <a:r>
              <a:rPr lang="en-US" altLang="en-US" sz="3600" b="1" dirty="0">
                <a:solidFill>
                  <a:srgbClr val="E25041"/>
                </a:solidFill>
                <a:latin typeface="Times New Roman" panose="02020603050405020304" pitchFamily="18" charset="0"/>
              </a:rPr>
              <a:t>C.</a:t>
            </a:r>
            <a:r>
              <a:rPr lang="en-US" altLang="en-US" sz="3600" b="1" dirty="0">
                <a:solidFill>
                  <a:srgbClr val="000000"/>
                </a:solidFill>
                <a:latin typeface="Times New Roman" panose="02020603050405020304" pitchFamily="18" charset="0"/>
              </a:rPr>
              <a:t> 70 000		    </a:t>
            </a:r>
            <a:r>
              <a:rPr lang="en-US" altLang="en-US" sz="3600" b="1" dirty="0">
                <a:solidFill>
                  <a:srgbClr val="E25041"/>
                </a:solidFill>
                <a:latin typeface="Times New Roman" panose="02020603050405020304" pitchFamily="18" charset="0"/>
              </a:rPr>
              <a:t>D.</a:t>
            </a:r>
            <a:r>
              <a:rPr lang="en-US" altLang="en-US" sz="3600" b="1" dirty="0">
                <a:solidFill>
                  <a:srgbClr val="000000"/>
                </a:solidFill>
                <a:latin typeface="Times New Roman" panose="02020603050405020304" pitchFamily="18" charset="0"/>
              </a:rPr>
              <a:t> 72 000</a:t>
            </a:r>
            <a:endParaRPr lang="en-US" altLang="en-US" sz="3600" b="1" dirty="0">
              <a:solidFill>
                <a:srgbClr val="000000"/>
              </a:solidFill>
              <a:latin typeface="Times New Roman" panose="02020603050405020304" pitchFamily="18" charset="0"/>
              <a:ea typeface="Times New Roman" panose="02020603050405020304" pitchFamily="18" charset="0"/>
            </a:endParaRPr>
          </a:p>
        </p:txBody>
      </p:sp>
      <p:sp>
        <p:nvSpPr>
          <p:cNvPr id="16" name="Oval 15"/>
          <p:cNvSpPr/>
          <p:nvPr/>
        </p:nvSpPr>
        <p:spPr>
          <a:xfrm>
            <a:off x="6458595" y="3754834"/>
            <a:ext cx="513688" cy="549361"/>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452245" rtl="0" eaLnBrk="1" fontAlgn="auto" latinLnBrk="0" hangingPunct="1">
              <a:lnSpc>
                <a:spcPct val="100000"/>
              </a:lnSpc>
              <a:spcBef>
                <a:spcPts val="0"/>
              </a:spcBef>
              <a:spcAft>
                <a:spcPts val="0"/>
              </a:spcAft>
              <a:buClrTx/>
              <a:buSzTx/>
              <a:buFontTx/>
              <a:buNone/>
              <a:defRPr/>
            </a:pPr>
            <a:endParaRPr kumimoji="0" lang="en-US" sz="2170" b="0" i="0" u="none" strike="noStrike" kern="1200" cap="none" spc="0" normalizeH="0" baseline="0" noProof="0">
              <a:ln>
                <a:noFill/>
              </a:ln>
              <a:solidFill>
                <a:schemeClr val="lt1"/>
              </a:solidFill>
              <a:effectLst/>
              <a:uLnTx/>
              <a:uFillTx/>
              <a:latin typeface="+mn-lt"/>
              <a:ea typeface="+mn-ea"/>
              <a:cs typeface="+mn-cs"/>
            </a:endParaRPr>
          </a:p>
        </p:txBody>
      </p:sp>
      <p:sp>
        <p:nvSpPr>
          <p:cNvPr id="3" name="Isosceles Triangle 2"/>
          <p:cNvSpPr/>
          <p:nvPr/>
        </p:nvSpPr>
        <p:spPr>
          <a:xfrm>
            <a:off x="19520" y="1293293"/>
            <a:ext cx="836023" cy="705394"/>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p:cNvSpPr txBox="1"/>
          <p:nvPr/>
        </p:nvSpPr>
        <p:spPr>
          <a:xfrm>
            <a:off x="3082290" y="5017770"/>
            <a:ext cx="1699260"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71 839</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p:nvPr/>
        </p:nvSpPr>
        <p:spPr>
          <a:xfrm>
            <a:off x="4872355" y="4760595"/>
            <a:ext cx="1711325"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 &lt; 5</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4529455" y="5293995"/>
            <a:ext cx="3223895"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tròn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xuống</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21"/>
          <p:cNvSpPr txBox="1"/>
          <p:nvPr/>
        </p:nvSpPr>
        <p:spPr>
          <a:xfrm>
            <a:off x="7668895" y="5065395"/>
            <a:ext cx="1743075"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70 000</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9" name="Straight Arrow Connector 18"/>
          <p:cNvCxnSpPr/>
          <p:nvPr/>
        </p:nvCxnSpPr>
        <p:spPr>
          <a:xfrm>
            <a:off x="4586341" y="5379984"/>
            <a:ext cx="2710815" cy="1333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635"/>
            <a:ext cx="12192000" cy="6857365"/>
          </a:xfrm>
          <a:prstGeom prst="roundRect">
            <a:avLst>
              <a:gd name="adj" fmla="val 128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p:cNvSpPr/>
          <p:nvPr/>
        </p:nvSpPr>
        <p:spPr>
          <a:xfrm>
            <a:off x="153797" y="-107588"/>
            <a:ext cx="836023" cy="705394"/>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0" y="43815"/>
            <a:ext cx="12041505" cy="1076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Một vệ tinh bay ở độ cao cách mặt đất 35 786 km. Mỗi bạn dưới đây đã làm tròn số chỉ độ cao đó đến hàng nào?</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1179195" y="1119505"/>
            <a:ext cx="9466580" cy="3631565"/>
          </a:xfrm>
          <a:prstGeom prst="rect">
            <a:avLst/>
          </a:prstGeom>
        </p:spPr>
      </p:pic>
      <p:graphicFrame>
        <p:nvGraphicFramePr>
          <p:cNvPr id="9" name="Table 8"/>
          <p:cNvGraphicFramePr>
            <a:graphicFrameLocks noGrp="1"/>
          </p:cNvGraphicFramePr>
          <p:nvPr/>
        </p:nvGraphicFramePr>
        <p:xfrm>
          <a:off x="1071245" y="4750435"/>
          <a:ext cx="9791065" cy="2107565"/>
        </p:xfrm>
        <a:graphic>
          <a:graphicData uri="http://schemas.openxmlformats.org/drawingml/2006/table">
            <a:tbl>
              <a:tblPr firstRow="1" firstCol="1" bandRow="1">
                <a:tableStyleId>{00A15C55-8517-42AA-B614-E9B94910E393}</a:tableStyleId>
              </a:tblPr>
              <a:tblGrid>
                <a:gridCol w="3319145"/>
                <a:gridCol w="3291840"/>
                <a:gridCol w="3180080"/>
              </a:tblGrid>
              <a:tr h="793115">
                <a:tc>
                  <a:txBody>
                    <a:bodyPr/>
                    <a:lstStyle/>
                    <a:p>
                      <a:pPr marL="0" marR="0" algn="ctr">
                        <a:lnSpc>
                          <a:spcPct val="120000"/>
                        </a:lnSpc>
                        <a:spcBef>
                          <a:spcPts val="0"/>
                        </a:spcBef>
                        <a:spcAft>
                          <a:spcPts val="0"/>
                        </a:spcAft>
                      </a:pPr>
                      <a:r>
                        <a:rPr lang="nl-NL" sz="3200" dirty="0">
                          <a:effectLst/>
                        </a:rPr>
                        <a:t>40 000</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200">
                          <a:effectLst/>
                        </a:rPr>
                        <a:t>35 800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200">
                          <a:effectLst/>
                        </a:rPr>
                        <a:t>36 000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4450">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10" name="TextBox 9"/>
          <p:cNvSpPr txBox="1"/>
          <p:nvPr/>
        </p:nvSpPr>
        <p:spPr>
          <a:xfrm>
            <a:off x="1027430" y="5474335"/>
            <a:ext cx="3276600" cy="1383665"/>
          </a:xfrm>
          <a:prstGeom prst="rect">
            <a:avLst/>
          </a:prstGeom>
          <a:noFill/>
        </p:spPr>
        <p:txBody>
          <a:bodyPr wrap="square" rtlCol="0">
            <a:spAutoFit/>
          </a:bodyPr>
          <a:lstStyle/>
          <a:p>
            <a:pPr algn="ctr"/>
            <a:r>
              <a:rPr lang="en-US" sz="2800" b="1" i="0" dirty="0" err="1">
                <a:solidFill>
                  <a:srgbClr val="FF0000"/>
                </a:solidFill>
                <a:effectLst/>
                <a:ea typeface="Open Sans" panose="020B0606030504020204" pitchFamily="34" charset="0"/>
                <a:cs typeface="Open Sans" panose="020B0606030504020204" pitchFamily="34" charset="0"/>
              </a:rPr>
              <a:t>Bạn Nam làm</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tròn</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đến</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hàng</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chục</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nghìn</a:t>
            </a:r>
            <a:endParaRPr lang="en-US" sz="2800" b="1" i="0" dirty="0" err="1">
              <a:solidFill>
                <a:srgbClr val="FF0000"/>
              </a:solidFill>
              <a:effectLst/>
              <a:ea typeface="Open Sans" panose="020B0606030504020204" pitchFamily="34" charset="0"/>
              <a:cs typeface="Open Sans" panose="020B0606030504020204" pitchFamily="34" charset="0"/>
            </a:endParaRPr>
          </a:p>
        </p:txBody>
      </p:sp>
      <p:sp>
        <p:nvSpPr>
          <p:cNvPr id="16" name="TextBox 15"/>
          <p:cNvSpPr txBox="1"/>
          <p:nvPr/>
        </p:nvSpPr>
        <p:spPr>
          <a:xfrm>
            <a:off x="4227195" y="5588635"/>
            <a:ext cx="3408680" cy="953135"/>
          </a:xfrm>
          <a:prstGeom prst="rect">
            <a:avLst/>
          </a:prstGeom>
          <a:noFill/>
        </p:spPr>
        <p:txBody>
          <a:bodyPr wrap="square" rtlCol="0">
            <a:spAutoFit/>
          </a:bodyPr>
          <a:lstStyle/>
          <a:p>
            <a:pPr algn="ctr"/>
            <a:r>
              <a:rPr lang="en-US" sz="2800" b="1">
                <a:solidFill>
                  <a:srgbClr val="FF0000"/>
                </a:solidFill>
                <a:ea typeface="Open Sans" panose="020B0606030504020204" pitchFamily="34" charset="0"/>
                <a:cs typeface="Open Sans" panose="020B0606030504020204" pitchFamily="34" charset="0"/>
              </a:rPr>
              <a:t>Bạn Việt làm tròn đến hàng trăm</a:t>
            </a:r>
            <a:endParaRPr lang="en-US" sz="2800" b="1" dirty="0">
              <a:solidFill>
                <a:srgbClr val="FF0000"/>
              </a:solidFill>
              <a:ea typeface="Open Sans" panose="020B0606030504020204" pitchFamily="34" charset="0"/>
              <a:cs typeface="Open Sans" panose="020B0606030504020204" pitchFamily="34" charset="0"/>
            </a:endParaRPr>
          </a:p>
        </p:txBody>
      </p:sp>
      <p:sp>
        <p:nvSpPr>
          <p:cNvPr id="17" name="TextBox 16"/>
          <p:cNvSpPr txBox="1"/>
          <p:nvPr/>
        </p:nvSpPr>
        <p:spPr>
          <a:xfrm>
            <a:off x="7635875" y="5588635"/>
            <a:ext cx="3204845" cy="953135"/>
          </a:xfrm>
          <a:prstGeom prst="rect">
            <a:avLst/>
          </a:prstGeom>
          <a:noFill/>
        </p:spPr>
        <p:txBody>
          <a:bodyPr wrap="square" rtlCol="0">
            <a:spAutoFit/>
          </a:bodyPr>
          <a:lstStyle/>
          <a:p>
            <a:pPr algn="ctr"/>
            <a:r>
              <a:rPr lang="en-US" sz="2800" b="1" dirty="0" err="1">
                <a:solidFill>
                  <a:srgbClr val="FF0000"/>
                </a:solidFill>
                <a:ea typeface="Open Sans" panose="020B0606030504020204" pitchFamily="34" charset="0"/>
                <a:cs typeface="Open Sans" panose="020B0606030504020204" pitchFamily="34" charset="0"/>
              </a:rPr>
              <a:t>Bạn Mai làm</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tròn</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đến</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hàng</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nghìn</a:t>
            </a:r>
            <a:endParaRPr lang="en-US" sz="2800" b="1" dirty="0">
              <a:solidFill>
                <a:srgbClr val="FF0000"/>
              </a:solidFill>
              <a:ea typeface="Open Sans" panose="020B0606030504020204" pitchFamily="34" charset="0"/>
              <a:cs typeface="Open Sans" panose="020B0606030504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barn(inVertical)">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635"/>
            <a:ext cx="12192000" cy="6859270"/>
          </a:xfrm>
          <a:prstGeom prst="roundRect">
            <a:avLst>
              <a:gd name="adj" fmla="val 128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p:cNvSpPr/>
          <p:nvPr/>
        </p:nvSpPr>
        <p:spPr>
          <a:xfrm>
            <a:off x="85217" y="-84093"/>
            <a:ext cx="836023" cy="705394"/>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635" y="199390"/>
            <a:ext cx="11835130" cy="1568450"/>
          </a:xfrm>
          <a:prstGeom prst="rect">
            <a:avLst/>
          </a:prstGeom>
          <a:noFill/>
        </p:spPr>
        <p:txBody>
          <a:bodyPr wrap="square" rtlCol="0">
            <a:spAutoFit/>
          </a:bodyPr>
          <a:lstStyle/>
          <a:p>
            <a:pPr lvl="0" algn="just">
              <a:defRPr/>
            </a:pPr>
            <a:r>
              <a:rPr lang="en-US" altLang="vi-VN" sz="3200" b="1" dirty="0">
                <a:solidFill>
                  <a:prstClr val="black"/>
                </a:solidFill>
                <a:latin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cs typeface="Times New Roman" panose="02020603050405020304" pitchFamily="18" charset="0"/>
              </a:rPr>
              <a:t>b) Trường hợp vệ tinh bay ở độ cao cách mặt đất 35 425 km. Khi làm tròn số chỉ độ cao đó đến hàng nghìn, hàng chục nghìn em được các số nào?</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p:cNvSpPr txBox="1"/>
          <p:nvPr/>
        </p:nvSpPr>
        <p:spPr>
          <a:xfrm>
            <a:off x="699770" y="2595245"/>
            <a:ext cx="8681720" cy="583565"/>
          </a:xfrm>
          <a:prstGeom prst="rect">
            <a:avLst/>
          </a:prstGeom>
          <a:solidFill>
            <a:schemeClr val="bg1"/>
          </a:solidFill>
          <a:ln w="9525">
            <a:noFill/>
          </a:ln>
        </p:spPr>
        <p:txBody>
          <a:bodyPr wrap="square" anchor="t" anchorCtr="0">
            <a:spAutoFit/>
          </a:bodyPr>
          <a:p>
            <a:pPr algn="just"/>
            <a:r>
              <a:rPr lang="vi-VN" altLang="x-none" sz="3200" b="1" dirty="0">
                <a:solidFill>
                  <a:srgbClr val="FF0000"/>
                </a:solidFill>
                <a:latin typeface="Times New Roman" panose="02020603050405020304" pitchFamily="18" charset="0"/>
              </a:rPr>
              <a:t>Làm tròn</a:t>
            </a:r>
            <a:r>
              <a:rPr lang="en-US" altLang="vi-VN" sz="3200" b="1" dirty="0">
                <a:solidFill>
                  <a:srgbClr val="FF0000"/>
                </a:solidFill>
                <a:latin typeface="Times New Roman" panose="02020603050405020304" pitchFamily="18" charset="0"/>
              </a:rPr>
              <a:t> số 35 425</a:t>
            </a:r>
            <a:r>
              <a:rPr lang="vi-VN" altLang="x-none" sz="3200" b="1" dirty="0">
                <a:solidFill>
                  <a:srgbClr val="FF0000"/>
                </a:solidFill>
                <a:latin typeface="Times New Roman" panose="02020603050405020304" pitchFamily="18" charset="0"/>
              </a:rPr>
              <a:t> đến hàng nghìn em được s</a:t>
            </a:r>
            <a:r>
              <a:rPr lang="en-US" sz="3200" b="1" dirty="0">
                <a:solidFill>
                  <a:srgbClr val="FF0000"/>
                </a:solidFill>
                <a:latin typeface="Times New Roman" panose="02020603050405020304" pitchFamily="18" charset="0"/>
              </a:rPr>
              <a:t>ố</a:t>
            </a:r>
            <a:r>
              <a:rPr lang="vi-VN" altLang="x-none" sz="3200" b="1" dirty="0">
                <a:solidFill>
                  <a:srgbClr val="FF0000"/>
                </a:solidFill>
                <a:latin typeface="Times New Roman" panose="02020603050405020304" pitchFamily="18" charset="0"/>
              </a:rPr>
              <a:t>: </a:t>
            </a:r>
            <a:endParaRPr lang="vi-VN" altLang="x-none" sz="3200" b="1" dirty="0">
              <a:solidFill>
                <a:schemeClr val="tx1"/>
              </a:solidFill>
              <a:latin typeface="Times New Roman" panose="02020603050405020304" pitchFamily="18" charset="0"/>
            </a:endParaRPr>
          </a:p>
        </p:txBody>
      </p:sp>
      <p:sp>
        <p:nvSpPr>
          <p:cNvPr id="5" name="Text Box 4"/>
          <p:cNvSpPr txBox="1"/>
          <p:nvPr/>
        </p:nvSpPr>
        <p:spPr>
          <a:xfrm>
            <a:off x="699770" y="3178810"/>
            <a:ext cx="9448165" cy="583565"/>
          </a:xfrm>
          <a:prstGeom prst="rect">
            <a:avLst/>
          </a:prstGeom>
          <a:noFill/>
        </p:spPr>
        <p:txBody>
          <a:bodyPr wrap="square" rtlCol="0">
            <a:spAutoFit/>
          </a:bodyPr>
          <a:p>
            <a:r>
              <a:rPr lang="vi-VN" altLang="x-none" sz="3200" b="1" dirty="0">
                <a:solidFill>
                  <a:srgbClr val="FF0000"/>
                </a:solidFill>
                <a:latin typeface="Times New Roman" panose="02020603050405020304" pitchFamily="18" charset="0"/>
                <a:sym typeface="+mn-ea"/>
              </a:rPr>
              <a:t>Làm tròn số </a:t>
            </a:r>
            <a:r>
              <a:rPr lang="en-US" altLang="vi-VN" sz="3200" b="1" dirty="0">
                <a:solidFill>
                  <a:srgbClr val="FF0000"/>
                </a:solidFill>
                <a:latin typeface="Times New Roman" panose="02020603050405020304" pitchFamily="18" charset="0"/>
                <a:sym typeface="+mn-ea"/>
              </a:rPr>
              <a:t>35 425</a:t>
            </a:r>
            <a:r>
              <a:rPr lang="vi-VN" altLang="x-none" sz="3200" b="1" dirty="0">
                <a:solidFill>
                  <a:srgbClr val="FF0000"/>
                </a:solidFill>
                <a:latin typeface="Times New Roman" panose="02020603050405020304" pitchFamily="18" charset="0"/>
                <a:sym typeface="+mn-ea"/>
              </a:rPr>
              <a:t> đến hàng chục nghìn em được số:</a:t>
            </a:r>
            <a:r>
              <a:rPr lang="vi-VN" altLang="x-none" sz="3200" b="1" dirty="0">
                <a:latin typeface="Times New Roman" panose="02020603050405020304" pitchFamily="18" charset="0"/>
                <a:sym typeface="+mn-ea"/>
              </a:rPr>
              <a:t> </a:t>
            </a:r>
            <a:endParaRPr lang="vi-VN" altLang="x-none" sz="3200" b="1" dirty="0">
              <a:solidFill>
                <a:schemeClr val="tx1"/>
              </a:solidFill>
              <a:latin typeface="Times New Roman" panose="02020603050405020304" pitchFamily="18" charset="0"/>
            </a:endParaRPr>
          </a:p>
        </p:txBody>
      </p:sp>
      <p:sp>
        <p:nvSpPr>
          <p:cNvPr id="6" name="Text Box 5"/>
          <p:cNvSpPr txBox="1"/>
          <p:nvPr/>
        </p:nvSpPr>
        <p:spPr>
          <a:xfrm>
            <a:off x="9194800" y="2606040"/>
            <a:ext cx="1316355" cy="583565"/>
          </a:xfrm>
          <a:prstGeom prst="rect">
            <a:avLst/>
          </a:prstGeom>
          <a:noFill/>
        </p:spPr>
        <p:txBody>
          <a:bodyPr wrap="square" rtlCol="0">
            <a:spAutoFit/>
          </a:bodyPr>
          <a:p>
            <a:r>
              <a:rPr lang="vi-VN" altLang="x-none" sz="3200" b="1" dirty="0">
                <a:latin typeface="Times New Roman" panose="02020603050405020304" pitchFamily="18" charset="0"/>
                <a:sym typeface="+mn-ea"/>
              </a:rPr>
              <a:t>35 000</a:t>
            </a:r>
            <a:endParaRPr lang="vi-VN" altLang="x-none" sz="3200" b="1" dirty="0">
              <a:latin typeface="Times New Roman" panose="02020603050405020304" pitchFamily="18" charset="0"/>
              <a:sym typeface="+mn-ea"/>
            </a:endParaRPr>
          </a:p>
        </p:txBody>
      </p:sp>
      <p:sp>
        <p:nvSpPr>
          <p:cNvPr id="8" name="Text Box 7"/>
          <p:cNvSpPr txBox="1"/>
          <p:nvPr/>
        </p:nvSpPr>
        <p:spPr>
          <a:xfrm>
            <a:off x="10147935" y="3158490"/>
            <a:ext cx="1328420" cy="583565"/>
          </a:xfrm>
          <a:prstGeom prst="rect">
            <a:avLst/>
          </a:prstGeom>
          <a:noFill/>
        </p:spPr>
        <p:txBody>
          <a:bodyPr wrap="square" rtlCol="0">
            <a:spAutoFit/>
          </a:bodyPr>
          <a:p>
            <a:r>
              <a:rPr lang="vi-VN" altLang="x-none" sz="3200" b="1" dirty="0">
                <a:latin typeface="Times New Roman" panose="02020603050405020304" pitchFamily="18" charset="0"/>
                <a:sym typeface="+mn-ea"/>
              </a:rPr>
              <a:t>40 000</a:t>
            </a:r>
            <a:endParaRPr lang="vi-VN" altLang="x-none" sz="3200" b="1" dirty="0">
              <a:latin typeface="Times New Roman" panose="02020603050405020304" pitchFamily="18"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charRg st="0" end="60"/>
                                            </p:txEl>
                                          </p:spTgt>
                                        </p:tgtEl>
                                        <p:attrNameLst>
                                          <p:attrName>style.visibility</p:attrName>
                                        </p:attrNameLst>
                                      </p:cBhvr>
                                      <p:to>
                                        <p:strVal val="visible"/>
                                      </p:to>
                                    </p:set>
                                    <p:animEffect transition="in" filter="fade">
                                      <p:cBhvr>
                                        <p:cTn id="7" dur="500"/>
                                        <p:tgtEl>
                                          <p:spTgt spid="30">
                                            <p:txEl>
                                              <p:charRg st="0" end="6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46217" y="5045361"/>
            <a:ext cx="1969179" cy="1743607"/>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492" y="4533251"/>
            <a:ext cx="2060627" cy="1383912"/>
          </a:xfrm>
          <a:prstGeom prst="rect">
            <a:avLst/>
          </a:prstGeom>
        </p:spPr>
      </p:pic>
      <p:sp>
        <p:nvSpPr>
          <p:cNvPr id="9" name="Rectangle: Folded Corner 8"/>
          <p:cNvSpPr/>
          <p:nvPr/>
        </p:nvSpPr>
        <p:spPr>
          <a:xfrm>
            <a:off x="10299929" y="4104753"/>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nhận</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tràn pháo tay</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p:cNvSpPr/>
          <p:nvPr/>
        </p:nvSpPr>
        <p:spPr>
          <a:xfrm>
            <a:off x="508001" y="153851"/>
            <a:ext cx="9622971" cy="1727200"/>
          </a:xfrm>
          <a:prstGeom prst="foldedCorner">
            <a:avLst/>
          </a:prstGeom>
          <a:solidFill>
            <a:schemeClr val="accent5">
              <a:lumMod val="60000"/>
              <a:lumOff val="40000"/>
              <a:alpha val="9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err="1">
                <a:solidFill>
                  <a:srgbClr val="002060"/>
                </a:solidFill>
                <a:latin typeface="Tahoma" panose="020B0604030504040204" pitchFamily="34" charset="0"/>
                <a:ea typeface="Tahoma" panose="020B0604030504040204" pitchFamily="34" charset="0"/>
                <a:cs typeface="Tahoma" panose="020B0604030504040204" pitchFamily="34" charset="0"/>
              </a:rPr>
              <a:t>           Làm tròn số sau đến hàng trăm: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42 381</a:t>
            </a:r>
            <a:endPar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p:cNvPicPr>
            <a:picLocks noChangeAspect="1"/>
          </p:cNvPicPr>
          <p:nvPr/>
        </p:nvPicPr>
        <p:blipFill>
          <a:blip r:embed="rId3"/>
          <a:stretch>
            <a:fillRect/>
          </a:stretch>
        </p:blipFill>
        <p:spPr>
          <a:xfrm>
            <a:off x="3574240" y="5457467"/>
            <a:ext cx="952500" cy="1019175"/>
          </a:xfrm>
          <a:prstGeom prst="rect">
            <a:avLst/>
          </a:prstGeom>
        </p:spPr>
      </p:pic>
      <p:sp>
        <p:nvSpPr>
          <p:cNvPr id="36" name="Flowchart: Summing Junction 35"/>
          <p:cNvSpPr/>
          <p:nvPr/>
        </p:nvSpPr>
        <p:spPr>
          <a:xfrm>
            <a:off x="4025900" y="4194325"/>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pic>
        <p:nvPicPr>
          <p:cNvPr id="38" name="Picture 37"/>
          <p:cNvPicPr>
            <a:picLocks noChangeAspect="1"/>
          </p:cNvPicPr>
          <p:nvPr/>
        </p:nvPicPr>
        <p:blipFill>
          <a:blip r:embed="rId4"/>
          <a:stretch>
            <a:fillRect/>
          </a:stretch>
        </p:blipFill>
        <p:spPr>
          <a:xfrm>
            <a:off x="5002668" y="5154121"/>
            <a:ext cx="1164057" cy="1275987"/>
          </a:xfrm>
          <a:prstGeom prst="rect">
            <a:avLst/>
          </a:prstGeom>
        </p:spPr>
      </p:pic>
      <p:pic>
        <p:nvPicPr>
          <p:cNvPr id="45" name="Picture 44"/>
          <p:cNvPicPr>
            <a:picLocks noChangeAspect="1"/>
          </p:cNvPicPr>
          <p:nvPr/>
        </p:nvPicPr>
        <p:blipFill>
          <a:blip r:embed="rId4"/>
          <a:stretch>
            <a:fillRect/>
          </a:stretch>
        </p:blipFill>
        <p:spPr>
          <a:xfrm>
            <a:off x="0" y="3972260"/>
            <a:ext cx="1164057" cy="1275987"/>
          </a:xfrm>
          <a:prstGeom prst="rect">
            <a:avLst/>
          </a:prstGeom>
        </p:spPr>
      </p:pic>
      <p:pic>
        <p:nvPicPr>
          <p:cNvPr id="49" name="Picture 48"/>
          <p:cNvPicPr>
            <a:picLocks noChangeAspect="1"/>
          </p:cNvPicPr>
          <p:nvPr/>
        </p:nvPicPr>
        <p:blipFill>
          <a:blip r:embed="rId5"/>
          <a:stretch>
            <a:fillRect/>
          </a:stretch>
        </p:blipFill>
        <p:spPr>
          <a:xfrm>
            <a:off x="3009345" y="3437713"/>
            <a:ext cx="777979" cy="768643"/>
          </a:xfrm>
          <a:prstGeom prst="rect">
            <a:avLst/>
          </a:prstGeom>
        </p:spPr>
      </p:pic>
      <p:pic>
        <p:nvPicPr>
          <p:cNvPr id="51" name="Picture 50"/>
          <p:cNvPicPr>
            <a:picLocks noChangeAspect="1"/>
          </p:cNvPicPr>
          <p:nvPr/>
        </p:nvPicPr>
        <p:blipFill>
          <a:blip r:embed="rId6"/>
          <a:stretch>
            <a:fillRect/>
          </a:stretch>
        </p:blipFill>
        <p:spPr>
          <a:xfrm flipH="1">
            <a:off x="4557895" y="3664879"/>
            <a:ext cx="880161" cy="843195"/>
          </a:xfrm>
          <a:prstGeom prst="rect">
            <a:avLst/>
          </a:prstGeom>
        </p:spPr>
      </p:pic>
      <p:pic>
        <p:nvPicPr>
          <p:cNvPr id="53" name="Picture 52"/>
          <p:cNvPicPr>
            <a:picLocks noChangeAspect="1"/>
          </p:cNvPicPr>
          <p:nvPr/>
        </p:nvPicPr>
        <p:blipFill>
          <a:blip r:embed="rId7"/>
          <a:stretch>
            <a:fillRect/>
          </a:stretch>
        </p:blipFill>
        <p:spPr>
          <a:xfrm>
            <a:off x="10256711" y="4103556"/>
            <a:ext cx="495300" cy="438151"/>
          </a:xfrm>
          <a:prstGeom prst="rect">
            <a:avLst/>
          </a:prstGeom>
        </p:spPr>
      </p:pic>
      <p:pic>
        <p:nvPicPr>
          <p:cNvPr id="55" name="Picture 54"/>
          <p:cNvPicPr>
            <a:picLocks noChangeAspect="1"/>
          </p:cNvPicPr>
          <p:nvPr/>
        </p:nvPicPr>
        <p:blipFill>
          <a:blip r:embed="rId8"/>
          <a:stretch>
            <a:fillRect/>
          </a:stretch>
        </p:blipFill>
        <p:spPr>
          <a:xfrm>
            <a:off x="11423881" y="4006553"/>
            <a:ext cx="714375" cy="1190625"/>
          </a:xfrm>
          <a:prstGeom prst="rect">
            <a:avLst/>
          </a:prstGeom>
        </p:spPr>
      </p:pic>
      <p:pic>
        <p:nvPicPr>
          <p:cNvPr id="18" name="Picture 17"/>
          <p:cNvPicPr>
            <a:picLocks noChangeAspect="1"/>
          </p:cNvPicPr>
          <p:nvPr/>
        </p:nvPicPr>
        <p:blipFill>
          <a:blip r:embed="rId9"/>
          <a:srcRect/>
          <a:stretch>
            <a:fillRect/>
          </a:stretch>
        </p:blipFill>
        <p:spPr bwMode="auto">
          <a:xfrm>
            <a:off x="316613" y="275772"/>
            <a:ext cx="1346559" cy="16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Diagonal Corners Snipped 4"/>
          <p:cNvSpPr/>
          <p:nvPr/>
        </p:nvSpPr>
        <p:spPr>
          <a:xfrm>
            <a:off x="688975" y="1989455"/>
            <a:ext cx="2655570"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solidFill>
                  <a:schemeClr val="bg1"/>
                </a:solidFill>
                <a:latin typeface="Times New Roman" panose="02020603050405020304" pitchFamily="18" charset="0"/>
                <a:cs typeface="Times New Roman" panose="02020603050405020304" pitchFamily="18" charset="0"/>
              </a:rPr>
              <a:t>A. </a:t>
            </a:r>
            <a:r>
              <a:rPr lang="en-US" sz="3200" b="1" dirty="0" err="1">
                <a:solidFill>
                  <a:schemeClr val="bg1"/>
                </a:solidFill>
                <a:latin typeface="Times New Roman" panose="02020603050405020304" pitchFamily="18" charset="0"/>
                <a:cs typeface="Times New Roman" panose="02020603050405020304" pitchFamily="18" charset="0"/>
              </a:rPr>
              <a:t>42 400</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3" name="Rectangle: Diagonal Corners Snipped 6"/>
          <p:cNvSpPr/>
          <p:nvPr/>
        </p:nvSpPr>
        <p:spPr>
          <a:xfrm>
            <a:off x="688975" y="3059430"/>
            <a:ext cx="2654935"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42 300</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24" name="Rectangle: Diagonal Corners Snipped 7"/>
          <p:cNvSpPr/>
          <p:nvPr/>
        </p:nvSpPr>
        <p:spPr>
          <a:xfrm>
            <a:off x="688975" y="4130040"/>
            <a:ext cx="2654935"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latin typeface="Times New Roman" panose="02020603050405020304" pitchFamily="18" charset="0"/>
                <a:cs typeface="Times New Roman" panose="02020603050405020304" pitchFamily="18" charset="0"/>
              </a:rPr>
              <a:t>C. </a:t>
            </a:r>
            <a:r>
              <a:rPr lang="en-US" sz="3200" b="1" dirty="0" err="1">
                <a:latin typeface="Times New Roman" panose="02020603050405020304" pitchFamily="18" charset="0"/>
                <a:cs typeface="Times New Roman" panose="02020603050405020304" pitchFamily="18" charset="0"/>
              </a:rPr>
              <a:t>42 380</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25" name="Rectangle 24"/>
          <p:cNvSpPr/>
          <p:nvPr/>
        </p:nvSpPr>
        <p:spPr>
          <a:xfrm rot="5600923">
            <a:off x="2782425" y="5997789"/>
            <a:ext cx="1086881" cy="306891"/>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6" name="Arrow: Pentagon 30">
            <a:hlinkClick r:id="rId11" action="ppaction://hlinksldjump"/>
          </p:cNvPr>
          <p:cNvSpPr/>
          <p:nvPr/>
        </p:nvSpPr>
        <p:spPr>
          <a:xfrm rot="586976" flipH="1">
            <a:off x="2570577" y="5112275"/>
            <a:ext cx="1406899" cy="690380"/>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latin typeface="Tahoma" panose="020B0604030504040204" pitchFamily="34" charset="0"/>
                <a:ea typeface="Tahoma" panose="020B0604030504040204" pitchFamily="34" charset="0"/>
                <a:cs typeface="Tahoma" panose="020B0604030504040204" pitchFamily="34" charset="0"/>
                <a:hlinkClick r:id="rId11" action="ppaction://hlinksldjump"/>
              </a:rPr>
              <a:t>GO HOME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29" name="Picture 28"/>
          <p:cNvPicPr>
            <a:picLocks noChangeAspect="1"/>
          </p:cNvPicPr>
          <p:nvPr/>
        </p:nvPicPr>
        <p:blipFill>
          <a:blip r:embed="rId12"/>
          <a:stretch>
            <a:fillRect/>
          </a:stretch>
        </p:blipFill>
        <p:spPr>
          <a:xfrm>
            <a:off x="10423653" y="-131707"/>
            <a:ext cx="1941429" cy="1856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64" presetClass="path" presetSubtype="0" accel="50000" decel="50000" fill="hold" nodeType="clickEffect">
                                  <p:stCondLst>
                                    <p:cond delay="0"/>
                                  </p:stCondLst>
                                  <p:childTnLst>
                                    <p:animMotion origin="layout" path="M -1.66667E-6 -3.7037E-6 L -1.66667E-6 -0.22476 " pathEditMode="relative" rAng="0" ptsTypes="AA">
                                      <p:cBhvr>
                                        <p:cTn id="35" dur="2000" fill="hold"/>
                                        <p:tgtEl>
                                          <p:spTgt spid="7"/>
                                        </p:tgtEl>
                                        <p:attrNameLst>
                                          <p:attrName>ppt_x</p:attrName>
                                          <p:attrName>ppt_y</p:attrName>
                                        </p:attrNameLst>
                                      </p:cBhvr>
                                      <p:rCtr x="0" y="-11250"/>
                                    </p:animMotion>
                                  </p:childTnLst>
                                  <p:subTnLst>
                                    <p:audio>
                                      <p:cMediaNode>
                                        <p:cTn display="0" masterRel="sameClick">
                                          <p:stCondLst>
                                            <p:cond evt="begin" delay="0">
                                              <p:tn val="34"/>
                                            </p:cond>
                                          </p:stCondLst>
                                          <p:endCondLst>
                                            <p:cond evt="onStopAudio" delay="0">
                                              <p:tgtEl>
                                                <p:sldTgt/>
                                              </p:tgtEl>
                                            </p:cond>
                                          </p:endCondLst>
                                        </p:cTn>
                                        <p:tgtEl>
                                          <p:sndTgt r:embed="rId13" name="chimes.wav"/>
                                        </p:tgtEl>
                                      </p:cMediaNode>
                                    </p:audio>
                                  </p:sub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14" name="applause.wav"/>
                                        </p:tgtEl>
                                      </p:cMediaNode>
                                    </p:audio>
                                  </p:sub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2500"/>
                            </p:stCondLst>
                            <p:childTnLst>
                              <p:par>
                                <p:cTn id="47" presetID="32" presetClass="emph" presetSubtype="0" repeatCount="indefinite" fill="hold" grpId="1" nodeType="after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22"/>
                                        </p:tgtEl>
                                        <p:attrNameLst>
                                          <p:attrName>fillcolor</p:attrName>
                                        </p:attrNameLst>
                                      </p:cBhvr>
                                      <p:to>
                                        <a:srgbClr val="33CC33"/>
                                      </p:to>
                                    </p:animClr>
                                    <p:set>
                                      <p:cBhvr>
                                        <p:cTn id="58" dur="500" fill="hold"/>
                                        <p:tgtEl>
                                          <p:spTgt spid="22"/>
                                        </p:tgtEl>
                                        <p:attrNameLst>
                                          <p:attrName>fill.type</p:attrName>
                                        </p:attrNameLst>
                                      </p:cBhvr>
                                      <p:to>
                                        <p:strVal val="solid"/>
                                      </p:to>
                                    </p:set>
                                    <p:set>
                                      <p:cBhvr>
                                        <p:cTn id="59" dur="500" fill="hold"/>
                                        <p:tgtEl>
                                          <p:spTgt spid="22"/>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5" name="Check mark.wav"/>
                                        </p:tgtEl>
                                      </p:cMediaNode>
                                    </p:audio>
                                  </p:subTnLst>
                                </p:cTn>
                              </p:par>
                            </p:childTnLst>
                          </p:cTn>
                        </p:par>
                      </p:childTnLst>
                    </p:cTn>
                  </p:par>
                </p:childTnLst>
              </p:cTn>
              <p:nextCondLst>
                <p:cond evt="onClick" delay="0">
                  <p:tgtEl>
                    <p:spTgt spid="22"/>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23"/>
                                        </p:tgtEl>
                                        <p:attrNameLst>
                                          <p:attrName>fillcolor</p:attrName>
                                        </p:attrNameLst>
                                      </p:cBhvr>
                                      <p:to>
                                        <a:srgbClr val="FF0000"/>
                                      </p:to>
                                    </p:animClr>
                                    <p:set>
                                      <p:cBhvr>
                                        <p:cTn id="65" dur="500" fill="hold"/>
                                        <p:tgtEl>
                                          <p:spTgt spid="23"/>
                                        </p:tgtEl>
                                        <p:attrNameLst>
                                          <p:attrName>fill.type</p:attrName>
                                        </p:attrNameLst>
                                      </p:cBhvr>
                                      <p:to>
                                        <p:strVal val="solid"/>
                                      </p:to>
                                    </p:set>
                                    <p:set>
                                      <p:cBhvr>
                                        <p:cTn id="66" dur="500" fill="hold"/>
                                        <p:tgtEl>
                                          <p:spTgt spid="2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16" name="Wrong Buzzer.wav"/>
                                        </p:tgtEl>
                                      </p:cMediaNode>
                                    </p:audio>
                                  </p:sub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24"/>
                                        </p:tgtEl>
                                        <p:attrNameLst>
                                          <p:attrName>fillcolor</p:attrName>
                                        </p:attrNameLst>
                                      </p:cBhvr>
                                      <p:to>
                                        <a:srgbClr val="FF0000"/>
                                      </p:to>
                                    </p:animClr>
                                    <p:set>
                                      <p:cBhvr>
                                        <p:cTn id="72" dur="500" fill="hold"/>
                                        <p:tgtEl>
                                          <p:spTgt spid="24"/>
                                        </p:tgtEl>
                                        <p:attrNameLst>
                                          <p:attrName>fill.type</p:attrName>
                                        </p:attrNameLst>
                                      </p:cBhvr>
                                      <p:to>
                                        <p:strVal val="solid"/>
                                      </p:to>
                                    </p:set>
                                    <p:set>
                                      <p:cBhvr>
                                        <p:cTn id="73" dur="500" fill="hold"/>
                                        <p:tgtEl>
                                          <p:spTgt spid="24"/>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16" name="Wrong Buzzer.wav"/>
                                        </p:tgtEl>
                                      </p:cMediaNode>
                                    </p:audio>
                                  </p:subTnLst>
                                </p:cTn>
                              </p:par>
                            </p:childTnLst>
                          </p:cTn>
                        </p:par>
                      </p:childTnLst>
                    </p:cTn>
                  </p:par>
                </p:childTnLst>
              </p:cTn>
              <p:nextCondLst>
                <p:cond evt="onClick" delay="0">
                  <p:tgtEl>
                    <p:spTgt spid="24"/>
                  </p:tgtEl>
                </p:cond>
              </p:nextCondLst>
            </p:seq>
          </p:childTnLst>
        </p:cTn>
      </p:par>
    </p:tnLst>
    <p:bldLst>
      <p:bldP spid="9" grpId="0" bldLvl="0" animBg="1"/>
      <p:bldP spid="9" grpId="1" bldLvl="0" animBg="1"/>
      <p:bldP spid="27" grpId="0" bldLvl="0" animBg="1"/>
      <p:bldP spid="22" grpId="0" bldLvl="0" animBg="1"/>
      <p:bldP spid="23" grpId="0" bldLvl="0" animBg="1"/>
      <p:bldP spid="2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16704" y="5029281"/>
            <a:ext cx="1969179" cy="1743607"/>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979" y="4517172"/>
            <a:ext cx="2060627" cy="1383912"/>
          </a:xfrm>
          <a:prstGeom prst="rect">
            <a:avLst/>
          </a:prstGeom>
        </p:spPr>
      </p:pic>
      <p:sp>
        <p:nvSpPr>
          <p:cNvPr id="9" name="Rectangle: Folded Corner 8"/>
          <p:cNvSpPr/>
          <p:nvPr/>
        </p:nvSpPr>
        <p:spPr>
          <a:xfrm>
            <a:off x="10270416" y="4088675"/>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nhận</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tràng pháo tay</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p:cNvSpPr/>
          <p:nvPr/>
        </p:nvSpPr>
        <p:spPr>
          <a:xfrm>
            <a:off x="508001" y="143691"/>
            <a:ext cx="9622971" cy="1727200"/>
          </a:xfrm>
          <a:prstGeom prst="foldedCorner">
            <a:avLst/>
          </a:prstGeom>
          <a:solidFill>
            <a:schemeClr val="accent5">
              <a:lumMod val="60000"/>
              <a:lumOff val="40000"/>
              <a:alpha val="9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buClrTx/>
              <a:defRPr/>
            </a:pPr>
            <a:r>
              <a:rPr lang="en-US" sz="32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Đọc số sau: 51 075</a:t>
            </a:r>
            <a:endParaRPr lang="en-US" sz="3200" b="1"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p:cNvPicPr>
            <a:picLocks noChangeAspect="1"/>
          </p:cNvPicPr>
          <p:nvPr/>
        </p:nvPicPr>
        <p:blipFill>
          <a:blip r:embed="rId3"/>
          <a:stretch>
            <a:fillRect/>
          </a:stretch>
        </p:blipFill>
        <p:spPr>
          <a:xfrm>
            <a:off x="3574240" y="5457467"/>
            <a:ext cx="952500" cy="1019175"/>
          </a:xfrm>
          <a:prstGeom prst="rect">
            <a:avLst/>
          </a:prstGeom>
        </p:spPr>
      </p:pic>
      <p:sp>
        <p:nvSpPr>
          <p:cNvPr id="36" name="Flowchart: Summing Junction 35"/>
          <p:cNvSpPr/>
          <p:nvPr/>
        </p:nvSpPr>
        <p:spPr>
          <a:xfrm>
            <a:off x="4025900" y="4194325"/>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buClrTx/>
              <a:defRPr/>
            </a:pPr>
            <a:endParaRPr lang="en-US" sz="2400" kern="1200">
              <a:solidFill>
                <a:prstClr val="white"/>
              </a:solidFill>
              <a:latin typeface="Calibri" panose="020F0502020204030204"/>
            </a:endParaRPr>
          </a:p>
        </p:txBody>
      </p:sp>
      <p:pic>
        <p:nvPicPr>
          <p:cNvPr id="38" name="Picture 37"/>
          <p:cNvPicPr>
            <a:picLocks noChangeAspect="1"/>
          </p:cNvPicPr>
          <p:nvPr/>
        </p:nvPicPr>
        <p:blipFill>
          <a:blip r:embed="rId4"/>
          <a:stretch>
            <a:fillRect/>
          </a:stretch>
        </p:blipFill>
        <p:spPr>
          <a:xfrm>
            <a:off x="5002668" y="5154121"/>
            <a:ext cx="1164057" cy="1275987"/>
          </a:xfrm>
          <a:prstGeom prst="rect">
            <a:avLst/>
          </a:prstGeom>
        </p:spPr>
      </p:pic>
      <p:pic>
        <p:nvPicPr>
          <p:cNvPr id="45" name="Picture 44"/>
          <p:cNvPicPr>
            <a:picLocks noChangeAspect="1"/>
          </p:cNvPicPr>
          <p:nvPr/>
        </p:nvPicPr>
        <p:blipFill>
          <a:blip r:embed="rId4"/>
          <a:stretch>
            <a:fillRect/>
          </a:stretch>
        </p:blipFill>
        <p:spPr>
          <a:xfrm>
            <a:off x="0" y="3972260"/>
            <a:ext cx="1164057" cy="1275987"/>
          </a:xfrm>
          <a:prstGeom prst="rect">
            <a:avLst/>
          </a:prstGeom>
        </p:spPr>
      </p:pic>
      <p:pic>
        <p:nvPicPr>
          <p:cNvPr id="49" name="Picture 48"/>
          <p:cNvPicPr>
            <a:picLocks noChangeAspect="1"/>
          </p:cNvPicPr>
          <p:nvPr/>
        </p:nvPicPr>
        <p:blipFill>
          <a:blip r:embed="rId5"/>
          <a:stretch>
            <a:fillRect/>
          </a:stretch>
        </p:blipFill>
        <p:spPr>
          <a:xfrm>
            <a:off x="3009345" y="3437713"/>
            <a:ext cx="777979" cy="768643"/>
          </a:xfrm>
          <a:prstGeom prst="rect">
            <a:avLst/>
          </a:prstGeom>
        </p:spPr>
      </p:pic>
      <p:pic>
        <p:nvPicPr>
          <p:cNvPr id="51" name="Picture 50"/>
          <p:cNvPicPr>
            <a:picLocks noChangeAspect="1"/>
          </p:cNvPicPr>
          <p:nvPr/>
        </p:nvPicPr>
        <p:blipFill>
          <a:blip r:embed="rId6"/>
          <a:stretch>
            <a:fillRect/>
          </a:stretch>
        </p:blipFill>
        <p:spPr>
          <a:xfrm flipH="1">
            <a:off x="4557895" y="3664879"/>
            <a:ext cx="880161" cy="843195"/>
          </a:xfrm>
          <a:prstGeom prst="rect">
            <a:avLst/>
          </a:prstGeom>
        </p:spPr>
      </p:pic>
      <p:pic>
        <p:nvPicPr>
          <p:cNvPr id="53" name="Picture 52"/>
          <p:cNvPicPr>
            <a:picLocks noChangeAspect="1"/>
          </p:cNvPicPr>
          <p:nvPr/>
        </p:nvPicPr>
        <p:blipFill>
          <a:blip r:embed="rId7"/>
          <a:stretch>
            <a:fillRect/>
          </a:stretch>
        </p:blipFill>
        <p:spPr>
          <a:xfrm>
            <a:off x="10227197" y="4087477"/>
            <a:ext cx="495300" cy="438151"/>
          </a:xfrm>
          <a:prstGeom prst="rect">
            <a:avLst/>
          </a:prstGeom>
        </p:spPr>
      </p:pic>
      <p:pic>
        <p:nvPicPr>
          <p:cNvPr id="55" name="Picture 54"/>
          <p:cNvPicPr>
            <a:picLocks noChangeAspect="1"/>
          </p:cNvPicPr>
          <p:nvPr/>
        </p:nvPicPr>
        <p:blipFill>
          <a:blip r:embed="rId8"/>
          <a:stretch>
            <a:fillRect/>
          </a:stretch>
        </p:blipFill>
        <p:spPr>
          <a:xfrm>
            <a:off x="11394369" y="3990475"/>
            <a:ext cx="714375" cy="1190625"/>
          </a:xfrm>
          <a:prstGeom prst="rect">
            <a:avLst/>
          </a:prstGeom>
        </p:spPr>
      </p:pic>
      <p:pic>
        <p:nvPicPr>
          <p:cNvPr id="18" name="Picture 17"/>
          <p:cNvPicPr>
            <a:picLocks noChangeAspect="1"/>
          </p:cNvPicPr>
          <p:nvPr/>
        </p:nvPicPr>
        <p:blipFill>
          <a:blip r:embed="rId9"/>
          <a:srcRect/>
          <a:stretch>
            <a:fillRect/>
          </a:stretch>
        </p:blipFill>
        <p:spPr bwMode="auto">
          <a:xfrm>
            <a:off x="316613" y="275772"/>
            <a:ext cx="1346559" cy="16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0"/>
          <a:stretch>
            <a:fillRect/>
          </a:stretch>
        </p:blipFill>
        <p:spPr>
          <a:xfrm>
            <a:off x="10423653" y="-131707"/>
            <a:ext cx="1941429" cy="1856600"/>
          </a:xfrm>
          <a:prstGeom prst="rect">
            <a:avLst/>
          </a:prstGeom>
        </p:spPr>
      </p:pic>
      <p:sp>
        <p:nvSpPr>
          <p:cNvPr id="26" name="Rectangle: Diagonal Corners Snipped 4"/>
          <p:cNvSpPr/>
          <p:nvPr/>
        </p:nvSpPr>
        <p:spPr>
          <a:xfrm>
            <a:off x="688975" y="3058160"/>
            <a:ext cx="9382760"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solidFill>
                  <a:schemeClr val="bg1"/>
                </a:solidFill>
                <a:latin typeface="Times New Roman" panose="02020603050405020304" pitchFamily="18" charset="0"/>
                <a:cs typeface="Times New Roman" panose="02020603050405020304" pitchFamily="18" charset="0"/>
              </a:rPr>
              <a:t>B. </a:t>
            </a:r>
            <a:r>
              <a:rPr lang="en-US" sz="3200" b="1" dirty="0" err="1">
                <a:solidFill>
                  <a:schemeClr val="bg1"/>
                </a:solidFill>
                <a:latin typeface="Times New Roman" panose="02020603050405020304" pitchFamily="18" charset="0"/>
                <a:cs typeface="Times New Roman" panose="02020603050405020304" pitchFamily="18" charset="0"/>
              </a:rPr>
              <a:t>Năm mươi mốt nghìn không trăm bảy mươi lăm.</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9" name="Rectangle: Diagonal Corners Snipped 6"/>
          <p:cNvSpPr/>
          <p:nvPr/>
        </p:nvSpPr>
        <p:spPr>
          <a:xfrm>
            <a:off x="688975" y="1995805"/>
            <a:ext cx="9382125"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latin typeface="Times New Roman" panose="02020603050405020304" pitchFamily="18" charset="0"/>
                <a:cs typeface="Times New Roman" panose="02020603050405020304" pitchFamily="18" charset="0"/>
              </a:rPr>
              <a:t>A. Năm mươi mốt nghìn không trăm năm mươi bảy.</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0" name="Rectangle: Diagonal Corners Snipped 7"/>
          <p:cNvSpPr/>
          <p:nvPr/>
        </p:nvSpPr>
        <p:spPr>
          <a:xfrm>
            <a:off x="688975" y="4109720"/>
            <a:ext cx="9312910"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latin typeface="Times New Roman" panose="02020603050405020304" pitchFamily="18" charset="0"/>
                <a:cs typeface="Times New Roman" panose="02020603050405020304" pitchFamily="18" charset="0"/>
              </a:rPr>
              <a:t>C. </a:t>
            </a:r>
            <a:r>
              <a:rPr lang="en-US" sz="3200" b="1" dirty="0" err="1">
                <a:latin typeface="Times New Roman" panose="02020603050405020304" pitchFamily="18" charset="0"/>
                <a:cs typeface="Times New Roman" panose="02020603050405020304" pitchFamily="18" charset="0"/>
              </a:rPr>
              <a:t>năm mươi mốt nghìn không bảy lăm.</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rot="5600923">
            <a:off x="2803684" y="5977737"/>
            <a:ext cx="1046709" cy="306891"/>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4" name="Arrow: Pentagon 30">
            <a:hlinkClick r:id="rId12" action="ppaction://hlinksldjump"/>
          </p:cNvPr>
          <p:cNvSpPr/>
          <p:nvPr/>
        </p:nvSpPr>
        <p:spPr>
          <a:xfrm rot="586976" flipH="1">
            <a:off x="2570577" y="5112275"/>
            <a:ext cx="1406899" cy="690380"/>
          </a:xfrm>
          <a:prstGeom prst="homePlate">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latin typeface="Tahoma" panose="020B0604030504040204" pitchFamily="34" charset="0"/>
                <a:ea typeface="Tahoma" panose="020B0604030504040204" pitchFamily="34" charset="0"/>
                <a:cs typeface="Tahoma" panose="020B0604030504040204" pitchFamily="34" charset="0"/>
                <a:hlinkClick r:id="rId12" action="ppaction://hlinksldjump"/>
              </a:rPr>
              <a:t>GO HOME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64" presetClass="path" presetSubtype="0" accel="50000" decel="50000" fill="hold" nodeType="clickEffect">
                                  <p:stCondLst>
                                    <p:cond delay="0"/>
                                  </p:stCondLst>
                                  <p:childTnLst>
                                    <p:animMotion origin="layout" path="M -1.66667E-6 -3.7037E-6 L -1.66667E-6 -0.22476 " pathEditMode="relative" rAng="0" ptsTypes="AA">
                                      <p:cBhvr>
                                        <p:cTn id="35" dur="2000" fill="hold"/>
                                        <p:tgtEl>
                                          <p:spTgt spid="7"/>
                                        </p:tgtEl>
                                        <p:attrNameLst>
                                          <p:attrName>ppt_x</p:attrName>
                                          <p:attrName>ppt_y</p:attrName>
                                        </p:attrNameLst>
                                      </p:cBhvr>
                                      <p:rCtr x="0" y="-11250"/>
                                    </p:animMotion>
                                  </p:childTnLst>
                                  <p:subTnLst>
                                    <p:audio>
                                      <p:cMediaNode>
                                        <p:cTn display="0" masterRel="sameClick">
                                          <p:stCondLst>
                                            <p:cond evt="begin" delay="0">
                                              <p:tn val="34"/>
                                            </p:cond>
                                          </p:stCondLst>
                                          <p:endCondLst>
                                            <p:cond evt="onStopAudio" delay="0">
                                              <p:tgtEl>
                                                <p:sldTgt/>
                                              </p:tgtEl>
                                            </p:cond>
                                          </p:endCondLst>
                                        </p:cTn>
                                        <p:tgtEl>
                                          <p:sndTgt r:embed="rId13" name="chimes.wav"/>
                                        </p:tgtEl>
                                      </p:cMediaNode>
                                    </p:audio>
                                  </p:sub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14" name="applause.wav"/>
                                        </p:tgtEl>
                                      </p:cMediaNode>
                                    </p:audio>
                                  </p:sub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2500"/>
                            </p:stCondLst>
                            <p:childTnLst>
                              <p:par>
                                <p:cTn id="47" presetID="32" presetClass="emph" presetSubtype="0" repeatCount="indefinite" fill="hold" grpId="1" nodeType="after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26"/>
                                        </p:tgtEl>
                                        <p:attrNameLst>
                                          <p:attrName>fillcolor</p:attrName>
                                        </p:attrNameLst>
                                      </p:cBhvr>
                                      <p:to>
                                        <a:srgbClr val="33CC33"/>
                                      </p:to>
                                    </p:animClr>
                                    <p:set>
                                      <p:cBhvr>
                                        <p:cTn id="58" dur="500" fill="hold"/>
                                        <p:tgtEl>
                                          <p:spTgt spid="26"/>
                                        </p:tgtEl>
                                        <p:attrNameLst>
                                          <p:attrName>fill.type</p:attrName>
                                        </p:attrNameLst>
                                      </p:cBhvr>
                                      <p:to>
                                        <p:strVal val="solid"/>
                                      </p:to>
                                    </p:set>
                                    <p:set>
                                      <p:cBhvr>
                                        <p:cTn id="59" dur="500" fill="hold"/>
                                        <p:tgtEl>
                                          <p:spTgt spid="2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5" name="Check mark.wav"/>
                                        </p:tgtEl>
                                      </p:cMediaNode>
                                    </p:audio>
                                  </p:sub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2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29"/>
                                        </p:tgtEl>
                                        <p:attrNameLst>
                                          <p:attrName>fillcolor</p:attrName>
                                        </p:attrNameLst>
                                      </p:cBhvr>
                                      <p:to>
                                        <a:srgbClr val="FF0000"/>
                                      </p:to>
                                    </p:animClr>
                                    <p:set>
                                      <p:cBhvr>
                                        <p:cTn id="65" dur="500" fill="hold"/>
                                        <p:tgtEl>
                                          <p:spTgt spid="29"/>
                                        </p:tgtEl>
                                        <p:attrNameLst>
                                          <p:attrName>fill.type</p:attrName>
                                        </p:attrNameLst>
                                      </p:cBhvr>
                                      <p:to>
                                        <p:strVal val="solid"/>
                                      </p:to>
                                    </p:set>
                                    <p:set>
                                      <p:cBhvr>
                                        <p:cTn id="66" dur="500" fill="hold"/>
                                        <p:tgtEl>
                                          <p:spTgt spid="2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16" name="Wrong Buzzer.wav"/>
                                        </p:tgtEl>
                                      </p:cMediaNode>
                                    </p:audio>
                                  </p:subTnLst>
                                </p:cTn>
                              </p:par>
                            </p:childTnLst>
                          </p:cTn>
                        </p:par>
                      </p:childTnLst>
                    </p:cTn>
                  </p:par>
                </p:childTnLst>
              </p:cTn>
              <p:nextCondLst>
                <p:cond evt="onClick" delay="0">
                  <p:tgtEl>
                    <p:spTgt spid="29"/>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0"/>
                                        </p:tgtEl>
                                        <p:attrNameLst>
                                          <p:attrName>fillcolor</p:attrName>
                                        </p:attrNameLst>
                                      </p:cBhvr>
                                      <p:to>
                                        <a:srgbClr val="FF0000"/>
                                      </p:to>
                                    </p:animClr>
                                    <p:set>
                                      <p:cBhvr>
                                        <p:cTn id="72" dur="500" fill="hold"/>
                                        <p:tgtEl>
                                          <p:spTgt spid="30"/>
                                        </p:tgtEl>
                                        <p:attrNameLst>
                                          <p:attrName>fill.type</p:attrName>
                                        </p:attrNameLst>
                                      </p:cBhvr>
                                      <p:to>
                                        <p:strVal val="solid"/>
                                      </p:to>
                                    </p:set>
                                    <p:set>
                                      <p:cBhvr>
                                        <p:cTn id="73" dur="500" fill="hold"/>
                                        <p:tgtEl>
                                          <p:spTgt spid="30"/>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16" name="Wrong Buzzer.wav"/>
                                        </p:tgtEl>
                                      </p:cMediaNode>
                                    </p:audio>
                                  </p:subTnLst>
                                </p:cTn>
                              </p:par>
                            </p:childTnLst>
                          </p:cTn>
                        </p:par>
                      </p:childTnLst>
                    </p:cTn>
                  </p:par>
                </p:childTnLst>
              </p:cTn>
              <p:nextCondLst>
                <p:cond evt="onClick" delay="0">
                  <p:tgtEl>
                    <p:spTgt spid="30"/>
                  </p:tgtEl>
                </p:cond>
              </p:nextCondLst>
            </p:seq>
          </p:childTnLst>
        </p:cTn>
      </p:par>
    </p:tnLst>
    <p:bldLst>
      <p:bldP spid="9" grpId="0" bldLvl="0" animBg="1"/>
      <p:bldP spid="9" grpId="1" bldLvl="0" animBg="1"/>
      <p:bldP spid="27" grpId="0" bldLvl="0" animBg="1"/>
      <p:bldP spid="26" grpId="0" bldLvl="0" animBg="1"/>
      <p:bldP spid="29" grpId="0" bldLvl="0" animBg="1"/>
      <p:bldP spid="3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08108" y="5023401"/>
            <a:ext cx="1969179" cy="1743607"/>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383" y="4511292"/>
            <a:ext cx="2060627" cy="1383912"/>
          </a:xfrm>
          <a:prstGeom prst="rect">
            <a:avLst/>
          </a:prstGeom>
        </p:spPr>
      </p:pic>
      <p:sp>
        <p:nvSpPr>
          <p:cNvPr id="9" name="Rectangle: Folded Corner 8"/>
          <p:cNvSpPr/>
          <p:nvPr/>
        </p:nvSpPr>
        <p:spPr>
          <a:xfrm>
            <a:off x="10261820" y="4082795"/>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nhận</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1 tràng pháo tay</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p:cNvSpPr/>
          <p:nvPr/>
        </p:nvSpPr>
        <p:spPr>
          <a:xfrm>
            <a:off x="508001" y="174171"/>
            <a:ext cx="9622971" cy="1727200"/>
          </a:xfrm>
          <a:prstGeom prst="foldedCorner">
            <a:avLst/>
          </a:prstGeom>
          <a:solidFill>
            <a:schemeClr val="accent5">
              <a:lumMod val="60000"/>
              <a:lumOff val="40000"/>
              <a:alpha val="9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buClrTx/>
              <a:defRPr/>
            </a:pPr>
            <a:r>
              <a:rPr lang="en-US" sz="3200" kern="1200" dirty="0" err="1">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2060"/>
                </a:solidFill>
                <a:latin typeface="Tahoma" panose="020B0604030504040204" pitchFamily="34" charset="0"/>
                <a:ea typeface="Tahoma" panose="020B0604030504040204" pitchFamily="34" charset="0"/>
                <a:cs typeface="Tahoma" panose="020B0604030504040204" pitchFamily="34" charset="0"/>
              </a:rPr>
              <a:t>Làm tròn số sau đến hàng chục: </a:t>
            </a:r>
            <a:r>
              <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rPr>
              <a:t>12 451</a:t>
            </a:r>
            <a:endPar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p:cNvPicPr>
            <a:picLocks noChangeAspect="1"/>
          </p:cNvPicPr>
          <p:nvPr/>
        </p:nvPicPr>
        <p:blipFill>
          <a:blip r:embed="rId3"/>
          <a:stretch>
            <a:fillRect/>
          </a:stretch>
        </p:blipFill>
        <p:spPr>
          <a:xfrm>
            <a:off x="3574240" y="5457467"/>
            <a:ext cx="952500" cy="1019175"/>
          </a:xfrm>
          <a:prstGeom prst="rect">
            <a:avLst/>
          </a:prstGeom>
        </p:spPr>
      </p:pic>
      <p:sp>
        <p:nvSpPr>
          <p:cNvPr id="36" name="Flowchart: Summing Junction 35"/>
          <p:cNvSpPr/>
          <p:nvPr/>
        </p:nvSpPr>
        <p:spPr>
          <a:xfrm>
            <a:off x="4025900" y="4194325"/>
            <a:ext cx="154407" cy="15440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buClrTx/>
              <a:defRPr/>
            </a:pPr>
            <a:endParaRPr lang="en-US" sz="2400" kern="1200">
              <a:solidFill>
                <a:prstClr val="white"/>
              </a:solidFill>
              <a:latin typeface="Calibri" panose="020F0502020204030204"/>
            </a:endParaRPr>
          </a:p>
        </p:txBody>
      </p:sp>
      <p:pic>
        <p:nvPicPr>
          <p:cNvPr id="38" name="Picture 37"/>
          <p:cNvPicPr>
            <a:picLocks noChangeAspect="1"/>
          </p:cNvPicPr>
          <p:nvPr/>
        </p:nvPicPr>
        <p:blipFill>
          <a:blip r:embed="rId4"/>
          <a:stretch>
            <a:fillRect/>
          </a:stretch>
        </p:blipFill>
        <p:spPr>
          <a:xfrm>
            <a:off x="5002668" y="5154121"/>
            <a:ext cx="1164057" cy="1275987"/>
          </a:xfrm>
          <a:prstGeom prst="rect">
            <a:avLst/>
          </a:prstGeom>
        </p:spPr>
      </p:pic>
      <p:pic>
        <p:nvPicPr>
          <p:cNvPr id="45" name="Picture 44"/>
          <p:cNvPicPr>
            <a:picLocks noChangeAspect="1"/>
          </p:cNvPicPr>
          <p:nvPr/>
        </p:nvPicPr>
        <p:blipFill>
          <a:blip r:embed="rId4"/>
          <a:stretch>
            <a:fillRect/>
          </a:stretch>
        </p:blipFill>
        <p:spPr>
          <a:xfrm>
            <a:off x="0" y="3972260"/>
            <a:ext cx="1164057" cy="1275987"/>
          </a:xfrm>
          <a:prstGeom prst="rect">
            <a:avLst/>
          </a:prstGeom>
        </p:spPr>
      </p:pic>
      <p:pic>
        <p:nvPicPr>
          <p:cNvPr id="49" name="Picture 48"/>
          <p:cNvPicPr>
            <a:picLocks noChangeAspect="1"/>
          </p:cNvPicPr>
          <p:nvPr/>
        </p:nvPicPr>
        <p:blipFill>
          <a:blip r:embed="rId5"/>
          <a:stretch>
            <a:fillRect/>
          </a:stretch>
        </p:blipFill>
        <p:spPr>
          <a:xfrm>
            <a:off x="3009345" y="3437713"/>
            <a:ext cx="777979" cy="768643"/>
          </a:xfrm>
          <a:prstGeom prst="rect">
            <a:avLst/>
          </a:prstGeom>
        </p:spPr>
      </p:pic>
      <p:pic>
        <p:nvPicPr>
          <p:cNvPr id="51" name="Picture 50"/>
          <p:cNvPicPr>
            <a:picLocks noChangeAspect="1"/>
          </p:cNvPicPr>
          <p:nvPr/>
        </p:nvPicPr>
        <p:blipFill>
          <a:blip r:embed="rId6"/>
          <a:stretch>
            <a:fillRect/>
          </a:stretch>
        </p:blipFill>
        <p:spPr>
          <a:xfrm flipH="1">
            <a:off x="4557895" y="3664879"/>
            <a:ext cx="880161" cy="843195"/>
          </a:xfrm>
          <a:prstGeom prst="rect">
            <a:avLst/>
          </a:prstGeom>
        </p:spPr>
      </p:pic>
      <p:pic>
        <p:nvPicPr>
          <p:cNvPr id="53" name="Picture 52"/>
          <p:cNvPicPr>
            <a:picLocks noChangeAspect="1"/>
          </p:cNvPicPr>
          <p:nvPr/>
        </p:nvPicPr>
        <p:blipFill>
          <a:blip r:embed="rId7"/>
          <a:stretch>
            <a:fillRect/>
          </a:stretch>
        </p:blipFill>
        <p:spPr>
          <a:xfrm>
            <a:off x="10218601" y="4081597"/>
            <a:ext cx="495300" cy="438151"/>
          </a:xfrm>
          <a:prstGeom prst="rect">
            <a:avLst/>
          </a:prstGeom>
        </p:spPr>
      </p:pic>
      <p:pic>
        <p:nvPicPr>
          <p:cNvPr id="55" name="Picture 54"/>
          <p:cNvPicPr>
            <a:picLocks noChangeAspect="1"/>
          </p:cNvPicPr>
          <p:nvPr/>
        </p:nvPicPr>
        <p:blipFill>
          <a:blip r:embed="rId8"/>
          <a:stretch>
            <a:fillRect/>
          </a:stretch>
        </p:blipFill>
        <p:spPr>
          <a:xfrm>
            <a:off x="11385773" y="3984595"/>
            <a:ext cx="714375" cy="1190625"/>
          </a:xfrm>
          <a:prstGeom prst="rect">
            <a:avLst/>
          </a:prstGeom>
        </p:spPr>
      </p:pic>
      <p:pic>
        <p:nvPicPr>
          <p:cNvPr id="18" name="Picture 17"/>
          <p:cNvPicPr>
            <a:picLocks noChangeAspect="1"/>
          </p:cNvPicPr>
          <p:nvPr/>
        </p:nvPicPr>
        <p:blipFill>
          <a:blip r:embed="rId9"/>
          <a:srcRect/>
          <a:stretch>
            <a:fillRect/>
          </a:stretch>
        </p:blipFill>
        <p:spPr bwMode="auto">
          <a:xfrm>
            <a:off x="316613" y="275772"/>
            <a:ext cx="1346559" cy="16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Diagonal Corners Snipped 4"/>
          <p:cNvSpPr/>
          <p:nvPr/>
        </p:nvSpPr>
        <p:spPr>
          <a:xfrm>
            <a:off x="688975" y="4126230"/>
            <a:ext cx="2117090"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solidFill>
                  <a:schemeClr val="bg1"/>
                </a:solidFill>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rPr>
              <a:t>12 450</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9" name="Rectangle: Diagonal Corners Snipped 6"/>
          <p:cNvSpPr/>
          <p:nvPr/>
        </p:nvSpPr>
        <p:spPr>
          <a:xfrm>
            <a:off x="688975" y="3069590"/>
            <a:ext cx="2198370"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12 440</a:t>
            </a:r>
            <a:r>
              <a:rPr lang="en-US" sz="3200" b="1" dirty="0" smtClean="0">
                <a:latin typeface="Times New Roman" panose="02020603050405020304" pitchFamily="18" charset="0"/>
                <a:cs typeface="Times New Roman" panose="02020603050405020304" pitchFamily="18" charset="0"/>
              </a:rPr>
              <a:t>  </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0" name="Rectangle: Diagonal Corners Snipped 7"/>
          <p:cNvSpPr/>
          <p:nvPr/>
        </p:nvSpPr>
        <p:spPr>
          <a:xfrm>
            <a:off x="688975" y="2021840"/>
            <a:ext cx="2198370" cy="918210"/>
          </a:xfrm>
          <a:prstGeom prst="snip2DiagRect">
            <a:avLst/>
          </a:prstGeom>
          <a:solidFill>
            <a:srgbClr val="00206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12 550</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rot="5600923">
            <a:off x="2743101" y="6034881"/>
            <a:ext cx="1161191" cy="306891"/>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4" name="Arrow: Pentagon 30">
            <a:hlinkClick r:id="rId11" action="ppaction://hlinksldjump"/>
          </p:cNvPr>
          <p:cNvSpPr/>
          <p:nvPr/>
        </p:nvSpPr>
        <p:spPr>
          <a:xfrm rot="586976" flipH="1">
            <a:off x="2570577" y="5112275"/>
            <a:ext cx="1406899" cy="690380"/>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hlinkClick r:id="rId11" action="ppaction://hlinksldjump"/>
              </a:rPr>
              <a:t>GO HOME</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7" name="Picture 36"/>
          <p:cNvPicPr>
            <a:picLocks noChangeAspect="1"/>
          </p:cNvPicPr>
          <p:nvPr/>
        </p:nvPicPr>
        <p:blipFill>
          <a:blip r:embed="rId12"/>
          <a:stretch>
            <a:fillRect/>
          </a:stretch>
        </p:blipFill>
        <p:spPr>
          <a:xfrm>
            <a:off x="10423653" y="-131707"/>
            <a:ext cx="1941429" cy="1856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64" presetClass="path" presetSubtype="0" accel="50000" decel="50000" fill="hold" nodeType="clickEffect">
                                  <p:stCondLst>
                                    <p:cond delay="0"/>
                                  </p:stCondLst>
                                  <p:childTnLst>
                                    <p:animMotion origin="layout" path="M -1.66667E-6 -3.7037E-6 L -1.66667E-6 -0.22476 " pathEditMode="relative" rAng="0" ptsTypes="AA">
                                      <p:cBhvr>
                                        <p:cTn id="35" dur="2000" fill="hold"/>
                                        <p:tgtEl>
                                          <p:spTgt spid="7"/>
                                        </p:tgtEl>
                                        <p:attrNameLst>
                                          <p:attrName>ppt_x</p:attrName>
                                          <p:attrName>ppt_y</p:attrName>
                                        </p:attrNameLst>
                                      </p:cBhvr>
                                      <p:rCtr x="0" y="-11250"/>
                                    </p:animMotion>
                                  </p:childTnLst>
                                  <p:subTnLst>
                                    <p:audio>
                                      <p:cMediaNode>
                                        <p:cTn display="0" masterRel="sameClick">
                                          <p:stCondLst>
                                            <p:cond evt="begin" delay="0">
                                              <p:tn val="34"/>
                                            </p:cond>
                                          </p:stCondLst>
                                          <p:endCondLst>
                                            <p:cond evt="onStopAudio" delay="0">
                                              <p:tgtEl>
                                                <p:sldTgt/>
                                              </p:tgtEl>
                                            </p:cond>
                                          </p:endCondLst>
                                        </p:cTn>
                                        <p:tgtEl>
                                          <p:sndTgt r:embed="rId13" name="chimes.wav"/>
                                        </p:tgtEl>
                                      </p:cMediaNode>
                                    </p:audio>
                                  </p:sub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14" name="applause.wav"/>
                                        </p:tgtEl>
                                      </p:cMediaNode>
                                    </p:audio>
                                  </p:sub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2500"/>
                            </p:stCondLst>
                            <p:childTnLst>
                              <p:par>
                                <p:cTn id="47" presetID="32" presetClass="emph" presetSubtype="0" repeatCount="indefinite" fill="hold" grpId="1" nodeType="after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26"/>
                                        </p:tgtEl>
                                        <p:attrNameLst>
                                          <p:attrName>fillcolor</p:attrName>
                                        </p:attrNameLst>
                                      </p:cBhvr>
                                      <p:to>
                                        <a:srgbClr val="33CC33"/>
                                      </p:to>
                                    </p:animClr>
                                    <p:set>
                                      <p:cBhvr>
                                        <p:cTn id="58" dur="500" fill="hold"/>
                                        <p:tgtEl>
                                          <p:spTgt spid="26"/>
                                        </p:tgtEl>
                                        <p:attrNameLst>
                                          <p:attrName>fill.type</p:attrName>
                                        </p:attrNameLst>
                                      </p:cBhvr>
                                      <p:to>
                                        <p:strVal val="solid"/>
                                      </p:to>
                                    </p:set>
                                    <p:set>
                                      <p:cBhvr>
                                        <p:cTn id="59" dur="500" fill="hold"/>
                                        <p:tgtEl>
                                          <p:spTgt spid="2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5" name="Check mark.wav"/>
                                        </p:tgtEl>
                                      </p:cMediaNode>
                                    </p:audio>
                                  </p:sub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2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29"/>
                                        </p:tgtEl>
                                        <p:attrNameLst>
                                          <p:attrName>fillcolor</p:attrName>
                                        </p:attrNameLst>
                                      </p:cBhvr>
                                      <p:to>
                                        <a:srgbClr val="FF0000"/>
                                      </p:to>
                                    </p:animClr>
                                    <p:set>
                                      <p:cBhvr>
                                        <p:cTn id="65" dur="500" fill="hold"/>
                                        <p:tgtEl>
                                          <p:spTgt spid="29"/>
                                        </p:tgtEl>
                                        <p:attrNameLst>
                                          <p:attrName>fill.type</p:attrName>
                                        </p:attrNameLst>
                                      </p:cBhvr>
                                      <p:to>
                                        <p:strVal val="solid"/>
                                      </p:to>
                                    </p:set>
                                    <p:set>
                                      <p:cBhvr>
                                        <p:cTn id="66" dur="500" fill="hold"/>
                                        <p:tgtEl>
                                          <p:spTgt spid="2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16" name="Wrong Buzzer.wav"/>
                                        </p:tgtEl>
                                      </p:cMediaNode>
                                    </p:audio>
                                  </p:subTnLst>
                                </p:cTn>
                              </p:par>
                            </p:childTnLst>
                          </p:cTn>
                        </p:par>
                      </p:childTnLst>
                    </p:cTn>
                  </p:par>
                </p:childTnLst>
              </p:cTn>
              <p:nextCondLst>
                <p:cond evt="onClick" delay="0">
                  <p:tgtEl>
                    <p:spTgt spid="29"/>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0"/>
                                        </p:tgtEl>
                                        <p:attrNameLst>
                                          <p:attrName>fillcolor</p:attrName>
                                        </p:attrNameLst>
                                      </p:cBhvr>
                                      <p:to>
                                        <a:srgbClr val="FF0000"/>
                                      </p:to>
                                    </p:animClr>
                                    <p:set>
                                      <p:cBhvr>
                                        <p:cTn id="72" dur="500" fill="hold"/>
                                        <p:tgtEl>
                                          <p:spTgt spid="30"/>
                                        </p:tgtEl>
                                        <p:attrNameLst>
                                          <p:attrName>fill.type</p:attrName>
                                        </p:attrNameLst>
                                      </p:cBhvr>
                                      <p:to>
                                        <p:strVal val="solid"/>
                                      </p:to>
                                    </p:set>
                                    <p:set>
                                      <p:cBhvr>
                                        <p:cTn id="73" dur="500" fill="hold"/>
                                        <p:tgtEl>
                                          <p:spTgt spid="30"/>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16" name="Wrong Buzzer.wav"/>
                                        </p:tgtEl>
                                      </p:cMediaNode>
                                    </p:audio>
                                  </p:subTnLst>
                                </p:cTn>
                              </p:par>
                            </p:childTnLst>
                          </p:cTn>
                        </p:par>
                      </p:childTnLst>
                    </p:cTn>
                  </p:par>
                </p:childTnLst>
              </p:cTn>
              <p:nextCondLst>
                <p:cond evt="onClick" delay="0">
                  <p:tgtEl>
                    <p:spTgt spid="30"/>
                  </p:tgtEl>
                </p:cond>
              </p:nextCondLst>
            </p:seq>
          </p:childTnLst>
        </p:cTn>
      </p:par>
    </p:tnLst>
    <p:bldLst>
      <p:bldP spid="9" grpId="0" bldLvl="0" animBg="1"/>
      <p:bldP spid="9" grpId="1" bldLvl="0" animBg="1"/>
      <p:bldP spid="27" grpId="0" bldLvl="0" animBg="1"/>
      <p:bldP spid="26" grpId="0" bldLvl="0" animBg="1"/>
      <p:bldP spid="29" grpId="0" bldLvl="0" animBg="1"/>
      <p:bldP spid="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714" name="Group 713"/>
          <p:cNvGrpSpPr/>
          <p:nvPr/>
        </p:nvGrpSpPr>
        <p:grpSpPr>
          <a:xfrm>
            <a:off x="1453081" y="1755697"/>
            <a:ext cx="9054208" cy="4764927"/>
            <a:chOff x="1230343" y="1802589"/>
            <a:chExt cx="9054208" cy="4764927"/>
          </a:xfrm>
        </p:grpSpPr>
        <p:grpSp>
          <p:nvGrpSpPr>
            <p:cNvPr id="713" name="Group 712"/>
            <p:cNvGrpSpPr/>
            <p:nvPr/>
          </p:nvGrpSpPr>
          <p:grpSpPr>
            <a:xfrm>
              <a:off x="2516303" y="1802589"/>
              <a:ext cx="6644747" cy="4672852"/>
              <a:chOff x="2516303" y="1802589"/>
              <a:chExt cx="6644747" cy="4672852"/>
            </a:xfrm>
          </p:grpSpPr>
          <p:sp>
            <p:nvSpPr>
              <p:cNvPr id="8" name="Freeform: Shape 7"/>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p:cNvGrpSpPr/>
            <p:nvPr/>
          </p:nvGrpSpPr>
          <p:grpSpPr>
            <a:xfrm>
              <a:off x="1230343" y="2960294"/>
              <a:ext cx="2673104" cy="3607222"/>
              <a:chOff x="1230343" y="2960294"/>
              <a:chExt cx="2673104" cy="3607222"/>
            </a:xfrm>
          </p:grpSpPr>
          <p:sp>
            <p:nvSpPr>
              <p:cNvPr id="6" name="Freeform: Shape 5"/>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p:cNvGrpSpPr/>
            <p:nvPr/>
          </p:nvGrpSpPr>
          <p:grpSpPr>
            <a:xfrm>
              <a:off x="7925561" y="2756913"/>
              <a:ext cx="2358990" cy="3749758"/>
              <a:chOff x="7925561" y="2756913"/>
              <a:chExt cx="2358990" cy="3749758"/>
            </a:xfrm>
          </p:grpSpPr>
          <p:sp>
            <p:nvSpPr>
              <p:cNvPr id="13" name="Freeform: Shape 12"/>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p:cNvPicPr>
            <a:picLocks noChangeAspect="1"/>
          </p:cNvPicPr>
          <p:nvPr/>
        </p:nvPicPr>
        <p:blipFill>
          <a:blip r:embed="rId1"/>
          <a:stretch>
            <a:fillRect/>
          </a:stretch>
        </p:blipFill>
        <p:spPr>
          <a:xfrm>
            <a:off x="3841045" y="2639446"/>
            <a:ext cx="4548010" cy="279830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pic>
        <p:nvPicPr>
          <p:cNvPr id="14" name="Picture 13"/>
          <p:cNvPicPr>
            <a:picLocks noChangeAspect="1"/>
          </p:cNvPicPr>
          <p:nvPr/>
        </p:nvPicPr>
        <p:blipFill>
          <a:blip r:embed="rId1"/>
          <a:stretch>
            <a:fillRect/>
          </a:stretch>
        </p:blipFill>
        <p:spPr>
          <a:xfrm>
            <a:off x="2424559" y="5317"/>
            <a:ext cx="7710074" cy="4726642"/>
          </a:xfrm>
          <a:prstGeom prst="rect">
            <a:avLst/>
          </a:prstGeom>
          <a:noFill/>
          <a:ln w="9525">
            <a:noFill/>
          </a:ln>
        </p:spPr>
      </p:pic>
      <p:pic>
        <p:nvPicPr>
          <p:cNvPr id="18" name="Picture 17"/>
          <p:cNvPicPr>
            <a:picLocks noChangeAspect="1"/>
          </p:cNvPicPr>
          <p:nvPr/>
        </p:nvPicPr>
        <p:blipFill>
          <a:blip r:embed="rId2"/>
          <a:stretch>
            <a:fillRect/>
          </a:stretch>
        </p:blipFill>
        <p:spPr>
          <a:xfrm>
            <a:off x="0" y="2251710"/>
            <a:ext cx="5441950" cy="3128010"/>
          </a:xfrm>
          <a:prstGeom prst="rect">
            <a:avLst/>
          </a:prstGeom>
          <a:noFill/>
          <a:ln w="9525">
            <a:noFill/>
          </a:ln>
        </p:spPr>
      </p:pic>
      <p:sp>
        <p:nvSpPr>
          <p:cNvPr id="19" name="Rectangle 18"/>
          <p:cNvSpPr/>
          <p:nvPr/>
        </p:nvSpPr>
        <p:spPr>
          <a:xfrm>
            <a:off x="5800725" y="2242185"/>
            <a:ext cx="6391275" cy="31369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452245" rtl="0" eaLnBrk="1" fontAlgn="auto" latinLnBrk="0" hangingPunct="1">
              <a:lnSpc>
                <a:spcPct val="100000"/>
              </a:lnSpc>
              <a:spcBef>
                <a:spcPts val="0"/>
              </a:spcBef>
              <a:spcAft>
                <a:spcPts val="0"/>
              </a:spcAft>
              <a:buClrTx/>
              <a:buSzTx/>
              <a:buFontTx/>
              <a:buNone/>
              <a:defRPr/>
            </a:pPr>
            <a:endParaRPr kumimoji="0" lang="en-US" sz="2170" b="0" i="0" u="none" strike="noStrike" kern="1200" cap="none" spc="0" normalizeH="0" baseline="0" noProof="0">
              <a:ln>
                <a:noFill/>
              </a:ln>
              <a:solidFill>
                <a:schemeClr val="lt1"/>
              </a:solidFill>
              <a:effectLst/>
              <a:uLnTx/>
              <a:uFillTx/>
              <a:latin typeface="+mn-lt"/>
              <a:ea typeface="+mn-ea"/>
              <a:cs typeface="+mn-cs"/>
            </a:endParaRPr>
          </a:p>
        </p:txBody>
      </p:sp>
      <p:sp>
        <p:nvSpPr>
          <p:cNvPr id="45" name="Text Box 14"/>
          <p:cNvSpPr txBox="1"/>
          <p:nvPr/>
        </p:nvSpPr>
        <p:spPr>
          <a:xfrm>
            <a:off x="6140698" y="2509665"/>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a:t>
            </a:r>
            <a:r>
              <a:rPr lang="en-US" altLang="en-US" sz="3200" b="1" dirty="0">
                <a:solidFill>
                  <a:srgbClr val="FF0000"/>
                </a:solidFill>
                <a:latin typeface="Times New Roman" panose="02020603050405020304" pitchFamily="18" charset="0"/>
              </a:rPr>
              <a:t>1</a:t>
            </a:r>
            <a:r>
              <a:rPr lang="en-US" altLang="en-US" sz="3200" b="1" dirty="0">
                <a:solidFill>
                  <a:srgbClr val="0000CC"/>
                </a:solidFill>
                <a:latin typeface="Times New Roman" panose="02020603050405020304" pitchFamily="18" charset="0"/>
              </a:rPr>
              <a:t> </a:t>
            </a:r>
            <a:r>
              <a:rPr lang="en-US" altLang="en-US" sz="3200" b="1" dirty="0">
                <a:solidFill>
                  <a:srgbClr val="FFFF00"/>
                </a:solidFill>
                <a:latin typeface="Times New Roman" panose="02020603050405020304" pitchFamily="18" charset="0"/>
              </a:rPr>
              <a:t>6</a:t>
            </a:r>
            <a:r>
              <a:rPr lang="en-US" altLang="en-US" sz="3200" b="1" dirty="0">
                <a:solidFill>
                  <a:srgbClr val="0000CC"/>
                </a:solidFill>
                <a:latin typeface="Times New Roman" panose="02020603050405020304" pitchFamily="18" charset="0"/>
              </a:rPr>
              <a:t>78</a:t>
            </a:r>
            <a:endParaRPr lang="en-US" altLang="en-US" sz="3200" b="1" dirty="0">
              <a:solidFill>
                <a:srgbClr val="0000CC"/>
              </a:solidFill>
              <a:latin typeface="Times New Roman" panose="02020603050405020304" pitchFamily="18" charset="0"/>
            </a:endParaRPr>
          </a:p>
        </p:txBody>
      </p:sp>
      <p:cxnSp>
        <p:nvCxnSpPr>
          <p:cNvPr id="21" name="Straight Arrow Connector 20"/>
          <p:cNvCxnSpPr/>
          <p:nvPr/>
        </p:nvCxnSpPr>
        <p:spPr>
          <a:xfrm>
            <a:off x="7532899" y="2822607"/>
            <a:ext cx="267902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14"/>
          <p:cNvSpPr txBox="1"/>
          <p:nvPr/>
        </p:nvSpPr>
        <p:spPr>
          <a:xfrm>
            <a:off x="10419113" y="2509665"/>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a:t>
            </a:r>
            <a:r>
              <a:rPr lang="en-US" altLang="en-US" sz="3200" b="1" dirty="0">
                <a:solidFill>
                  <a:srgbClr val="FF0000"/>
                </a:solidFill>
                <a:latin typeface="Times New Roman" panose="02020603050405020304" pitchFamily="18" charset="0"/>
              </a:rPr>
              <a:t>2</a:t>
            </a:r>
            <a:r>
              <a:rPr lang="en-US" altLang="en-US" sz="3200" b="1" dirty="0">
                <a:solidFill>
                  <a:srgbClr val="0000CC"/>
                </a:solidFill>
                <a:latin typeface="Times New Roman" panose="02020603050405020304" pitchFamily="18" charset="0"/>
              </a:rPr>
              <a:t> </a:t>
            </a:r>
            <a:r>
              <a:rPr lang="en-US" altLang="en-US" sz="3200" b="1" dirty="0">
                <a:solidFill>
                  <a:srgbClr val="FFFF00"/>
                </a:solidFill>
                <a:latin typeface="Times New Roman" panose="02020603050405020304" pitchFamily="18" charset="0"/>
              </a:rPr>
              <a:t>000</a:t>
            </a:r>
            <a:endParaRPr lang="en-US" altLang="en-US" sz="3200" b="1" dirty="0">
              <a:solidFill>
                <a:srgbClr val="FFFF00"/>
              </a:solidFill>
              <a:latin typeface="Times New Roman" panose="02020603050405020304" pitchFamily="18" charset="0"/>
            </a:endParaRPr>
          </a:p>
        </p:txBody>
      </p:sp>
      <p:sp>
        <p:nvSpPr>
          <p:cNvPr id="47" name="Text Box 14"/>
          <p:cNvSpPr txBox="1"/>
          <p:nvPr/>
        </p:nvSpPr>
        <p:spPr>
          <a:xfrm>
            <a:off x="7850387" y="2317032"/>
            <a:ext cx="191919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vì 6 &gt; 5</a:t>
            </a:r>
            <a:endParaRPr lang="en-US" altLang="en-US" sz="3200" b="1" dirty="0">
              <a:latin typeface="Times New Roman" panose="02020603050405020304" pitchFamily="18" charset="0"/>
            </a:endParaRPr>
          </a:p>
        </p:txBody>
      </p:sp>
      <p:sp>
        <p:nvSpPr>
          <p:cNvPr id="48" name="Text Box 14"/>
          <p:cNvSpPr txBox="1"/>
          <p:nvPr/>
        </p:nvSpPr>
        <p:spPr>
          <a:xfrm>
            <a:off x="7560248" y="2718945"/>
            <a:ext cx="249471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làm tròn lên</a:t>
            </a:r>
            <a:endParaRPr lang="en-US" altLang="en-US" sz="3200" b="1" dirty="0">
              <a:latin typeface="Times New Roman" panose="02020603050405020304" pitchFamily="18" charset="0"/>
            </a:endParaRPr>
          </a:p>
        </p:txBody>
      </p:sp>
      <p:sp>
        <p:nvSpPr>
          <p:cNvPr id="59" name="Text Box 14"/>
          <p:cNvSpPr txBox="1"/>
          <p:nvPr/>
        </p:nvSpPr>
        <p:spPr>
          <a:xfrm>
            <a:off x="6140698" y="3494324"/>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a:t>
            </a:r>
            <a:r>
              <a:rPr lang="en-US" altLang="en-US" sz="3200" b="1" dirty="0">
                <a:solidFill>
                  <a:srgbClr val="FF0000"/>
                </a:solidFill>
                <a:latin typeface="Times New Roman" panose="02020603050405020304" pitchFamily="18" charset="0"/>
              </a:rPr>
              <a:t>1</a:t>
            </a:r>
            <a:r>
              <a:rPr lang="en-US" altLang="en-US" sz="3200" b="1" dirty="0">
                <a:solidFill>
                  <a:srgbClr val="0000CC"/>
                </a:solidFill>
                <a:latin typeface="Times New Roman" panose="02020603050405020304" pitchFamily="18" charset="0"/>
              </a:rPr>
              <a:t> </a:t>
            </a:r>
            <a:r>
              <a:rPr lang="en-US" altLang="en-US" sz="3200" b="1" dirty="0">
                <a:solidFill>
                  <a:srgbClr val="FFFF00"/>
                </a:solidFill>
                <a:latin typeface="Times New Roman" panose="02020603050405020304" pitchFamily="18" charset="0"/>
              </a:rPr>
              <a:t>2</a:t>
            </a:r>
            <a:r>
              <a:rPr lang="en-US" altLang="en-US" sz="3200" b="1" dirty="0">
                <a:solidFill>
                  <a:srgbClr val="0000CC"/>
                </a:solidFill>
                <a:latin typeface="Times New Roman" panose="02020603050405020304" pitchFamily="18" charset="0"/>
              </a:rPr>
              <a:t>04</a:t>
            </a:r>
            <a:endParaRPr lang="en-US" altLang="en-US" sz="3200" b="1" dirty="0">
              <a:solidFill>
                <a:srgbClr val="0000CC"/>
              </a:solidFill>
              <a:latin typeface="Times New Roman" panose="02020603050405020304" pitchFamily="18" charset="0"/>
            </a:endParaRPr>
          </a:p>
        </p:txBody>
      </p:sp>
      <p:cxnSp>
        <p:nvCxnSpPr>
          <p:cNvPr id="60" name="Straight Arrow Connector 59"/>
          <p:cNvCxnSpPr/>
          <p:nvPr/>
        </p:nvCxnSpPr>
        <p:spPr>
          <a:xfrm>
            <a:off x="7532899" y="3788135"/>
            <a:ext cx="267902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14"/>
          <p:cNvSpPr txBox="1"/>
          <p:nvPr/>
        </p:nvSpPr>
        <p:spPr>
          <a:xfrm>
            <a:off x="10419113" y="3494324"/>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a:t>
            </a:r>
            <a:r>
              <a:rPr lang="en-US" altLang="en-US" sz="3200" b="1" dirty="0">
                <a:solidFill>
                  <a:srgbClr val="FF0000"/>
                </a:solidFill>
                <a:latin typeface="Times New Roman" panose="02020603050405020304" pitchFamily="18" charset="0"/>
              </a:rPr>
              <a:t>1</a:t>
            </a:r>
            <a:r>
              <a:rPr lang="en-US" altLang="en-US" sz="3200" b="1" dirty="0">
                <a:solidFill>
                  <a:srgbClr val="0000CC"/>
                </a:solidFill>
                <a:latin typeface="Times New Roman" panose="02020603050405020304" pitchFamily="18" charset="0"/>
              </a:rPr>
              <a:t> </a:t>
            </a:r>
            <a:r>
              <a:rPr lang="en-US" altLang="en-US" sz="3200" b="1" dirty="0">
                <a:solidFill>
                  <a:srgbClr val="FFFF00"/>
                </a:solidFill>
                <a:latin typeface="Times New Roman" panose="02020603050405020304" pitchFamily="18" charset="0"/>
              </a:rPr>
              <a:t>000</a:t>
            </a:r>
            <a:endParaRPr lang="en-US" altLang="en-US" sz="3200" b="1" dirty="0">
              <a:solidFill>
                <a:srgbClr val="FFFF00"/>
              </a:solidFill>
              <a:latin typeface="Times New Roman" panose="02020603050405020304" pitchFamily="18" charset="0"/>
            </a:endParaRPr>
          </a:p>
        </p:txBody>
      </p:sp>
      <p:sp>
        <p:nvSpPr>
          <p:cNvPr id="62" name="Text Box 14"/>
          <p:cNvSpPr txBox="1"/>
          <p:nvPr/>
        </p:nvSpPr>
        <p:spPr>
          <a:xfrm>
            <a:off x="7850387" y="3301691"/>
            <a:ext cx="191919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vì 2 &lt; 5</a:t>
            </a:r>
            <a:endParaRPr lang="en-US" altLang="en-US" sz="3200" b="1" dirty="0">
              <a:latin typeface="Times New Roman" panose="02020603050405020304" pitchFamily="18" charset="0"/>
            </a:endParaRPr>
          </a:p>
        </p:txBody>
      </p:sp>
      <p:sp>
        <p:nvSpPr>
          <p:cNvPr id="63" name="Text Box 14"/>
          <p:cNvSpPr txBox="1"/>
          <p:nvPr/>
        </p:nvSpPr>
        <p:spPr>
          <a:xfrm>
            <a:off x="7560310" y="3704590"/>
            <a:ext cx="3001645" cy="598805"/>
          </a:xfrm>
          <a:prstGeom prst="rect">
            <a:avLst/>
          </a:prstGeom>
          <a:noFill/>
          <a:ln w="9525">
            <a:noFill/>
          </a:ln>
        </p:spPr>
        <p:txBody>
          <a:bodyPr wrap="square" lIns="107628" tIns="53813" rIns="107628" bIns="53813">
            <a:spAutoFit/>
          </a:bodyPr>
          <a:p>
            <a:pPr algn="ctr" eaLnBrk="1" hangingPunct="1"/>
            <a:r>
              <a:rPr lang="en-US" altLang="en-US" sz="3200" b="1" dirty="0">
                <a:latin typeface="Times New Roman" panose="02020603050405020304" pitchFamily="18" charset="0"/>
              </a:rPr>
              <a:t>làm tròn xuống</a:t>
            </a:r>
            <a:endParaRPr lang="en-US" altLang="en-US" sz="3200" b="1" dirty="0">
              <a:latin typeface="Times New Roman" panose="02020603050405020304" pitchFamily="18" charset="0"/>
            </a:endParaRPr>
          </a:p>
        </p:txBody>
      </p:sp>
      <p:sp>
        <p:nvSpPr>
          <p:cNvPr id="64" name="Text Box 14"/>
          <p:cNvSpPr txBox="1"/>
          <p:nvPr/>
        </p:nvSpPr>
        <p:spPr>
          <a:xfrm>
            <a:off x="6140698" y="4614525"/>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a:t>
            </a:r>
            <a:r>
              <a:rPr lang="en-US" altLang="en-US" sz="3200" b="1" dirty="0">
                <a:solidFill>
                  <a:srgbClr val="FF0000"/>
                </a:solidFill>
                <a:latin typeface="Times New Roman" panose="02020603050405020304" pitchFamily="18" charset="0"/>
              </a:rPr>
              <a:t>1</a:t>
            </a:r>
            <a:r>
              <a:rPr lang="en-US" altLang="en-US" sz="3200" b="1" dirty="0">
                <a:solidFill>
                  <a:srgbClr val="0000CC"/>
                </a:solidFill>
                <a:latin typeface="Times New Roman" panose="02020603050405020304" pitchFamily="18" charset="0"/>
              </a:rPr>
              <a:t> </a:t>
            </a:r>
            <a:r>
              <a:rPr lang="en-US" altLang="en-US" sz="3200" b="1" dirty="0">
                <a:solidFill>
                  <a:srgbClr val="FFFF00"/>
                </a:solidFill>
                <a:latin typeface="Times New Roman" panose="02020603050405020304" pitchFamily="18" charset="0"/>
              </a:rPr>
              <a:t>5</a:t>
            </a:r>
            <a:r>
              <a:rPr lang="en-US" altLang="en-US" sz="3200" b="1" dirty="0">
                <a:solidFill>
                  <a:srgbClr val="0000CC"/>
                </a:solidFill>
                <a:latin typeface="Times New Roman" panose="02020603050405020304" pitchFamily="18" charset="0"/>
              </a:rPr>
              <a:t>15</a:t>
            </a:r>
            <a:endParaRPr lang="en-US" altLang="en-US" sz="3200" b="1" dirty="0">
              <a:solidFill>
                <a:srgbClr val="0000CC"/>
              </a:solidFill>
              <a:latin typeface="Times New Roman" panose="02020603050405020304" pitchFamily="18" charset="0"/>
            </a:endParaRPr>
          </a:p>
        </p:txBody>
      </p:sp>
      <p:cxnSp>
        <p:nvCxnSpPr>
          <p:cNvPr id="65" name="Straight Arrow Connector 64"/>
          <p:cNvCxnSpPr/>
          <p:nvPr/>
        </p:nvCxnSpPr>
        <p:spPr>
          <a:xfrm>
            <a:off x="7532899" y="4888016"/>
            <a:ext cx="267902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6" name="Text Box 14"/>
          <p:cNvSpPr txBox="1"/>
          <p:nvPr/>
        </p:nvSpPr>
        <p:spPr>
          <a:xfrm>
            <a:off x="10419113" y="4614525"/>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a:t>
            </a:r>
            <a:r>
              <a:rPr lang="en-US" altLang="en-US" sz="3200" b="1" dirty="0">
                <a:solidFill>
                  <a:srgbClr val="FF0000"/>
                </a:solidFill>
                <a:latin typeface="Times New Roman" panose="02020603050405020304" pitchFamily="18" charset="0"/>
              </a:rPr>
              <a:t>2</a:t>
            </a:r>
            <a:r>
              <a:rPr lang="en-US" altLang="en-US" sz="3200" b="1" dirty="0">
                <a:solidFill>
                  <a:srgbClr val="0000CC"/>
                </a:solidFill>
                <a:latin typeface="Times New Roman" panose="02020603050405020304" pitchFamily="18" charset="0"/>
              </a:rPr>
              <a:t> </a:t>
            </a:r>
            <a:r>
              <a:rPr lang="en-US" altLang="en-US" sz="3200" b="1" dirty="0">
                <a:solidFill>
                  <a:srgbClr val="FFFF00"/>
                </a:solidFill>
                <a:latin typeface="Times New Roman" panose="02020603050405020304" pitchFamily="18" charset="0"/>
              </a:rPr>
              <a:t>000</a:t>
            </a:r>
            <a:endParaRPr lang="en-US" altLang="en-US" sz="3200" b="1" dirty="0">
              <a:solidFill>
                <a:srgbClr val="FFFF00"/>
              </a:solidFill>
              <a:latin typeface="Times New Roman" panose="02020603050405020304" pitchFamily="18" charset="0"/>
            </a:endParaRPr>
          </a:p>
        </p:txBody>
      </p:sp>
      <p:sp>
        <p:nvSpPr>
          <p:cNvPr id="67" name="Text Box 14"/>
          <p:cNvSpPr txBox="1"/>
          <p:nvPr/>
        </p:nvSpPr>
        <p:spPr>
          <a:xfrm>
            <a:off x="7850387" y="4421892"/>
            <a:ext cx="191919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vì 5 = 5</a:t>
            </a:r>
            <a:endParaRPr lang="en-US" altLang="en-US" sz="3200" b="1" dirty="0">
              <a:latin typeface="Times New Roman" panose="02020603050405020304" pitchFamily="18" charset="0"/>
            </a:endParaRPr>
          </a:p>
        </p:txBody>
      </p:sp>
      <p:sp>
        <p:nvSpPr>
          <p:cNvPr id="68" name="Text Box 14"/>
          <p:cNvSpPr txBox="1"/>
          <p:nvPr/>
        </p:nvSpPr>
        <p:spPr>
          <a:xfrm>
            <a:off x="7560248" y="4824994"/>
            <a:ext cx="249471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làm tròn lên</a:t>
            </a:r>
            <a:endParaRPr lang="en-US" altLang="en-US" sz="3200" b="1" dirty="0">
              <a:latin typeface="Times New Roman" panose="02020603050405020304" pitchFamily="18" charset="0"/>
            </a:endParaRPr>
          </a:p>
        </p:txBody>
      </p:sp>
      <p:sp>
        <p:nvSpPr>
          <p:cNvPr id="22" name="Rectangle: Rounded Corners 21"/>
          <p:cNvSpPr/>
          <p:nvPr/>
        </p:nvSpPr>
        <p:spPr>
          <a:xfrm>
            <a:off x="0" y="5353050"/>
            <a:ext cx="12191365" cy="1497965"/>
          </a:xfrm>
          <a:prstGeom prst="roundRect">
            <a:avLst/>
          </a:prstGeom>
          <a:solidFill>
            <a:srgbClr val="FEF4E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defRPr>
            </a:lvl1pPr>
            <a:lvl2pPr marL="725805" lvl="1" indent="-268605"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2pPr>
            <a:lvl3pPr marL="1450975" lvl="2" indent="-536575"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3pPr>
            <a:lvl4pPr marL="2178050" lvl="3" indent="-806450"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4pPr>
            <a:lvl5pPr marL="2903855" lvl="4" indent="-1075055"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5pPr>
          </a:lstStyle>
          <a:p>
            <a:pPr lvl="0" algn="l" eaLnBrk="1" hangingPunct="1">
              <a:buNone/>
            </a:pPr>
            <a:r>
              <a:rPr lang="en-US" sz="3200"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Khi l</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m tròn số đến </a:t>
            </a:r>
            <a:r>
              <a:rPr sz="3200" b="1" u="sng" dirty="0">
                <a:solidFill>
                  <a:srgbClr val="FF0000"/>
                </a:solidFill>
                <a:latin typeface="Times New Roman" panose="02020603050405020304" pitchFamily="18" charset="0"/>
                <a:cs typeface="Times New Roman" panose="02020603050405020304" pitchFamily="18" charset="0"/>
              </a:rPr>
              <a:t>h</a:t>
            </a:r>
            <a:r>
              <a:rPr sz="3200" b="1" u="sng" dirty="0">
                <a:solidFill>
                  <a:srgbClr val="FF0000"/>
                </a:solidFill>
                <a:latin typeface="Times New Roman" panose="02020603050405020304" pitchFamily="18" charset="0"/>
                <a:ea typeface="Times New Roman" panose="02020603050405020304" pitchFamily="18" charset="0"/>
              </a:rPr>
              <a:t>à</a:t>
            </a:r>
            <a:r>
              <a:rPr sz="3200" b="1" u="sng" dirty="0">
                <a:solidFill>
                  <a:srgbClr val="FF0000"/>
                </a:solidFill>
                <a:latin typeface="Times New Roman" panose="02020603050405020304" pitchFamily="18" charset="0"/>
                <a:cs typeface="Times New Roman" panose="02020603050405020304" pitchFamily="18" charset="0"/>
              </a:rPr>
              <a:t>ng nghìn</a:t>
            </a:r>
            <a:r>
              <a:rPr sz="3200" b="1" dirty="0">
                <a:latin typeface="Times New Roman" panose="02020603050405020304" pitchFamily="18" charset="0"/>
                <a:cs typeface="Times New Roman" panose="02020603050405020304" pitchFamily="18" charset="0"/>
              </a:rPr>
              <a:t>, ta so sánh chữ số </a:t>
            </a:r>
            <a:r>
              <a:rPr sz="3200" b="1" u="sng" dirty="0">
                <a:solidFill>
                  <a:srgbClr val="FF0000"/>
                </a:solidFill>
                <a:latin typeface="Times New Roman" panose="02020603050405020304" pitchFamily="18" charset="0"/>
                <a:cs typeface="Times New Roman" panose="02020603050405020304" pitchFamily="18" charset="0"/>
              </a:rPr>
              <a:t>h</a:t>
            </a:r>
            <a:r>
              <a:rPr sz="3200" b="1" u="sng" dirty="0">
                <a:solidFill>
                  <a:srgbClr val="FF0000"/>
                </a:solidFill>
                <a:latin typeface="Times New Roman" panose="02020603050405020304" pitchFamily="18" charset="0"/>
                <a:ea typeface="Times New Roman" panose="02020603050405020304" pitchFamily="18" charset="0"/>
              </a:rPr>
              <a:t>à</a:t>
            </a:r>
            <a:r>
              <a:rPr sz="3200" b="1" u="sng" dirty="0">
                <a:solidFill>
                  <a:srgbClr val="FF0000"/>
                </a:solidFill>
                <a:latin typeface="Times New Roman" panose="02020603050405020304" pitchFamily="18" charset="0"/>
                <a:cs typeface="Times New Roman" panose="02020603050405020304" pitchFamily="18" charset="0"/>
              </a:rPr>
              <a:t>ng trăm </a:t>
            </a:r>
            <a:r>
              <a:rPr sz="3200" b="1" dirty="0">
                <a:latin typeface="Times New Roman" panose="02020603050405020304" pitchFamily="18" charset="0"/>
                <a:cs typeface="Times New Roman" panose="02020603050405020304" pitchFamily="18" charset="0"/>
              </a:rPr>
              <a:t>với </a:t>
            </a:r>
            <a:r>
              <a:rPr sz="3200" b="1" dirty="0">
                <a:solidFill>
                  <a:srgbClr val="FF0000"/>
                </a:solidFill>
                <a:latin typeface="Times New Roman" panose="02020603050405020304" pitchFamily="18" charset="0"/>
                <a:cs typeface="Times New Roman" panose="02020603050405020304" pitchFamily="18" charset="0"/>
              </a:rPr>
              <a:t>5</a:t>
            </a:r>
            <a:r>
              <a:rPr sz="3200" b="1" dirty="0">
                <a:latin typeface="Times New Roman" panose="02020603050405020304" pitchFamily="18" charset="0"/>
                <a:cs typeface="Times New Roman" panose="02020603050405020304" pitchFamily="18" charset="0"/>
              </a:rPr>
              <a:t>.</a:t>
            </a:r>
            <a:endParaRPr sz="3200" b="1" dirty="0">
              <a:latin typeface="Times New Roman" panose="02020603050405020304" pitchFamily="18" charset="0"/>
              <a:cs typeface="Times New Roman" panose="02020603050405020304" pitchFamily="18" charset="0"/>
            </a:endParaRPr>
          </a:p>
          <a:p>
            <a:pPr lvl="0" algn="l" eaLnBrk="1" hangingPunct="1">
              <a:buNone/>
            </a:pPr>
            <a:r>
              <a:rPr sz="3200" b="1" dirty="0">
                <a:latin typeface="Times New Roman" panose="02020603050405020304" pitchFamily="18" charset="0"/>
                <a:cs typeface="Times New Roman" panose="02020603050405020304" pitchFamily="18" charset="0"/>
              </a:rPr>
              <a:t>Nếu chữ số 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ng trăm </a:t>
            </a:r>
            <a:r>
              <a:rPr sz="3200" b="1" u="sng" dirty="0">
                <a:solidFill>
                  <a:srgbClr val="FF0000"/>
                </a:solidFill>
                <a:latin typeface="Times New Roman" panose="02020603050405020304" pitchFamily="18" charset="0"/>
                <a:cs typeface="Times New Roman" panose="02020603050405020304" pitchFamily="18" charset="0"/>
              </a:rPr>
              <a:t>bé hơn 5 </a:t>
            </a:r>
            <a:r>
              <a:rPr sz="3200" b="1" dirty="0">
                <a:latin typeface="Times New Roman" panose="02020603050405020304" pitchFamily="18" charset="0"/>
                <a:cs typeface="Times New Roman" panose="02020603050405020304" pitchFamily="18" charset="0"/>
              </a:rPr>
              <a:t>thì </a:t>
            </a:r>
            <a:r>
              <a:rPr sz="3200" b="1" u="sng" dirty="0">
                <a:solidFill>
                  <a:srgbClr val="FF0000"/>
                </a:solidFill>
                <a:latin typeface="Times New Roman" panose="02020603050405020304" pitchFamily="18" charset="0"/>
                <a:cs typeface="Times New Roman" panose="02020603050405020304" pitchFamily="18" charset="0"/>
              </a:rPr>
              <a:t>l</a:t>
            </a:r>
            <a:r>
              <a:rPr sz="3200" b="1" u="sng" dirty="0">
                <a:solidFill>
                  <a:srgbClr val="FF0000"/>
                </a:solidFill>
                <a:latin typeface="Times New Roman" panose="02020603050405020304" pitchFamily="18" charset="0"/>
                <a:ea typeface="Times New Roman" panose="02020603050405020304" pitchFamily="18" charset="0"/>
              </a:rPr>
              <a:t>à</a:t>
            </a:r>
            <a:r>
              <a:rPr sz="3200" b="1" u="sng" dirty="0">
                <a:solidFill>
                  <a:srgbClr val="FF0000"/>
                </a:solidFill>
                <a:latin typeface="Times New Roman" panose="02020603050405020304" pitchFamily="18" charset="0"/>
                <a:cs typeface="Times New Roman" panose="02020603050405020304" pitchFamily="18" charset="0"/>
              </a:rPr>
              <a:t>m tròn xuống</a:t>
            </a:r>
            <a:r>
              <a:rPr sz="3200" b="1" dirty="0">
                <a:latin typeface="Times New Roman" panose="02020603050405020304" pitchFamily="18" charset="0"/>
                <a:cs typeface="Times New Roman" panose="02020603050405020304" pitchFamily="18" charset="0"/>
              </a:rPr>
              <a:t>, </a:t>
            </a:r>
            <a:r>
              <a:rPr sz="3200" b="1" u="sng" dirty="0">
                <a:solidFill>
                  <a:srgbClr val="FF0000"/>
                </a:solidFill>
                <a:latin typeface="Times New Roman" panose="02020603050405020304" pitchFamily="18" charset="0"/>
                <a:cs typeface="Times New Roman" panose="02020603050405020304" pitchFamily="18" charset="0"/>
              </a:rPr>
              <a:t>còn lại </a:t>
            </a:r>
            <a:r>
              <a:rPr sz="3200" b="1" dirty="0">
                <a:latin typeface="Times New Roman" panose="02020603050405020304" pitchFamily="18" charset="0"/>
                <a:cs typeface="Times New Roman" panose="02020603050405020304" pitchFamily="18" charset="0"/>
              </a:rPr>
              <a:t>thì </a:t>
            </a:r>
            <a:r>
              <a:rPr sz="3200" b="1" u="sng" dirty="0">
                <a:solidFill>
                  <a:srgbClr val="FF0000"/>
                </a:solidFill>
                <a:latin typeface="Times New Roman" panose="02020603050405020304" pitchFamily="18" charset="0"/>
                <a:cs typeface="Times New Roman" panose="02020603050405020304" pitchFamily="18" charset="0"/>
              </a:rPr>
              <a:t>l</a:t>
            </a:r>
            <a:r>
              <a:rPr sz="3200" b="1" u="sng" dirty="0">
                <a:solidFill>
                  <a:srgbClr val="FF0000"/>
                </a:solidFill>
                <a:latin typeface="Times New Roman" panose="02020603050405020304" pitchFamily="18" charset="0"/>
                <a:ea typeface="Times New Roman" panose="02020603050405020304" pitchFamily="18" charset="0"/>
              </a:rPr>
              <a:t>à</a:t>
            </a:r>
            <a:r>
              <a:rPr sz="3200" b="1" u="sng" dirty="0">
                <a:solidFill>
                  <a:srgbClr val="FF0000"/>
                </a:solidFill>
                <a:latin typeface="Times New Roman" panose="02020603050405020304" pitchFamily="18" charset="0"/>
                <a:cs typeface="Times New Roman" panose="02020603050405020304" pitchFamily="18" charset="0"/>
              </a:rPr>
              <a:t>m tròn lên</a:t>
            </a:r>
            <a:r>
              <a:rPr sz="3200" b="1" dirty="0">
                <a:latin typeface="Times New Roman" panose="02020603050405020304" pitchFamily="18" charset="0"/>
                <a:cs typeface="Times New Roman" panose="02020603050405020304" pitchFamily="18" charset="0"/>
              </a:rPr>
              <a:t>.</a:t>
            </a:r>
            <a:endParaRPr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
          <p:cNvSpPr txBox="1"/>
          <p:nvPr/>
        </p:nvSpPr>
        <p:spPr>
          <a:xfrm>
            <a:off x="11861165" y="1815465"/>
            <a:ext cx="4064000" cy="368300"/>
          </a:xfrm>
          <a:prstGeom prst="rect">
            <a:avLst/>
          </a:prstGeom>
          <a:noFill/>
        </p:spPr>
        <p:txBody>
          <a:bodyPr wrap="square" rtlCol="0">
            <a:spAutoFit/>
          </a:bodyPr>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4"/>
                                        </p:tgtEl>
                                      </p:cBhvr>
                                      <p:by x="50000" y="50000"/>
                                    </p:animScale>
                                  </p:childTnLst>
                                </p:cTn>
                              </p:par>
                              <p:par>
                                <p:cTn id="12" presetID="64" presetClass="path" presetSubtype="0" accel="50000" decel="50000" fill="hold" nodeType="withEffect">
                                  <p:stCondLst>
                                    <p:cond delay="0"/>
                                  </p:stCondLst>
                                  <p:childTnLst>
                                    <p:animMotion origin="layout" path="M 3.44777E-6 -3.33333E-6 L 0.0076 -0.18159 " pathEditMode="relative" rAng="0" ptsTypes="AA">
                                      <p:cBhvr>
                                        <p:cTn id="13" dur="2000" fill="hold"/>
                                        <p:tgtEl>
                                          <p:spTgt spid="14"/>
                                        </p:tgtEl>
                                        <p:attrNameLst>
                                          <p:attrName>ppt_x</p:attrName>
                                          <p:attrName>ppt_y</p:attrName>
                                        </p:attrNameLst>
                                      </p:cBhvr>
                                      <p:rCtr x="400" y="-910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barn(inVertical)">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45" grpId="0"/>
      <p:bldP spid="46" grpId="0"/>
      <p:bldP spid="47" grpId="0"/>
      <p:bldP spid="48" grpId="0"/>
      <p:bldP spid="59" grpId="0"/>
      <p:bldP spid="61" grpId="0"/>
      <p:bldP spid="62" grpId="0"/>
      <p:bldP spid="63" grpId="0"/>
      <p:bldP spid="64" grpId="0"/>
      <p:bldP spid="66" grpId="0"/>
      <p:bldP spid="67" grpId="0"/>
      <p:bldP spid="68" grpId="0"/>
      <p:bldP spid="2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5" name="Rectangle 4"/>
          <p:cNvSpPr/>
          <p:nvPr/>
        </p:nvSpPr>
        <p:spPr>
          <a:xfrm>
            <a:off x="6043930" y="715645"/>
            <a:ext cx="6147435" cy="41783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452245" rtl="0" eaLnBrk="1" fontAlgn="auto" latinLnBrk="0" hangingPunct="1">
              <a:lnSpc>
                <a:spcPct val="100000"/>
              </a:lnSpc>
              <a:spcBef>
                <a:spcPts val="0"/>
              </a:spcBef>
              <a:spcAft>
                <a:spcPts val="0"/>
              </a:spcAft>
              <a:buClrTx/>
              <a:buSzTx/>
              <a:buFontTx/>
              <a:buNone/>
              <a:defRPr/>
            </a:pPr>
            <a:endParaRPr kumimoji="0" lang="en-US" sz="2170" b="0" i="0" u="none" strike="noStrike" kern="1200" cap="none" spc="0" normalizeH="0" baseline="0" noProof="0">
              <a:ln>
                <a:noFill/>
              </a:ln>
              <a:solidFill>
                <a:schemeClr val="lt1"/>
              </a:solidFill>
              <a:effectLst/>
              <a:uLnTx/>
              <a:uFillTx/>
              <a:latin typeface="+mn-lt"/>
              <a:ea typeface="+mn-ea"/>
              <a:cs typeface="+mn-cs"/>
            </a:endParaRPr>
          </a:p>
        </p:txBody>
      </p:sp>
      <p:sp>
        <p:nvSpPr>
          <p:cNvPr id="6" name="Text Box 14"/>
          <p:cNvSpPr txBox="1"/>
          <p:nvPr/>
        </p:nvSpPr>
        <p:spPr>
          <a:xfrm>
            <a:off x="6170200" y="1032980"/>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11 678</a:t>
            </a:r>
            <a:endParaRPr lang="en-US" altLang="en-US" sz="3200" b="1" dirty="0">
              <a:solidFill>
                <a:srgbClr val="0000CC"/>
              </a:solidFill>
              <a:latin typeface="Times New Roman" panose="02020603050405020304" pitchFamily="18" charset="0"/>
            </a:endParaRPr>
          </a:p>
        </p:txBody>
      </p:sp>
      <p:cxnSp>
        <p:nvCxnSpPr>
          <p:cNvPr id="7" name="Straight Arrow Connector 6"/>
          <p:cNvCxnSpPr/>
          <p:nvPr/>
        </p:nvCxnSpPr>
        <p:spPr>
          <a:xfrm>
            <a:off x="7491281" y="1306471"/>
            <a:ext cx="267902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Text Box 14"/>
          <p:cNvSpPr txBox="1"/>
          <p:nvPr/>
        </p:nvSpPr>
        <p:spPr>
          <a:xfrm>
            <a:off x="10352094" y="1032980"/>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10 000</a:t>
            </a:r>
            <a:endParaRPr lang="en-US" altLang="en-US" sz="3200" b="1" dirty="0">
              <a:solidFill>
                <a:srgbClr val="0000CC"/>
              </a:solidFill>
              <a:latin typeface="Times New Roman" panose="02020603050405020304" pitchFamily="18" charset="0"/>
            </a:endParaRPr>
          </a:p>
        </p:txBody>
      </p:sp>
      <p:sp>
        <p:nvSpPr>
          <p:cNvPr id="9" name="Text Box 14"/>
          <p:cNvSpPr txBox="1"/>
          <p:nvPr/>
        </p:nvSpPr>
        <p:spPr>
          <a:xfrm>
            <a:off x="7808769" y="840347"/>
            <a:ext cx="191919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vì 1 &lt; 5</a:t>
            </a:r>
            <a:endParaRPr lang="en-US" altLang="en-US" sz="3200" b="1" dirty="0">
              <a:latin typeface="Times New Roman" panose="02020603050405020304" pitchFamily="18" charset="0"/>
            </a:endParaRPr>
          </a:p>
        </p:txBody>
      </p:sp>
      <p:sp>
        <p:nvSpPr>
          <p:cNvPr id="10" name="Text Box 14"/>
          <p:cNvSpPr txBox="1"/>
          <p:nvPr/>
        </p:nvSpPr>
        <p:spPr>
          <a:xfrm>
            <a:off x="7518400" y="1289685"/>
            <a:ext cx="3141980" cy="598805"/>
          </a:xfrm>
          <a:prstGeom prst="rect">
            <a:avLst/>
          </a:prstGeom>
          <a:noFill/>
          <a:ln w="9525">
            <a:noFill/>
          </a:ln>
        </p:spPr>
        <p:txBody>
          <a:bodyPr wrap="square" lIns="107628" tIns="53813" rIns="107628" bIns="53813">
            <a:spAutoFit/>
          </a:bodyPr>
          <a:p>
            <a:pPr algn="ctr" eaLnBrk="1" hangingPunct="1"/>
            <a:r>
              <a:rPr lang="en-US" altLang="en-US" sz="3200" b="1" dirty="0">
                <a:latin typeface="Times New Roman" panose="02020603050405020304" pitchFamily="18" charset="0"/>
              </a:rPr>
              <a:t>làm tròn xuống</a:t>
            </a:r>
            <a:endParaRPr lang="en-US" altLang="en-US" sz="3200" b="1" dirty="0">
              <a:latin typeface="Times New Roman" panose="02020603050405020304" pitchFamily="18" charset="0"/>
            </a:endParaRPr>
          </a:p>
        </p:txBody>
      </p:sp>
      <p:sp>
        <p:nvSpPr>
          <p:cNvPr id="11" name="Text Box 14"/>
          <p:cNvSpPr txBox="1"/>
          <p:nvPr/>
        </p:nvSpPr>
        <p:spPr>
          <a:xfrm>
            <a:off x="6170200" y="2548437"/>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17051</a:t>
            </a:r>
            <a:endParaRPr lang="en-US" altLang="en-US" sz="3200" b="1" dirty="0">
              <a:solidFill>
                <a:srgbClr val="0000CC"/>
              </a:solidFill>
              <a:latin typeface="Times New Roman" panose="02020603050405020304" pitchFamily="18" charset="0"/>
            </a:endParaRPr>
          </a:p>
        </p:txBody>
      </p:sp>
      <p:cxnSp>
        <p:nvCxnSpPr>
          <p:cNvPr id="12" name="Straight Arrow Connector 11"/>
          <p:cNvCxnSpPr/>
          <p:nvPr/>
        </p:nvCxnSpPr>
        <p:spPr>
          <a:xfrm>
            <a:off x="7502076" y="2896305"/>
            <a:ext cx="267902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0352094" y="2548437"/>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20 000</a:t>
            </a:r>
            <a:endParaRPr lang="en-US" altLang="en-US" sz="3200" b="1" dirty="0">
              <a:solidFill>
                <a:srgbClr val="0000CC"/>
              </a:solidFill>
              <a:latin typeface="Times New Roman" panose="02020603050405020304" pitchFamily="18" charset="0"/>
            </a:endParaRPr>
          </a:p>
        </p:txBody>
      </p:sp>
      <p:sp>
        <p:nvSpPr>
          <p:cNvPr id="14" name="Text Box 14"/>
          <p:cNvSpPr txBox="1"/>
          <p:nvPr/>
        </p:nvSpPr>
        <p:spPr>
          <a:xfrm>
            <a:off x="7808769" y="2386720"/>
            <a:ext cx="191919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vì 7 &gt; 5</a:t>
            </a:r>
            <a:endParaRPr lang="en-US" altLang="en-US" sz="3200" b="1" dirty="0">
              <a:latin typeface="Times New Roman" panose="02020603050405020304" pitchFamily="18" charset="0"/>
            </a:endParaRPr>
          </a:p>
        </p:txBody>
      </p:sp>
      <p:sp>
        <p:nvSpPr>
          <p:cNvPr id="15" name="Text Box 14"/>
          <p:cNvSpPr txBox="1"/>
          <p:nvPr/>
        </p:nvSpPr>
        <p:spPr>
          <a:xfrm>
            <a:off x="7518630" y="2804092"/>
            <a:ext cx="249471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làm tròn lên</a:t>
            </a:r>
            <a:endParaRPr lang="en-US" altLang="en-US" sz="3200" b="1" dirty="0">
              <a:latin typeface="Times New Roman" panose="02020603050405020304" pitchFamily="18" charset="0"/>
            </a:endParaRPr>
          </a:p>
        </p:txBody>
      </p:sp>
      <p:sp>
        <p:nvSpPr>
          <p:cNvPr id="16" name="Text Box 14"/>
          <p:cNvSpPr txBox="1"/>
          <p:nvPr/>
        </p:nvSpPr>
        <p:spPr>
          <a:xfrm>
            <a:off x="6170200" y="3845803"/>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15001</a:t>
            </a:r>
            <a:endParaRPr lang="en-US" altLang="en-US" sz="3200" b="1" dirty="0">
              <a:solidFill>
                <a:srgbClr val="0000CC"/>
              </a:solidFill>
              <a:latin typeface="Times New Roman" panose="02020603050405020304" pitchFamily="18" charset="0"/>
            </a:endParaRPr>
          </a:p>
        </p:txBody>
      </p:sp>
      <p:cxnSp>
        <p:nvCxnSpPr>
          <p:cNvPr id="17" name="Straight Arrow Connector 16"/>
          <p:cNvCxnSpPr/>
          <p:nvPr/>
        </p:nvCxnSpPr>
        <p:spPr>
          <a:xfrm>
            <a:off x="7518586" y="4145410"/>
            <a:ext cx="267902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4"/>
          <p:cNvSpPr txBox="1"/>
          <p:nvPr/>
        </p:nvSpPr>
        <p:spPr>
          <a:xfrm>
            <a:off x="10352094" y="3845803"/>
            <a:ext cx="1407885" cy="598805"/>
          </a:xfrm>
          <a:prstGeom prst="rect">
            <a:avLst/>
          </a:prstGeom>
          <a:noFill/>
          <a:ln w="9525">
            <a:noFill/>
          </a:ln>
        </p:spPr>
        <p:txBody>
          <a:bodyPr lIns="107628" tIns="53813" rIns="107628" bIns="53813">
            <a:spAutoFit/>
          </a:bodyPr>
          <a:p>
            <a:pPr algn="ctr" eaLnBrk="1" hangingPunct="1"/>
            <a:r>
              <a:rPr lang="en-US" altLang="en-US" sz="3200" b="1" dirty="0">
                <a:solidFill>
                  <a:srgbClr val="0000CC"/>
                </a:solidFill>
                <a:latin typeface="Times New Roman" panose="02020603050405020304" pitchFamily="18" charset="0"/>
              </a:rPr>
              <a:t>20 000</a:t>
            </a:r>
            <a:endParaRPr lang="en-US" altLang="en-US" sz="3200" b="1" dirty="0">
              <a:solidFill>
                <a:srgbClr val="0000CC"/>
              </a:solidFill>
              <a:latin typeface="Times New Roman" panose="02020603050405020304" pitchFamily="18" charset="0"/>
            </a:endParaRPr>
          </a:p>
        </p:txBody>
      </p:sp>
      <p:sp>
        <p:nvSpPr>
          <p:cNvPr id="19" name="Text Box 14"/>
          <p:cNvSpPr txBox="1"/>
          <p:nvPr/>
        </p:nvSpPr>
        <p:spPr>
          <a:xfrm>
            <a:off x="7808769" y="3653170"/>
            <a:ext cx="191919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vì 5 = 5</a:t>
            </a:r>
            <a:endParaRPr lang="en-US" altLang="en-US" sz="3200" b="1" dirty="0">
              <a:latin typeface="Times New Roman" panose="02020603050405020304" pitchFamily="18" charset="0"/>
            </a:endParaRPr>
          </a:p>
        </p:txBody>
      </p:sp>
      <p:sp>
        <p:nvSpPr>
          <p:cNvPr id="20" name="Text Box 14"/>
          <p:cNvSpPr txBox="1"/>
          <p:nvPr/>
        </p:nvSpPr>
        <p:spPr>
          <a:xfrm>
            <a:off x="7518630" y="4055084"/>
            <a:ext cx="2494715" cy="598805"/>
          </a:xfrm>
          <a:prstGeom prst="rect">
            <a:avLst/>
          </a:prstGeom>
          <a:noFill/>
          <a:ln w="9525">
            <a:noFill/>
          </a:ln>
        </p:spPr>
        <p:txBody>
          <a:bodyPr lIns="107628" tIns="53813" rIns="107628" bIns="53813">
            <a:spAutoFit/>
          </a:bodyPr>
          <a:p>
            <a:pPr algn="ctr" eaLnBrk="1" hangingPunct="1"/>
            <a:r>
              <a:rPr lang="en-US" altLang="en-US" sz="3200" b="1" dirty="0">
                <a:latin typeface="Times New Roman" panose="02020603050405020304" pitchFamily="18" charset="0"/>
              </a:rPr>
              <a:t>làm tròn lên</a:t>
            </a:r>
            <a:endParaRPr lang="en-US" altLang="en-US" sz="3200" b="1" dirty="0">
              <a:latin typeface="Times New Roman" panose="02020603050405020304" pitchFamily="18" charset="0"/>
            </a:endParaRPr>
          </a:p>
        </p:txBody>
      </p:sp>
      <p:sp>
        <p:nvSpPr>
          <p:cNvPr id="21" name="Rectangle: Rounded Corners 20"/>
          <p:cNvSpPr/>
          <p:nvPr/>
        </p:nvSpPr>
        <p:spPr>
          <a:xfrm>
            <a:off x="-5715" y="5067300"/>
            <a:ext cx="12197080" cy="1727835"/>
          </a:xfrm>
          <a:prstGeom prst="roundRe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defRPr>
            </a:lvl1pPr>
            <a:lvl2pPr marL="725805" lvl="1" indent="-268605"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2pPr>
            <a:lvl3pPr marL="1450975" lvl="2" indent="-536575"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3pPr>
            <a:lvl4pPr marL="2178050" lvl="3" indent="-806450"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4pPr>
            <a:lvl5pPr marL="2903855" lvl="4" indent="-1075055" algn="l" defTabSz="1450975" rtl="0" eaLnBrk="0" fontAlgn="base" latinLnBrk="0" hangingPunct="0">
              <a:lnSpc>
                <a:spcPct val="100000"/>
              </a:lnSpc>
              <a:spcBef>
                <a:spcPct val="0"/>
              </a:spcBef>
              <a:spcAft>
                <a:spcPct val="0"/>
              </a:spcAft>
              <a:buNone/>
              <a:defRPr sz="2900" b="0" i="0" u="none" kern="1200" baseline="0">
                <a:solidFill>
                  <a:schemeClr val="tx1"/>
                </a:solidFill>
                <a:latin typeface="Calibri" panose="020F0502020204030204" pitchFamily="34" charset="0"/>
                <a:ea typeface="+mn-ea"/>
                <a:cs typeface="+mn-cs"/>
              </a:defRPr>
            </a:lvl5pPr>
          </a:lstStyle>
          <a:p>
            <a:pPr lvl="0" algn="l" eaLnBrk="1" hangingPunct="1">
              <a:buNone/>
            </a:pPr>
            <a:r>
              <a:rPr lang="en-US" sz="2695"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Khi l</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m tròn số đến 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ng chục nghìn, ta so sánh chữ số 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ng nghìn với 5.</a:t>
            </a:r>
            <a:r>
              <a:rPr lang="en-US" sz="3200"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Nếu chữ số 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ng nghìn bé hơn 5 thì l</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m tròn xuống, còn lại thì l</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m tròn lên.</a:t>
            </a:r>
            <a:endParaRPr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
          <a:stretch>
            <a:fillRect/>
          </a:stretch>
        </p:blipFill>
        <p:spPr>
          <a:xfrm>
            <a:off x="-6350" y="746125"/>
            <a:ext cx="5452745" cy="4148455"/>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p:bldP spid="9" grpId="0"/>
      <p:bldP spid="10" grpId="0"/>
      <p:bldP spid="11" grpId="0"/>
      <p:bldP spid="13" grpId="0"/>
      <p:bldP spid="14" grpId="0"/>
      <p:bldP spid="15" grpId="0"/>
      <p:bldP spid="16" grpId="0"/>
      <p:bldP spid="18" grpId="0"/>
      <p:bldP spid="19" grpId="0"/>
      <p:bldP spid="20" grpId="0"/>
      <p:bldP spid="2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p:cNvGrpSpPr/>
          <p:nvPr/>
        </p:nvGrpSpPr>
        <p:grpSpPr>
          <a:xfrm>
            <a:off x="1453081" y="1755697"/>
            <a:ext cx="9054208" cy="4764927"/>
            <a:chOff x="1230343" y="1802589"/>
            <a:chExt cx="9054208" cy="4764927"/>
          </a:xfrm>
        </p:grpSpPr>
        <p:grpSp>
          <p:nvGrpSpPr>
            <p:cNvPr id="713" name="Group 712"/>
            <p:cNvGrpSpPr/>
            <p:nvPr/>
          </p:nvGrpSpPr>
          <p:grpSpPr>
            <a:xfrm>
              <a:off x="2516303" y="1802589"/>
              <a:ext cx="6644747" cy="4672852"/>
              <a:chOff x="2516303" y="1802589"/>
              <a:chExt cx="6644747" cy="4672852"/>
            </a:xfrm>
          </p:grpSpPr>
          <p:sp>
            <p:nvSpPr>
              <p:cNvPr id="8" name="Freeform: Shape 7"/>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p:cNvGrpSpPr/>
            <p:nvPr/>
          </p:nvGrpSpPr>
          <p:grpSpPr>
            <a:xfrm>
              <a:off x="1230343" y="2960294"/>
              <a:ext cx="2673104" cy="3607222"/>
              <a:chOff x="1230343" y="2960294"/>
              <a:chExt cx="2673104" cy="3607222"/>
            </a:xfrm>
          </p:grpSpPr>
          <p:sp>
            <p:nvSpPr>
              <p:cNvPr id="6" name="Freeform: Shape 5"/>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p:cNvGrpSpPr/>
            <p:nvPr/>
          </p:nvGrpSpPr>
          <p:grpSpPr>
            <a:xfrm>
              <a:off x="7925561" y="2756913"/>
              <a:ext cx="2358990" cy="3749758"/>
              <a:chOff x="7925561" y="2756913"/>
              <a:chExt cx="2358990" cy="3749758"/>
            </a:xfrm>
          </p:grpSpPr>
          <p:sp>
            <p:nvSpPr>
              <p:cNvPr id="13" name="Freeform: Shape 12"/>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p:cNvPicPr>
            <a:picLocks noChangeAspect="1"/>
          </p:cNvPicPr>
          <p:nvPr/>
        </p:nvPicPr>
        <p:blipFill>
          <a:blip r:embed="rId1"/>
          <a:stretch>
            <a:fillRect/>
          </a:stretch>
        </p:blipFill>
        <p:spPr>
          <a:xfrm>
            <a:off x="4070045" y="2487046"/>
            <a:ext cx="4109060" cy="279830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635"/>
            <a:ext cx="12192000" cy="6856730"/>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p:cNvSpPr/>
          <p:nvPr/>
        </p:nvSpPr>
        <p:spPr>
          <a:xfrm>
            <a:off x="79103" y="271236"/>
            <a:ext cx="836023" cy="705394"/>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0" y="476885"/>
            <a:ext cx="11187430" cy="1198880"/>
          </a:xfrm>
          <a:prstGeom prst="rect">
            <a:avLst/>
          </a:prstGeom>
          <a:noFill/>
        </p:spPr>
        <p:txBody>
          <a:bodyPr wrap="square" rtlCol="0">
            <a:spAutoFit/>
          </a:bodyPr>
          <a:lstStyle/>
          <a:p>
            <a:pPr lvl="0"/>
            <a:r>
              <a:rPr lang="en-US" sz="3600" b="1" dirty="0">
                <a:solidFill>
                  <a:schemeClr val="tx1"/>
                </a:solidFill>
                <a:latin typeface="Times New Roman" panose="02020603050405020304" pitchFamily="18" charset="0"/>
                <a:cs typeface="Times New Roman" panose="02020603050405020304" pitchFamily="18" charset="0"/>
              </a:rPr>
              <a:t>         a) </a:t>
            </a:r>
            <a:r>
              <a:rPr lang="en-US" sz="3600" b="1" dirty="0" err="1">
                <a:solidFill>
                  <a:schemeClr val="tx1"/>
                </a:solidFill>
                <a:latin typeface="Times New Roman" panose="02020603050405020304" pitchFamily="18" charset="0"/>
                <a:cs typeface="Times New Roman" panose="02020603050405020304" pitchFamily="18" charset="0"/>
              </a:rPr>
              <a:t>Làm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tròn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số</a:t>
            </a:r>
            <a:r>
              <a:rPr lang="en-US" sz="3600" b="1" dirty="0">
                <a:solidFill>
                  <a:schemeClr val="tx1"/>
                </a:solidFill>
                <a:latin typeface="Times New Roman" panose="02020603050405020304" pitchFamily="18" charset="0"/>
                <a:cs typeface="Times New Roman" panose="02020603050405020304" pitchFamily="18" charset="0"/>
              </a:rPr>
              <a:t> 65 341, 10 501, 9 805 </a:t>
            </a:r>
            <a:r>
              <a:rPr lang="en-US" sz="3600" b="1" dirty="0" err="1">
                <a:solidFill>
                  <a:schemeClr val="tx1"/>
                </a:solidFill>
                <a:latin typeface="Times New Roman" panose="02020603050405020304" pitchFamily="18" charset="0"/>
                <a:cs typeface="Times New Roman" panose="02020603050405020304" pitchFamily="18" charset="0"/>
              </a:rPr>
              <a:t>đến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hàng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nghìn.</a:t>
            </a:r>
            <a:endParaRPr kumimoji="0" lang="en-US" sz="3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1139190" y="1900555"/>
            <a:ext cx="10292715" cy="811530"/>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ln>
        </p:spPr>
        <p:txBody>
          <a:bodyPr wrap="square" rtlCol="0">
            <a:spAutoFit/>
          </a:bodyPr>
          <a:lstStyle/>
          <a:p>
            <a:pPr marL="233045" marR="0" lvl="0" algn="just" defTabSz="914400" rtl="0" eaLnBrk="1" fontAlgn="auto" latinLnBrk="0" hangingPunct="1">
              <a:lnSpc>
                <a:spcPct val="130000"/>
              </a:lnSpc>
              <a:spcBef>
                <a:spcPts val="0"/>
              </a:spcBef>
              <a:spcAft>
                <a:spcPts val="0"/>
              </a:spcAft>
              <a:buClrTx/>
              <a:buSzTx/>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Số 65 341 làm tròn đến hàng nghìn là: 65 000</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099334" y="3259011"/>
            <a:ext cx="10314108" cy="811530"/>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ln>
        </p:spPr>
        <p:txBody>
          <a:bodyPr wrap="square" rtlCol="0">
            <a:spAutoFit/>
          </a:bodyPr>
          <a:lstStyle/>
          <a:p>
            <a:pPr marL="233045" lvl="0" algn="just">
              <a:lnSpc>
                <a:spcPct val="130000"/>
              </a:lnSpc>
              <a:defRPr/>
            </a:pPr>
            <a:r>
              <a:rPr lang="vi-VN" sz="3600" b="1" dirty="0">
                <a:solidFill>
                  <a:srgbClr val="FF0000"/>
                </a:solidFill>
                <a:latin typeface="Times New Roman" panose="02020603050405020304" pitchFamily="18" charset="0"/>
                <a:cs typeface="Times New Roman" panose="02020603050405020304" pitchFamily="18" charset="0"/>
              </a:rPr>
              <a:t>Số 10 </a:t>
            </a:r>
            <a:r>
              <a:rPr lang="vi-VN" sz="3600" b="1" dirty="0">
                <a:solidFill>
                  <a:srgbClr val="FF0000"/>
                </a:solidFill>
                <a:latin typeface="Times New Roman" panose="02020603050405020304" pitchFamily="18" charset="0"/>
                <a:cs typeface="Times New Roman" panose="02020603050405020304" pitchFamily="18" charset="0"/>
              </a:rPr>
              <a:t>501 làm tròn đến hàng nghìn là: 11 000</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1074619" y="4563829"/>
            <a:ext cx="10314108" cy="811530"/>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ln>
        </p:spPr>
        <p:txBody>
          <a:bodyPr wrap="square" rtlCol="0">
            <a:spAutoFit/>
          </a:bodyPr>
          <a:lstStyle/>
          <a:p>
            <a:pPr marL="233045" lvl="0" algn="just">
              <a:lnSpc>
                <a:spcPct val="130000"/>
              </a:lnSpc>
              <a:defRPr/>
            </a:pPr>
            <a:r>
              <a:rPr lang="vi-VN" sz="3600" b="1" dirty="0">
                <a:solidFill>
                  <a:srgbClr val="FF0000"/>
                </a:solidFill>
                <a:latin typeface="Times New Roman" panose="02020603050405020304" pitchFamily="18" charset="0"/>
                <a:cs typeface="Times New Roman" panose="02020603050405020304" pitchFamily="18" charset="0"/>
              </a:rPr>
              <a:t>Số 9 805 làm </a:t>
            </a:r>
            <a:r>
              <a:rPr lang="vi-VN" sz="3600" b="1" dirty="0">
                <a:solidFill>
                  <a:srgbClr val="FF0000"/>
                </a:solidFill>
                <a:latin typeface="Times New Roman" panose="02020603050405020304" pitchFamily="18" charset="0"/>
                <a:cs typeface="Times New Roman" panose="02020603050405020304" pitchFamily="18" charset="0"/>
              </a:rPr>
              <a:t>tròn đến hàng nghìn là: 10 000</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500" fill="hold">
                                          <p:stCondLst>
                                            <p:cond delay="0"/>
                                          </p:stCondLst>
                                        </p:cTn>
                                        <p:tgtEl>
                                          <p:spTgt spid="9"/>
                                        </p:tgtEl>
                                        <p:attrNameLst>
                                          <p:attrName>style.visibility</p:attrName>
                                        </p:attrNameLst>
                                      </p:cBhvr>
                                      <p:to>
                                        <p:strVal val="visible"/>
                                      </p:to>
                                    </p:set>
                                    <p:animEffect transition="in" filter="diamond(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2387</Words>
  <Application>WPS Presentation</Application>
  <PresentationFormat>Widescreen</PresentationFormat>
  <Paragraphs>167</Paragraphs>
  <Slides>15</Slides>
  <Notes>1</Notes>
  <HiddenSlides>0</HiddenSlides>
  <MMClips>13</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15</vt:i4>
      </vt:variant>
    </vt:vector>
  </HeadingPairs>
  <TitlesOfParts>
    <vt:vector size="38" baseType="lpstr">
      <vt:lpstr>Arial</vt:lpstr>
      <vt:lpstr>SimSun</vt:lpstr>
      <vt:lpstr>Wingdings</vt:lpstr>
      <vt:lpstr>Microsoft YaHei</vt:lpstr>
      <vt:lpstr>Wingdings</vt:lpstr>
      <vt:lpstr>Tahoma</vt:lpstr>
      <vt:lpstr>Times New Roman</vt:lpstr>
      <vt:lpstr>Calibri</vt:lpstr>
      <vt:lpstr>Calibri</vt:lpstr>
      <vt:lpstr>Arial Unicode MS</vt:lpstr>
      <vt:lpstr>Open Sans</vt:lpstr>
      <vt:lpstr>Arial</vt:lpstr>
      <vt:lpstr>Britannic Bold</vt:lpstr>
      <vt:lpstr>Broadway</vt:lpstr>
      <vt:lpstr>TeamViewer14</vt:lpstr>
      <vt:lpstr>Tempus Sans ITC</vt:lpstr>
      <vt:lpstr>Book Antiqua</vt:lpstr>
      <vt:lpstr>Brush Script MT</vt:lpstr>
      <vt:lpstr>Bradley Hand ITC</vt:lpstr>
      <vt:lpstr>Tw Cen MT</vt:lpstr>
      <vt:lpstr>Tiger Expert</vt:lpstr>
      <vt:lpstr>Trebuchet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48</cp:revision>
  <dcterms:created xsi:type="dcterms:W3CDTF">2022-12-26T11:58:00Z</dcterms:created>
  <dcterms:modified xsi:type="dcterms:W3CDTF">2024-03-16T14:32:18Z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D204A0B05559409E9766A75ABC105B61_12</vt:lpwstr>
  </property>
  <property fmtid="{D5CDD505-2E9C-101B-9397-08002B2CF9AE}" pid="3" name="KSOProductBuildVer">
    <vt:lpwstr>1033-12.2.0.13489</vt:lpwstr>
  </property>
</Properties>
</file>