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16"/>
  </p:notesMasterIdLst>
  <p:sldIdLst>
    <p:sldId id="257" r:id="rId4"/>
    <p:sldId id="270" r:id="rId5"/>
    <p:sldId id="260" r:id="rId6"/>
    <p:sldId id="271" r:id="rId7"/>
    <p:sldId id="273" r:id="rId8"/>
    <p:sldId id="263" r:id="rId9"/>
    <p:sldId id="274" r:id="rId10"/>
    <p:sldId id="275" r:id="rId11"/>
    <p:sldId id="276" r:id="rId12"/>
    <p:sldId id="278" r:id="rId13"/>
    <p:sldId id="277"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1" d="100"/>
          <a:sy n="71" d="100"/>
        </p:scale>
        <p:origin x="-66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8317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2024/3/22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2024/3/22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2024/3/22</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4172"/>
            <a:ext cx="12192000" cy="6902172"/>
          </a:xfrm>
          <a:prstGeom prst="rect">
            <a:avLst/>
          </a:prstGeom>
        </p:spPr>
      </p:pic>
      <p:pic>
        <p:nvPicPr>
          <p:cNvPr id="3" name="图片 2"/>
          <p:cNvPicPr>
            <a:picLocks noChangeAspect="1"/>
          </p:cNvPicPr>
          <p:nvPr userDrawn="1"/>
        </p:nvPicPr>
        <p:blipFill>
          <a:blip r:embed="rId3" cstate="screen"/>
          <a:stretch>
            <a:fillRect/>
          </a:stretch>
        </p:blipFill>
        <p:spPr>
          <a:xfrm rot="21197718">
            <a:off x="-1047625" y="-106047"/>
            <a:ext cx="14287248" cy="7143624"/>
          </a:xfrm>
          <a:prstGeom prst="rect">
            <a:avLst/>
          </a:prstGeom>
        </p:spPr>
      </p:pic>
      <p:pic>
        <p:nvPicPr>
          <p:cNvPr id="4" name="图片 3"/>
          <p:cNvPicPr>
            <a:picLocks noChangeAspect="1"/>
          </p:cNvPicPr>
          <p:nvPr userDrawn="1"/>
        </p:nvPicPr>
        <p:blipFill>
          <a:blip r:embed="rId4" cstate="screen"/>
          <a:stretch>
            <a:fillRect/>
          </a:stretch>
        </p:blipFill>
        <p:spPr>
          <a:xfrm>
            <a:off x="10095801" y="644691"/>
            <a:ext cx="1743460" cy="801863"/>
          </a:xfrm>
          <a:prstGeom prst="rect">
            <a:avLst/>
          </a:prstGeom>
        </p:spPr>
      </p:pic>
      <p:pic>
        <p:nvPicPr>
          <p:cNvPr id="6" name="图片 5"/>
          <p:cNvPicPr>
            <a:picLocks noChangeAspect="1"/>
          </p:cNvPicPr>
          <p:nvPr userDrawn="1"/>
        </p:nvPicPr>
        <p:blipFill>
          <a:blip r:embed="rId5" cstate="screen"/>
          <a:stretch>
            <a:fillRect/>
          </a:stretch>
        </p:blipFill>
        <p:spPr>
          <a:xfrm>
            <a:off x="-82549" y="59024"/>
            <a:ext cx="2534828" cy="1049481"/>
          </a:xfrm>
          <a:prstGeom prst="rect">
            <a:avLst/>
          </a:prstGeom>
        </p:spPr>
      </p:pic>
    </p:spTree>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30820CF-B880-4189-942D-D702A7CBA730}" type="datetimeFigureOut">
              <a:rPr lang="zh-CN" altLang="en-US" smtClean="0"/>
              <a:t>2024/3/22</a:t>
            </a:fld>
            <a:endParaRPr lang="zh-CN" altLang="en-US" dirty="0"/>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dirty="0"/>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14"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b="0" i="0">
                <a:solidFill>
                  <a:schemeClr val="tx1">
                    <a:tint val="75000"/>
                  </a:schemeClr>
                </a:solidFill>
                <a:latin typeface="inpin heiti" charset="-122"/>
                <a:ea typeface="inpin heiti" charset="-122"/>
              </a:defRPr>
            </a:lvl1pPr>
          </a:lstStyle>
          <a:p>
            <a:fld id="{530820CF-B880-4189-942D-D702A7CBA730}" type="datetimeFigureOut">
              <a:rPr lang="zh-CN" altLang="en-US" smtClean="0"/>
              <a:t>2024/3/22</a:t>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inpin heiti" charset="-122"/>
                <a:ea typeface="inpin heiti" charset="-122"/>
              </a:defRPr>
            </a:lvl1pPr>
          </a:lstStyle>
          <a:p>
            <a:fld id="{0C913308-F349-4B6D-A68A-DD1791B4A57B}" type="slidenum">
              <a:rPr lang="zh-CN" altLang="en-US" smtClean="0"/>
              <a:t>‹#›</a:t>
            </a:fld>
            <a:endParaRPr lang="zh-CN" altLang="en-US" dirty="0"/>
          </a:p>
        </p:txBody>
      </p:sp>
      <p:pic>
        <p:nvPicPr>
          <p:cNvPr id="12" name="图片 11"/>
          <p:cNvPicPr>
            <a:picLocks noChangeAspect="1"/>
          </p:cNvPicPr>
          <p:nvPr userDrawn="1"/>
        </p:nvPicPr>
        <p:blipFill rotWithShape="1">
          <a:blip r:embed="rId8"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spd="slow" advTm="5000">
    <p:fade/>
  </p:transition>
  <p:txStyles>
    <p:titleStyle>
      <a:lvl1pPr algn="ctr" defTabSz="1219200" rtl="0" eaLnBrk="1" latinLnBrk="0" hangingPunct="1">
        <a:spcBef>
          <a:spcPct val="0"/>
        </a:spcBef>
        <a:buNone/>
        <a:defRPr sz="5865" b="0" i="0" kern="1200">
          <a:solidFill>
            <a:schemeClr val="tx1"/>
          </a:solidFill>
          <a:latin typeface="inpin heiti" charset="-122"/>
          <a:ea typeface="inpin heiti" charset="-122"/>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b="0" i="0" kern="1200">
          <a:solidFill>
            <a:schemeClr val="tx1"/>
          </a:solidFill>
          <a:latin typeface="inpin heiti" charset="-122"/>
          <a:ea typeface="inpin heiti" charset="-122"/>
          <a:cs typeface="+mn-cs"/>
        </a:defRPr>
      </a:lvl1pPr>
      <a:lvl2pPr marL="990600" indent="-381000" algn="l" defTabSz="1219200" rtl="0" eaLnBrk="1" latinLnBrk="0" hangingPunct="1">
        <a:spcBef>
          <a:spcPts val="130"/>
        </a:spcBef>
        <a:buFont typeface="Arial" panose="020B0604020202020204" pitchFamily="34" charset="0"/>
        <a:buChar char="–"/>
        <a:defRPr sz="3735" b="0" i="0" kern="1200">
          <a:solidFill>
            <a:schemeClr val="tx1"/>
          </a:solidFill>
          <a:latin typeface="inpin heiti" charset="-122"/>
          <a:ea typeface="inpin heiti" charset="-122"/>
          <a:cs typeface="+mn-cs"/>
        </a:defRPr>
      </a:lvl2pPr>
      <a:lvl3pPr marL="1524000" indent="-304800" algn="l" defTabSz="1219200" rtl="0" eaLnBrk="1" latinLnBrk="0" hangingPunct="1">
        <a:spcBef>
          <a:spcPts val="130"/>
        </a:spcBef>
        <a:buFont typeface="Arial" panose="020B0604020202020204" pitchFamily="34" charset="0"/>
        <a:buChar char="•"/>
        <a:defRPr sz="3200" b="0" i="0" kern="1200">
          <a:solidFill>
            <a:schemeClr val="tx1"/>
          </a:solidFill>
          <a:latin typeface="inpin heiti" charset="-122"/>
          <a:ea typeface="inpin heiti" charset="-122"/>
          <a:cs typeface="+mn-cs"/>
        </a:defRPr>
      </a:lvl3pPr>
      <a:lvl4pPr marL="21336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4pPr>
      <a:lvl5pPr marL="27432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9.png"/><Relationship Id="rId12"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693" y="704055"/>
            <a:ext cx="2661644" cy="891500"/>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2438400"/>
            <a:ext cx="12191997" cy="4005651"/>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577329"/>
            <a:ext cx="12818077" cy="2010708"/>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429" y="428363"/>
            <a:ext cx="12331428" cy="10693183"/>
          </a:xfrm>
          <a:prstGeom prst="rect">
            <a:avLst/>
          </a:prstGeom>
        </p:spPr>
      </p:pic>
      <p:sp>
        <p:nvSpPr>
          <p:cNvPr id="26" name="任意多边形 25"/>
          <p:cNvSpPr/>
          <p:nvPr/>
        </p:nvSpPr>
        <p:spPr>
          <a:xfrm>
            <a:off x="1857165" y="1618937"/>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0"/>
              <a:solidFill>
                <a:schemeClr val="accent1"/>
              </a:solidFill>
              <a:effectLst>
                <a:outerShdw blurRad="38100" dist="25400" dir="5400000" algn="ctr" rotWithShape="0">
                  <a:srgbClr val="6E747A">
                    <a:alpha val="43000"/>
                  </a:srgbClr>
                </a:outerShdw>
              </a:effectLst>
              <a:cs typeface="+mn-ea"/>
              <a:sym typeface="+mn-lt"/>
            </a:endParaRPr>
          </a:p>
        </p:txBody>
      </p:sp>
      <p:sp>
        <p:nvSpPr>
          <p:cNvPr id="94" name="矩形 93"/>
          <p:cNvSpPr/>
          <p:nvPr/>
        </p:nvSpPr>
        <p:spPr>
          <a:xfrm>
            <a:off x="4815840" y="1739900"/>
            <a:ext cx="1835150" cy="1076325"/>
          </a:xfrm>
          <a:prstGeom prst="rect">
            <a:avLst/>
          </a:prstGeom>
        </p:spPr>
        <p:txBody>
          <a:bodyPr wrap="none">
            <a:spAutoFit/>
          </a:bodyPr>
          <a:lstStyle/>
          <a:p>
            <a:r>
              <a:rPr lang="en-US" altLang="zh-CN" sz="6400" b="1" dirty="0">
                <a:ln w="22225">
                  <a:solidFill>
                    <a:schemeClr val="accent2"/>
                  </a:solidFill>
                  <a:prstDash val="solid"/>
                </a:ln>
                <a:solidFill>
                  <a:schemeClr val="accent2">
                    <a:lumMod val="40000"/>
                    <a:lumOff val="60000"/>
                  </a:schemeClr>
                </a:solidFill>
                <a:effectLst/>
                <a:ea typeface="Arial-Rounded" panose="020B0500000000000000" pitchFamily="34" charset="-93"/>
                <a:cs typeface="+mn-lt"/>
                <a:sym typeface="+mn-lt"/>
              </a:rPr>
              <a:t>Bài 4</a:t>
            </a: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8798009" y="-32952"/>
            <a:ext cx="3393991" cy="3285056"/>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9407611" y="4800724"/>
            <a:ext cx="2784389" cy="1620820"/>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9670239" y="3330308"/>
            <a:ext cx="2176557" cy="3377231"/>
          </a:xfrm>
          <a:prstGeom prst="rect">
            <a:avLst/>
          </a:prstGeom>
        </p:spPr>
      </p:pic>
      <p:sp>
        <p:nvSpPr>
          <p:cNvPr id="92" name="任意多边形 91"/>
          <p:cNvSpPr/>
          <p:nvPr/>
        </p:nvSpPr>
        <p:spPr>
          <a:xfrm>
            <a:off x="-6577" y="6168692"/>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1" name="任意多边形 110"/>
          <p:cNvSpPr/>
          <p:nvPr/>
        </p:nvSpPr>
        <p:spPr>
          <a:xfrm>
            <a:off x="-6577" y="6291729"/>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任意多边形 111"/>
          <p:cNvSpPr/>
          <p:nvPr/>
        </p:nvSpPr>
        <p:spPr>
          <a:xfrm>
            <a:off x="-6577" y="6487465"/>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12411676" y="-1022275"/>
            <a:ext cx="812800" cy="812800"/>
          </a:xfrm>
          <a:prstGeom prst="rect">
            <a:avLst/>
          </a:prstGeom>
        </p:spPr>
      </p:pic>
      <p:sp>
        <p:nvSpPr>
          <p:cNvPr id="4" name="矩形 3"/>
          <p:cNvSpPr/>
          <p:nvPr/>
        </p:nvSpPr>
        <p:spPr>
          <a:xfrm>
            <a:off x="4663731" y="4894257"/>
            <a:ext cx="3121367" cy="522835"/>
          </a:xfrm>
          <a:prstGeom prst="rect">
            <a:avLst/>
          </a:prstGeom>
        </p:spPr>
        <p:txBody>
          <a:bodyPr wrap="none">
            <a:spAutoFit/>
          </a:bodyPr>
          <a:lstStyle/>
          <a:p>
            <a:pPr>
              <a:lnSpc>
                <a:spcPct val="150000"/>
              </a:lnSpc>
            </a:pP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Giáo</a:t>
            </a:r>
            <a:r>
              <a:rPr lang="en-US" altLang="zh-CN" sz="1865" b="1" kern="0" dirty="0">
                <a:latin typeface="Times New Roman" panose="02020603050405020304" pitchFamily="18" charset="0"/>
                <a:ea typeface="Microsoft YaHei" panose="020B0503020204020204" charset="-122"/>
                <a:cs typeface="Times New Roman" panose="02020603050405020304" pitchFamily="18" charset="0"/>
              </a:rPr>
              <a:t> </a:t>
            </a: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viên</a:t>
            </a:r>
            <a:r>
              <a:rPr lang="en-US" altLang="zh-CN" sz="1865" b="1" kern="0" dirty="0">
                <a:latin typeface="Times New Roman" panose="02020603050405020304" pitchFamily="18" charset="0"/>
                <a:ea typeface="Microsoft YaHei" panose="020B0503020204020204" charset="-122"/>
                <a:cs typeface="Times New Roman" panose="02020603050405020304" pitchFamily="18" charset="0"/>
              </a:rPr>
              <a:t>: </a:t>
            </a:r>
            <a:r>
              <a:rPr lang="en-US" altLang="zh-CN" sz="1865" b="1" kern="0" dirty="0" smtClean="0">
                <a:latin typeface="Times New Roman" panose="02020603050405020304" pitchFamily="18" charset="0"/>
                <a:ea typeface="Microsoft YaHei" panose="020B0503020204020204" charset="-122"/>
                <a:cs typeface="Times New Roman" panose="02020603050405020304" pitchFamily="18" charset="0"/>
              </a:rPr>
              <a:t>PHẠM THỊ ANH</a:t>
            </a:r>
            <a:endParaRPr lang="en-US" sz="1465"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p:cNvSpPr/>
          <p:nvPr/>
        </p:nvSpPr>
        <p:spPr>
          <a:xfrm>
            <a:off x="2751455" y="3258185"/>
            <a:ext cx="6919595" cy="1229360"/>
          </a:xfrm>
          <a:prstGeom prst="rect">
            <a:avLst/>
          </a:prstGeom>
          <a:noFill/>
        </p:spPr>
        <p:txBody>
          <a:bodyPr wrap="square" lIns="121920" tIns="60960" rIns="121920" bIns="60960">
            <a:spAutoFit/>
          </a:bodyPr>
          <a:lstStyle/>
          <a:p>
            <a:pPr algn="ctr"/>
            <a:r>
              <a:rPr lang="en-US" sz="7200" dirty="0">
                <a:ln w="0"/>
                <a:solidFill>
                  <a:schemeClr val="accent1"/>
                </a:solidFill>
                <a:effectLst>
                  <a:outerShdw blurRad="38100" dist="25400" dir="5400000" algn="ctr" rotWithShape="0">
                    <a:srgbClr val="6E747A">
                      <a:alpha val="43000"/>
                    </a:srgbClr>
                  </a:outerShdw>
                </a:effectLst>
              </a:rPr>
              <a:t>Chú bé chăn cừu</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repeatCount="indefinite" fill="hold" display="0">
                  <p:stCondLst>
                    <p:cond delay="indefinite"/>
                  </p:stCondLst>
                  <p:endCondLst>
                    <p:cond evt="onStopAudio" delay="0">
                      <p:tgtEl>
                        <p:sldTgt/>
                      </p:tgtEl>
                    </p:cond>
                  </p:endCondLst>
                </p:cTn>
                <p:tgtEl>
                  <p:spTgt spid="3"/>
                </p:tgtEl>
              </p:cMediaNode>
            </p:audio>
          </p:childTnLst>
        </p:cTn>
      </p:par>
    </p:tnLst>
    <p:bldLst>
      <p:bldP spid="26" grpId="0" bldLvl="0" animBg="1"/>
      <p:bldP spid="92" grpId="0" bldLvl="0" animBg="1"/>
      <p:bldP spid="111" grpId="0" bldLvl="0" animBg="1"/>
      <p:bldP spid="112" grpId="0" bldLvl="0" animBg="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382395" y="2728595"/>
            <a:ext cx="9097010" cy="1793240"/>
          </a:xfrm>
          <a:prstGeom prst="rect">
            <a:avLst/>
          </a:prstGeom>
        </p:spPr>
      </p:pic>
    </p:spTree>
  </p:cSld>
  <p:clrMapOvr>
    <a:masterClrMapping/>
  </p:clrMapOvr>
  <p:transition spd="slow" advTm="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965" y="258445"/>
            <a:ext cx="8242300" cy="6231255"/>
          </a:xfrm>
          <a:prstGeom prst="rect">
            <a:avLst/>
          </a:prstGeom>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3182191"/>
            <a:ext cx="12192000" cy="3655880"/>
          </a:xfrm>
          <a:prstGeom prst="rect">
            <a:avLst/>
          </a:prstGeom>
        </p:spPr>
      </p:pic>
      <p:sp>
        <p:nvSpPr>
          <p:cNvPr id="32" name="TextBox 7"/>
          <p:cNvSpPr txBox="1"/>
          <p:nvPr/>
        </p:nvSpPr>
        <p:spPr>
          <a:xfrm>
            <a:off x="3132455" y="1641328"/>
            <a:ext cx="6092227" cy="579755"/>
          </a:xfrm>
          <a:prstGeom prst="rect">
            <a:avLst/>
          </a:prstGeom>
          <a:noFill/>
        </p:spPr>
        <p:txBody>
          <a:bodyPr wrap="square" lIns="0" tIns="0" rIns="0" bIns="0">
            <a:noAutofit/>
          </a:bodyPr>
          <a:lstStyle/>
          <a:p>
            <a:pPr algn="ctr"/>
            <a:r>
              <a:rPr lang="en-US" sz="44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Củng cố bài học</a:t>
            </a:r>
            <a:endParaRPr lang="en-US" sz="44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pic>
        <p:nvPicPr>
          <p:cNvPr id="6" name="图片 5"/>
          <p:cNvPicPr>
            <a:picLocks noChangeAspect="1"/>
          </p:cNvPicPr>
          <p:nvPr/>
        </p:nvPicPr>
        <p:blipFill>
          <a:blip r:embed="rId4" cstate="screen"/>
          <a:stretch>
            <a:fillRect/>
          </a:stretch>
        </p:blipFill>
        <p:spPr>
          <a:xfrm>
            <a:off x="6384032" y="3280047"/>
            <a:ext cx="4734144" cy="3484573"/>
          </a:xfrm>
          <a:prstGeom prst="rect">
            <a:avLst/>
          </a:prstGeom>
        </p:spPr>
      </p:pic>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
          <p:cNvPicPr>
            <a:picLocks noChangeAspect="1"/>
          </p:cNvPicPr>
          <p:nvPr/>
        </p:nvPicPr>
        <p:blipFill>
          <a:blip r:embed="rId2"/>
          <a:stretch>
            <a:fillRect/>
          </a:stretch>
        </p:blipFill>
        <p:spPr>
          <a:xfrm>
            <a:off x="1409065" y="486410"/>
            <a:ext cx="8084185" cy="5995035"/>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30972" y="3100804"/>
            <a:ext cx="4784539" cy="993775"/>
          </a:xfrm>
          <a:prstGeom prst="rect">
            <a:avLst/>
          </a:prstGeom>
          <a:noFill/>
        </p:spPr>
        <p:txBody>
          <a:bodyPr wrap="square" rtlCol="0">
            <a:spAutoFit/>
          </a:bodyPr>
          <a:lstStyle/>
          <a:p>
            <a:pPr algn="ctr"/>
            <a:r>
              <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rPr>
              <a:t>Đọc</a:t>
            </a:r>
          </a:p>
        </p:txBody>
      </p:sp>
      <p:sp>
        <p:nvSpPr>
          <p:cNvPr id="42" name="文本框 41"/>
          <p:cNvSpPr txBox="1"/>
          <p:nvPr/>
        </p:nvSpPr>
        <p:spPr>
          <a:xfrm>
            <a:off x="1927087" y="1845039"/>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
        <p14:conveyor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9910" y="683260"/>
            <a:ext cx="11043285" cy="6000750"/>
          </a:xfrm>
          <a:prstGeom prst="rect">
            <a:avLst/>
          </a:prstGeom>
          <a:noFill/>
        </p:spPr>
        <p:txBody>
          <a:bodyPr wrap="square" rtlCol="0">
            <a:spAutoFit/>
          </a:bodyPr>
          <a:lstStyle/>
          <a:p>
            <a:pPr algn="ctr"/>
            <a:r>
              <a:rPr lang="en-US" sz="3200" b="1"/>
              <a:t>Chú bé chăn cừu</a:t>
            </a:r>
          </a:p>
          <a:p>
            <a:pPr algn="just"/>
            <a:r>
              <a:rPr lang="en-US" sz="3200"/>
              <a:t>Có một chú bé chăn cửu thường thả cừu gần chân núi. Một hôm thấy buồn quá, chú nghĩ ra một trò đùa cho vui. Chú giả vờ kêu toáng lên:</a:t>
            </a:r>
          </a:p>
          <a:p>
            <a:pPr algn="just"/>
            <a:r>
              <a:rPr lang="en-US" sz="3200"/>
              <a:t>-  Sói! Sói! Cứu tôi với!</a:t>
            </a:r>
          </a:p>
          <a:p>
            <a:pPr algn="just"/>
            <a:r>
              <a:rPr lang="en-US" sz="3200"/>
              <a:t>Nghe tiếng kêu cứu, mấy bác nông dân đang làm việc gần đấy tức tốc chạy tới. Nhưng họ không thấy sói đâu. Thấy vậy, chú khoái chí lắm.</a:t>
            </a:r>
          </a:p>
          <a:p>
            <a:pPr algn="just"/>
            <a:r>
              <a:rPr lang="en-US" sz="3200"/>
              <a:t>Mấy hôm sau, chú lợi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71625" y="675005"/>
            <a:ext cx="8605520" cy="460375"/>
          </a:xfrm>
          <a:prstGeom prst="rect">
            <a:avLst/>
          </a:prstGeom>
          <a:noFill/>
        </p:spPr>
        <p:txBody>
          <a:bodyPr wrap="square" rtlCol="0">
            <a:spAutoFit/>
          </a:bodyPr>
          <a:lstStyle/>
          <a:p>
            <a:r>
              <a:rPr lang="en-US" sz="2400" dirty="0" smtClean="0">
                <a:solidFill>
                  <a:schemeClr val="tx1">
                    <a:lumMod val="75000"/>
                    <a:lumOff val="25000"/>
                  </a:schemeClr>
                </a:solidFill>
                <a:latin typeface="+mj-lt"/>
                <a:ea typeface="Microsoft YaHei" panose="020B0503020204020204" charset="-122"/>
                <a:cs typeface="+mj-lt"/>
              </a:rPr>
              <a:t>a. Ban đầu thấy tiếng kêu cứu, mấy bác nông dân đã làm gì?</a:t>
            </a:r>
          </a:p>
        </p:txBody>
      </p:sp>
      <p:sp>
        <p:nvSpPr>
          <p:cNvPr id="3" name="7-Point Star 2"/>
          <p:cNvSpPr/>
          <p:nvPr/>
        </p:nvSpPr>
        <p:spPr>
          <a:xfrm>
            <a:off x="3916045" y="1135380"/>
            <a:ext cx="3508375" cy="17887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Tức tốc chạy tới</a:t>
            </a:r>
          </a:p>
        </p:txBody>
      </p:sp>
      <p:sp>
        <p:nvSpPr>
          <p:cNvPr id="4" name="Text Box 3"/>
          <p:cNvSpPr txBox="1"/>
          <p:nvPr/>
        </p:nvSpPr>
        <p:spPr>
          <a:xfrm>
            <a:off x="1697990" y="3097530"/>
            <a:ext cx="7944485" cy="460375"/>
          </a:xfrm>
          <a:prstGeom prst="rect">
            <a:avLst/>
          </a:prstGeom>
          <a:noFill/>
        </p:spPr>
        <p:txBody>
          <a:bodyPr wrap="square" rtlCol="0">
            <a:spAutoFit/>
          </a:bodyPr>
          <a:lstStyle/>
          <a:p>
            <a:r>
              <a:rPr lang="en-US" sz="2400" dirty="0" smtClean="0">
                <a:solidFill>
                  <a:schemeClr val="tx1">
                    <a:lumMod val="75000"/>
                    <a:lumOff val="25000"/>
                  </a:schemeClr>
                </a:solidFill>
                <a:latin typeface="+mj-lt"/>
                <a:ea typeface="Microsoft YaHei" panose="020B0503020204020204" charset="-122"/>
                <a:cs typeface="+mj-lt"/>
              </a:rPr>
              <a:t>a. Vì sao bầy sói có thể thỏa thuê ăn thịt đàn cừu?</a:t>
            </a:r>
          </a:p>
        </p:txBody>
      </p:sp>
      <p:sp>
        <p:nvSpPr>
          <p:cNvPr id="5" name="7-Point Star 4"/>
          <p:cNvSpPr/>
          <p:nvPr/>
        </p:nvSpPr>
        <p:spPr>
          <a:xfrm>
            <a:off x="3115945" y="3432175"/>
            <a:ext cx="5535930" cy="191452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Vì chú bé nói dối nên không ai tin nữa</a:t>
            </a:r>
          </a:p>
        </p:txBody>
      </p:sp>
      <p:sp>
        <p:nvSpPr>
          <p:cNvPr id="6" name="Text Box 5"/>
          <p:cNvSpPr txBox="1"/>
          <p:nvPr/>
        </p:nvSpPr>
        <p:spPr>
          <a:xfrm>
            <a:off x="1571625" y="5474335"/>
            <a:ext cx="7944485" cy="460375"/>
          </a:xfrm>
          <a:prstGeom prst="rect">
            <a:avLst/>
          </a:prstGeom>
          <a:noFill/>
        </p:spPr>
        <p:txBody>
          <a:bodyPr wrap="square" rtlCol="0">
            <a:spAutoFit/>
          </a:bodyPr>
          <a:lstStyle/>
          <a:p>
            <a:r>
              <a:rPr lang="en-US" sz="2400" dirty="0" smtClean="0">
                <a:solidFill>
                  <a:schemeClr val="tx1">
                    <a:lumMod val="75000"/>
                    <a:lumOff val="25000"/>
                  </a:schemeClr>
                </a:solidFill>
                <a:latin typeface="+mj-lt"/>
                <a:ea typeface="Microsoft YaHei" panose="020B0503020204020204" charset="-122"/>
                <a:cs typeface="+mj-lt"/>
              </a:rPr>
              <a:t>a. Em rút ra được bài học gì từ câu chuyện này?</a:t>
            </a:r>
          </a:p>
        </p:txBody>
      </p:sp>
      <p:sp>
        <p:nvSpPr>
          <p:cNvPr id="7" name="Flowchart: Preparation 6"/>
          <p:cNvSpPr/>
          <p:nvPr/>
        </p:nvSpPr>
        <p:spPr>
          <a:xfrm>
            <a:off x="3617595" y="6064250"/>
            <a:ext cx="4798060" cy="67691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Không nên nói dối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animBg="1"/>
      <p:bldP spid="5" grpId="1" animBg="1"/>
      <p:bldP spid="6" grpId="0"/>
      <p:bldP spid="6" grpId="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76057" y="2684879"/>
            <a:ext cx="4784539" cy="993775"/>
          </a:xfrm>
          <a:prstGeom prst="rect">
            <a:avLst/>
          </a:prstGeom>
          <a:noFill/>
        </p:spPr>
        <p:txBody>
          <a:bodyPr wrap="square" rtlCol="0">
            <a:spAutoFit/>
          </a:bodyPr>
          <a:lstStyle/>
          <a:p>
            <a:pPr algn="ctr"/>
            <a:r>
              <a:rPr lang="en-US" sz="5865" b="1" dirty="0" err="1" smtClean="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rPr>
              <a:t>Viết vào vở</a:t>
            </a:r>
            <a:endParaRPr lang="en-US" sz="5865" b="1" dirty="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endParaRPr>
          </a:p>
        </p:txBody>
      </p:sp>
      <p:sp>
        <p:nvSpPr>
          <p:cNvPr id="42" name="文本框 41"/>
          <p:cNvSpPr txBox="1"/>
          <p:nvPr/>
        </p:nvSpPr>
        <p:spPr>
          <a:xfrm>
            <a:off x="1994397" y="1473564"/>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4</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620" y="721360"/>
            <a:ext cx="10671175" cy="4407535"/>
          </a:xfrm>
          <a:prstGeom prst="rect">
            <a:avLst/>
          </a:prstGeom>
        </p:spPr>
      </p:pic>
      <p:cxnSp>
        <p:nvCxnSpPr>
          <p:cNvPr id="3" name="Straight Connector 2"/>
          <p:cNvCxnSpPr/>
          <p:nvPr/>
        </p:nvCxnSpPr>
        <p:spPr>
          <a:xfrm flipH="1">
            <a:off x="4089400" y="2539365"/>
            <a:ext cx="912495" cy="130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051175" y="2555240"/>
            <a:ext cx="708025" cy="2076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625" y="207010"/>
            <a:ext cx="7767955" cy="6474460"/>
          </a:xfrm>
          <a:prstGeom prst="rect">
            <a:avLst/>
          </a:prstGeom>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0285" y="1307465"/>
            <a:ext cx="10123170" cy="3142615"/>
          </a:xfrm>
          <a:prstGeom prst="rect">
            <a:avLst/>
          </a:prstGeom>
        </p:spPr>
      </p:pic>
    </p:spTree>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charset="-122"/>
            <a:ea typeface="Microsoft YaHei" panose="020B050302020402020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Custom</PresentationFormat>
  <Paragraphs>25</Paragraphs>
  <Slides>12</Slides>
  <Notes>5</Notes>
  <HiddenSlides>0</HiddenSlides>
  <MMClips>1</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Default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ismail - [2010]</cp:lastModifiedBy>
  <cp:revision>3</cp:revision>
  <dcterms:created xsi:type="dcterms:W3CDTF">2020-08-26T04:14:31Z</dcterms:created>
  <dcterms:modified xsi:type="dcterms:W3CDTF">2024-03-22T10:55:05Z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