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C1E2B-BA7A-4636-B300-4783895CF41C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6E290-0A5A-47EB-906A-E0B30A013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84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86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chơi</a:t>
            </a:r>
            <a:r>
              <a:rPr lang="en-US" baseline="0" dirty="0"/>
              <a:t> theo nhóm, cho 1 HS quan sát tranh và mô tả bằng hành động cho </a:t>
            </a:r>
            <a:r>
              <a:rPr lang="en-US" baseline="0" dirty="0" err="1"/>
              <a:t>hs</a:t>
            </a:r>
            <a:r>
              <a:rPr lang="en-US" baseline="0" dirty="0"/>
              <a:t> trong nhóm nhìn hành động mô ta của cơ thể để đoán ra trò chơi đó và nêu tên trò chơi.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6E290-0A5A-47EB-906A-E0B30A0139A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07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35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81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66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28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2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31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00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87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7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02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5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9.wdp"/><Relationship Id="rId5" Type="http://schemas.openxmlformats.org/officeDocument/2006/relationships/image" Target="../media/image14.png"/><Relationship Id="rId4" Type="http://schemas.openxmlformats.org/officeDocument/2006/relationships/image" Target="../media/image33.jp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slide" Target="slide4.xml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slide" Target="slide3.xml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image" Target="../media/image4.jpg"/><Relationship Id="rId9" Type="http://schemas.openxmlformats.org/officeDocument/2006/relationships/image" Target="../media/image7.png"/><Relationship Id="rId1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jp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7.wdp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17" Type="http://schemas.openxmlformats.org/officeDocument/2006/relationships/slide" Target="slide5.xml"/><Relationship Id="rId2" Type="http://schemas.openxmlformats.org/officeDocument/2006/relationships/audio" Target="../media/media3.mp3"/><Relationship Id="rId16" Type="http://schemas.microsoft.com/office/2007/relationships/hdphoto" Target="../media/hdphoto13.wdp"/><Relationship Id="rId20" Type="http://schemas.openxmlformats.org/officeDocument/2006/relationships/image" Target="../media/image10.png"/><Relationship Id="rId1" Type="http://schemas.microsoft.com/office/2007/relationships/media" Target="../media/media3.mp3"/><Relationship Id="rId6" Type="http://schemas.microsoft.com/office/2007/relationships/hdphoto" Target="../media/hdphoto4.wdp"/><Relationship Id="rId11" Type="http://schemas.openxmlformats.org/officeDocument/2006/relationships/image" Target="../media/image8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23" Type="http://schemas.openxmlformats.org/officeDocument/2006/relationships/image" Target="../media/image3.png"/><Relationship Id="rId10" Type="http://schemas.microsoft.com/office/2007/relationships/hdphoto" Target="../media/hdphoto11.wdp"/><Relationship Id="rId19" Type="http://schemas.microsoft.com/office/2007/relationships/hdphoto" Target="../media/hdphoto14.wdp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microsoft.com/office/2007/relationships/hdphoto" Target="../media/hdphoto12.wdp"/><Relationship Id="rId2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5.wdp"/><Relationship Id="rId18" Type="http://schemas.openxmlformats.org/officeDocument/2006/relationships/slide" Target="slide7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5.png"/><Relationship Id="rId7" Type="http://schemas.microsoft.com/office/2007/relationships/hdphoto" Target="../media/hdphoto7.wdp"/><Relationship Id="rId12" Type="http://schemas.openxmlformats.org/officeDocument/2006/relationships/image" Target="../media/image22.png"/><Relationship Id="rId17" Type="http://schemas.microsoft.com/office/2007/relationships/hdphoto" Target="../media/hdphoto16.wdp"/><Relationship Id="rId2" Type="http://schemas.openxmlformats.org/officeDocument/2006/relationships/audio" Target="../media/media3.mp3"/><Relationship Id="rId16" Type="http://schemas.openxmlformats.org/officeDocument/2006/relationships/image" Target="../media/image23.png"/><Relationship Id="rId20" Type="http://schemas.microsoft.com/office/2007/relationships/hdphoto" Target="../media/hdphoto17.wdp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24" Type="http://schemas.openxmlformats.org/officeDocument/2006/relationships/image" Target="../media/image3.png"/><Relationship Id="rId5" Type="http://schemas.openxmlformats.org/officeDocument/2006/relationships/image" Target="../media/image21.jpg"/><Relationship Id="rId15" Type="http://schemas.microsoft.com/office/2007/relationships/hdphoto" Target="../media/hdphoto5.wdp"/><Relationship Id="rId23" Type="http://schemas.openxmlformats.org/officeDocument/2006/relationships/slide" Target="slide8.xml"/><Relationship Id="rId10" Type="http://schemas.openxmlformats.org/officeDocument/2006/relationships/image" Target="../media/image5.pn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microsoft.com/office/2007/relationships/hdphoto" Target="../media/hdphoto4.wdp"/><Relationship Id="rId14" Type="http://schemas.openxmlformats.org/officeDocument/2006/relationships/image" Target="../media/image8.png"/><Relationship Id="rId22" Type="http://schemas.microsoft.com/office/2007/relationships/hdphoto" Target="../media/hdphoto1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1.jpg"/><Relationship Id="rId7" Type="http://schemas.microsoft.com/office/2007/relationships/hdphoto" Target="../media/hdphoto17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6.xml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31.png"/><Relationship Id="rId18" Type="http://schemas.openxmlformats.org/officeDocument/2006/relationships/slide" Target="slide10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microsoft.com/office/2007/relationships/hdphoto" Target="../media/hdphoto5.wdp"/><Relationship Id="rId17" Type="http://schemas.openxmlformats.org/officeDocument/2006/relationships/slide" Target="slide9.xml"/><Relationship Id="rId2" Type="http://schemas.openxmlformats.org/officeDocument/2006/relationships/audio" Target="../media/media3.mp3"/><Relationship Id="rId16" Type="http://schemas.microsoft.com/office/2007/relationships/hdphoto" Target="../media/hdphoto22.wdp"/><Relationship Id="rId1" Type="http://schemas.microsoft.com/office/2007/relationships/media" Target="../media/media3.mp3"/><Relationship Id="rId6" Type="http://schemas.microsoft.com/office/2007/relationships/hdphoto" Target="../media/hdphoto4.wdp"/><Relationship Id="rId11" Type="http://schemas.openxmlformats.org/officeDocument/2006/relationships/image" Target="../media/image8.png"/><Relationship Id="rId5" Type="http://schemas.openxmlformats.org/officeDocument/2006/relationships/image" Target="../media/image7.png"/><Relationship Id="rId15" Type="http://schemas.openxmlformats.org/officeDocument/2006/relationships/image" Target="../media/image32.png"/><Relationship Id="rId10" Type="http://schemas.microsoft.com/office/2007/relationships/hdphoto" Target="../media/hdphoto20.wdp"/><Relationship Id="rId19" Type="http://schemas.openxmlformats.org/officeDocument/2006/relationships/image" Target="../media/image3.png"/><Relationship Id="rId4" Type="http://schemas.openxmlformats.org/officeDocument/2006/relationships/image" Target="../media/image28.jpg"/><Relationship Id="rId9" Type="http://schemas.openxmlformats.org/officeDocument/2006/relationships/image" Target="../media/image30.png"/><Relationship Id="rId14" Type="http://schemas.microsoft.com/office/2007/relationships/hdphoto" Target="../media/hdphoto2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8.jp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84060" y="89354"/>
            <a:ext cx="5274340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>
              <a:defRPr/>
            </a:pP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1. Ôn và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4516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3733801"/>
            <a:ext cx="4220309" cy="29233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0" b="95594" l="10000" r="90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1001"/>
            <a:ext cx="3733800" cy="5203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2200" y="208747"/>
            <a:ext cx="792480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2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ocument 17"/>
          <p:cNvSpPr/>
          <p:nvPr/>
        </p:nvSpPr>
        <p:spPr>
          <a:xfrm>
            <a:off x="1" y="-13855"/>
            <a:ext cx="12192000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9" name="Flowchart: Document 17"/>
          <p:cNvSpPr/>
          <p:nvPr/>
        </p:nvSpPr>
        <p:spPr>
          <a:xfrm>
            <a:off x="1" y="-54734"/>
            <a:ext cx="12192000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65530" y="295620"/>
            <a:ext cx="7675970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TRƯỜNG MẾN YÊU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518935" y="-747364"/>
            <a:ext cx="2469633" cy="2296731"/>
            <a:chOff x="-2957976" y="-1125796"/>
            <a:chExt cx="2469633" cy="2296731"/>
          </a:xfrm>
        </p:grpSpPr>
        <p:sp>
          <p:nvSpPr>
            <p:cNvPr id="12" name="Oval 11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1632" y="134599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 dirty="0">
                <a:solidFill>
                  <a:srgbClr val="7030A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216900" y="2873238"/>
            <a:ext cx="5003300" cy="971720"/>
            <a:chOff x="9590210" y="966823"/>
            <a:chExt cx="5422018" cy="695802"/>
          </a:xfrm>
        </p:grpSpPr>
        <p:sp>
          <p:nvSpPr>
            <p:cNvPr id="1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0"/>
            <p:cNvSpPr/>
            <p:nvPr/>
          </p:nvSpPr>
          <p:spPr>
            <a:xfrm>
              <a:off x="9590210" y="971722"/>
              <a:ext cx="5195199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0"/>
            <p:cNvSpPr/>
            <p:nvPr/>
          </p:nvSpPr>
          <p:spPr>
            <a:xfrm>
              <a:off x="9662817" y="1003095"/>
              <a:ext cx="4705817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30"/>
          <p:cNvSpPr/>
          <p:nvPr/>
        </p:nvSpPr>
        <p:spPr>
          <a:xfrm>
            <a:off x="2843729" y="2957006"/>
            <a:ext cx="1884770" cy="1123822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30"/>
          <p:cNvSpPr/>
          <p:nvPr/>
        </p:nvSpPr>
        <p:spPr>
          <a:xfrm>
            <a:off x="3279111" y="3045800"/>
            <a:ext cx="1354228" cy="1013650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022487" y="2749793"/>
            <a:ext cx="914400" cy="9144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724760" y="2710135"/>
            <a:ext cx="1462307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22487" y="2974591"/>
            <a:ext cx="5121462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 RA CHƠI</a:t>
            </a:r>
          </a:p>
        </p:txBody>
      </p:sp>
    </p:spTree>
    <p:extLst>
      <p:ext uri="{BB962C8B-B14F-4D97-AF65-F5344CB8AC3E}">
        <p14:creationId xmlns:p14="http://schemas.microsoft.com/office/powerpoint/2010/main" val="766519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0837" y="123487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908770" y="123487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sp>
        <p:nvSpPr>
          <p:cNvPr id="6" name="Cloud 5"/>
          <p:cNvSpPr/>
          <p:nvPr/>
        </p:nvSpPr>
        <p:spPr>
          <a:xfrm>
            <a:off x="8763000" y="105123"/>
            <a:ext cx="1752600" cy="73026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sp>
        <p:nvSpPr>
          <p:cNvPr id="7" name="Text Box 5"/>
          <p:cNvSpPr txBox="1"/>
          <p:nvPr/>
        </p:nvSpPr>
        <p:spPr>
          <a:xfrm>
            <a:off x="1946564" y="714723"/>
            <a:ext cx="498763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bước khỏi ghế ngồi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kia những bạn trai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cầu bay vun vút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rất dài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tăng nắng hồng lên ngực.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/>
          <p:nvPr/>
        </p:nvSpPr>
        <p:spPr>
          <a:xfrm>
            <a:off x="6584893" y="1230730"/>
            <a:ext cx="4038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 ra chơi vừa chấm dứt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hàng mau vào 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19234" y="5435740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Nguyễn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Lâm Thắng)</a:t>
            </a:r>
          </a:p>
        </p:txBody>
      </p:sp>
      <p:sp>
        <p:nvSpPr>
          <p:cNvPr id="2" name="Rectangle 1"/>
          <p:cNvSpPr/>
          <p:nvPr/>
        </p:nvSpPr>
        <p:spPr>
          <a:xfrm>
            <a:off x="5029200" y="25201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7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7" grpId="2"/>
      <p:bldP spid="8" grpId="1"/>
      <p:bldP spid="8" grpId="2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3251" y="34636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712851" y="-48491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8633" y="6158983"/>
            <a:ext cx="7773005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câu lần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58632" y="6110380"/>
            <a:ext cx="7779932" cy="523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tìm từ khó đọc, khó hiểu trong bài.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246418" y="3257313"/>
            <a:ext cx="1447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895601" y="1676400"/>
            <a:ext cx="11701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817689" y="4724400"/>
            <a:ext cx="1066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537969" y="3322503"/>
            <a:ext cx="1143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1" y="5029880"/>
            <a:ext cx="2962913" cy="5700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29200" y="25201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7" name="Picture 16" descr="Captu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765" y="-31421"/>
            <a:ext cx="3203408" cy="1585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597" y="1028745"/>
            <a:ext cx="5114987" cy="45875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7709" y="2113088"/>
            <a:ext cx="4163929" cy="235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5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1" y="304801"/>
            <a:ext cx="7773005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từ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5000" y="1676401"/>
            <a:ext cx="4572000" cy="14108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9000"/>
              </a:lnSpc>
            </a:pPr>
            <a:r>
              <a:rPr lang="en-US" sz="36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nhịp nhàng: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rất đều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9000"/>
              </a:lnSpc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 vút: 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 nhanh.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组合 4"/>
          <p:cNvGrpSpPr/>
          <p:nvPr/>
        </p:nvGrpSpPr>
        <p:grpSpPr>
          <a:xfrm>
            <a:off x="5141755" y="4255876"/>
            <a:ext cx="1905000" cy="1300655"/>
            <a:chOff x="1001374" y="-370703"/>
            <a:chExt cx="6695744" cy="6175701"/>
          </a:xfrm>
        </p:grpSpPr>
        <p:pic>
          <p:nvPicPr>
            <p:cNvPr id="5" name="图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6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 7"/>
          <p:cNvSpPr/>
          <p:nvPr/>
        </p:nvSpPr>
        <p:spPr>
          <a:xfrm rot="18599350" flipH="1">
            <a:off x="5698098" y="4320975"/>
            <a:ext cx="2599525" cy="2217104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20"/>
          <p:cNvGrpSpPr/>
          <p:nvPr/>
        </p:nvGrpSpPr>
        <p:grpSpPr>
          <a:xfrm>
            <a:off x="6575429" y="5143131"/>
            <a:ext cx="422431" cy="383996"/>
            <a:chOff x="5165781" y="2101095"/>
            <a:chExt cx="422431" cy="770101"/>
          </a:xfrm>
        </p:grpSpPr>
        <p:sp>
          <p:nvSpPr>
            <p:cNvPr id="9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23"/>
          <p:cNvGrpSpPr/>
          <p:nvPr/>
        </p:nvGrpSpPr>
        <p:grpSpPr>
          <a:xfrm>
            <a:off x="6832168" y="5263096"/>
            <a:ext cx="726307" cy="309928"/>
            <a:chOff x="5339322" y="2681574"/>
            <a:chExt cx="726307" cy="350702"/>
          </a:xfrm>
        </p:grpSpPr>
        <p:sp>
          <p:nvSpPr>
            <p:cNvPr id="12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35"/>
          <p:cNvGrpSpPr/>
          <p:nvPr/>
        </p:nvGrpSpPr>
        <p:grpSpPr>
          <a:xfrm rot="2799594" flipH="1">
            <a:off x="6850029" y="3618735"/>
            <a:ext cx="750602" cy="1190509"/>
            <a:chOff x="1403445" y="-3477919"/>
            <a:chExt cx="1048883" cy="2455261"/>
          </a:xfrm>
        </p:grpSpPr>
        <p:sp>
          <p:nvSpPr>
            <p:cNvPr id="15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29"/>
          <p:cNvGrpSpPr/>
          <p:nvPr/>
        </p:nvGrpSpPr>
        <p:grpSpPr>
          <a:xfrm>
            <a:off x="7926143" y="4147434"/>
            <a:ext cx="251207" cy="726307"/>
            <a:chOff x="7095304" y="1243722"/>
            <a:chExt cx="350702" cy="726307"/>
          </a:xfrm>
        </p:grpSpPr>
        <p:sp>
          <p:nvSpPr>
            <p:cNvPr id="18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26"/>
          <p:cNvGrpSpPr/>
          <p:nvPr/>
        </p:nvGrpSpPr>
        <p:grpSpPr>
          <a:xfrm>
            <a:off x="8306952" y="4213990"/>
            <a:ext cx="422431" cy="770101"/>
            <a:chOff x="7552753" y="1214402"/>
            <a:chExt cx="422431" cy="770101"/>
          </a:xfrm>
        </p:grpSpPr>
        <p:sp>
          <p:nvSpPr>
            <p:cNvPr id="21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76" y="3629504"/>
            <a:ext cx="2248544" cy="753135"/>
          </a:xfrm>
          <a:prstGeom prst="rect">
            <a:avLst/>
          </a:prstGeom>
        </p:spPr>
      </p:pic>
      <p:grpSp>
        <p:nvGrpSpPr>
          <p:cNvPr id="24" name="组合 32"/>
          <p:cNvGrpSpPr/>
          <p:nvPr/>
        </p:nvGrpSpPr>
        <p:grpSpPr>
          <a:xfrm>
            <a:off x="8517026" y="4487491"/>
            <a:ext cx="1681781" cy="772498"/>
            <a:chOff x="7632912" y="1791715"/>
            <a:chExt cx="2038360" cy="1048883"/>
          </a:xfrm>
        </p:grpSpPr>
        <p:sp>
          <p:nvSpPr>
            <p:cNvPr id="25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77" y="4908184"/>
            <a:ext cx="1125835" cy="1900039"/>
          </a:xfrm>
          <a:prstGeom prst="rect">
            <a:avLst/>
          </a:prstGeom>
        </p:spPr>
      </p:pic>
      <p:grpSp>
        <p:nvGrpSpPr>
          <p:cNvPr id="28" name="组合 11"/>
          <p:cNvGrpSpPr/>
          <p:nvPr/>
        </p:nvGrpSpPr>
        <p:grpSpPr>
          <a:xfrm>
            <a:off x="5425894" y="6104228"/>
            <a:ext cx="1346512" cy="452203"/>
            <a:chOff x="3819583" y="3928190"/>
            <a:chExt cx="1346512" cy="657991"/>
          </a:xfrm>
        </p:grpSpPr>
        <p:sp>
          <p:nvSpPr>
            <p:cNvPr id="29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14"/>
          <p:cNvGrpSpPr/>
          <p:nvPr/>
        </p:nvGrpSpPr>
        <p:grpSpPr>
          <a:xfrm>
            <a:off x="7345428" y="5657062"/>
            <a:ext cx="422431" cy="770101"/>
            <a:chOff x="6279231" y="3460069"/>
            <a:chExt cx="422431" cy="770101"/>
          </a:xfrm>
        </p:grpSpPr>
        <p:sp>
          <p:nvSpPr>
            <p:cNvPr id="32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17"/>
          <p:cNvGrpSpPr/>
          <p:nvPr/>
        </p:nvGrpSpPr>
        <p:grpSpPr>
          <a:xfrm>
            <a:off x="7556643" y="6114976"/>
            <a:ext cx="712475" cy="350703"/>
            <a:chOff x="6405591" y="4064938"/>
            <a:chExt cx="712475" cy="350703"/>
          </a:xfrm>
        </p:grpSpPr>
        <p:sp>
          <p:nvSpPr>
            <p:cNvPr id="35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8"/>
          <p:cNvGrpSpPr/>
          <p:nvPr/>
        </p:nvGrpSpPr>
        <p:grpSpPr>
          <a:xfrm>
            <a:off x="4749846" y="4757053"/>
            <a:ext cx="1229466" cy="555138"/>
            <a:chOff x="2339714" y="1766361"/>
            <a:chExt cx="1783380" cy="870783"/>
          </a:xfrm>
        </p:grpSpPr>
        <p:sp>
          <p:nvSpPr>
            <p:cNvPr id="38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1609" y="4743300"/>
            <a:ext cx="1039593" cy="103959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88" y="5378666"/>
            <a:ext cx="623381" cy="623381"/>
          </a:xfrm>
          <a:prstGeom prst="rect">
            <a:avLst/>
          </a:prstGeom>
        </p:spPr>
      </p:pic>
      <p:pic>
        <p:nvPicPr>
          <p:cNvPr id="42" name="Picture 41" descr="Captur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4826" y="1145345"/>
            <a:ext cx="3509628" cy="2125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135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75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91701 -0.00046 " pathEditMode="relative" rAng="0" ptsTypes="AA">
                                      <p:cBhvr>
                                        <p:cTn id="84" dur="8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51" y="-2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93264 -0.00764 " pathEditMode="relative" rAng="0" ptsTypes="AA">
                                      <p:cBhvr>
                                        <p:cTn id="86" dur="8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32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2400" y="25201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" y="-35133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779" y="5222958"/>
            <a:ext cx="2514600" cy="64623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733800" y="5888786"/>
            <a:ext cx="4488266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câu lần 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06091" y="5882963"/>
            <a:ext cx="4488266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thơ có mấy khổ?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314341" y="1768679"/>
            <a:ext cx="98712" cy="435617"/>
            <a:chOff x="2590800" y="2272159"/>
            <a:chExt cx="98712" cy="435617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5483217" y="3505201"/>
            <a:ext cx="98712" cy="435617"/>
            <a:chOff x="2590800" y="2272159"/>
            <a:chExt cx="98712" cy="435617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6549738" y="4974028"/>
            <a:ext cx="98712" cy="435617"/>
            <a:chOff x="2590800" y="2272159"/>
            <a:chExt cx="98712" cy="435617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0433897" y="3728205"/>
            <a:ext cx="98712" cy="435617"/>
            <a:chOff x="2590800" y="2272159"/>
            <a:chExt cx="98712" cy="435617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3020396" y="5894609"/>
            <a:ext cx="609600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khổ thơ 2 lần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029200" y="25201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9" name="Picture 48" descr="Captu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765" y="-31421"/>
            <a:ext cx="3203408" cy="1585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768" y="768227"/>
            <a:ext cx="5114987" cy="488425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451" y="2154633"/>
            <a:ext cx="4163929" cy="235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7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285" y="533401"/>
            <a:ext cx="3451862" cy="2903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048000" y="5873627"/>
            <a:ext cx="609600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theo nhóm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0" y="5901839"/>
            <a:ext cx="609600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đọc theo nhóm 4</a:t>
            </a:r>
          </a:p>
        </p:txBody>
      </p:sp>
      <p:sp>
        <p:nvSpPr>
          <p:cNvPr id="8" name="Rectangle 7"/>
          <p:cNvSpPr/>
          <p:nvPr/>
        </p:nvSpPr>
        <p:spPr>
          <a:xfrm>
            <a:off x="4951864" y="-55385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1" y="5486400"/>
            <a:ext cx="2313709" cy="4776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768" y="381001"/>
            <a:ext cx="4469233" cy="527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3044447"/>
            <a:ext cx="3860984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5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856" y="740015"/>
            <a:ext cx="4163928" cy="2365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5029200" y="25201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1" y="5618142"/>
            <a:ext cx="2313709" cy="47768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5181600" y="5964080"/>
            <a:ext cx="3200400" cy="815764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toàn bài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913" y="838201"/>
            <a:ext cx="4687185" cy="5271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2963367"/>
            <a:ext cx="3860984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5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l="65000" t="15000" b="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927" y="152400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6527" y="104316"/>
            <a:ext cx="9698508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ở cuối các dòng thơ những tiếng cùng vần với nhau.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2971800" y="2786688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3600" dirty="0"/>
          </a:p>
        </p:txBody>
      </p:sp>
      <p:sp>
        <p:nvSpPr>
          <p:cNvPr id="6" name="Oval Callout 5"/>
          <p:cNvSpPr/>
          <p:nvPr/>
        </p:nvSpPr>
        <p:spPr>
          <a:xfrm>
            <a:off x="2971800" y="4572000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3600" dirty="0"/>
          </a:p>
        </p:txBody>
      </p:sp>
      <p:sp>
        <p:nvSpPr>
          <p:cNvPr id="7" name="Oval Callout 6"/>
          <p:cNvSpPr/>
          <p:nvPr/>
        </p:nvSpPr>
        <p:spPr>
          <a:xfrm>
            <a:off x="5715000" y="2801697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endParaRPr lang="en-US" sz="3200" dirty="0"/>
          </a:p>
        </p:txBody>
      </p:sp>
      <p:sp>
        <p:nvSpPr>
          <p:cNvPr id="8" name="Oval Callout 7"/>
          <p:cNvSpPr/>
          <p:nvPr/>
        </p:nvSpPr>
        <p:spPr>
          <a:xfrm>
            <a:off x="5694218" y="4575849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sz="3200" dirty="0"/>
          </a:p>
        </p:txBody>
      </p:sp>
      <p:sp>
        <p:nvSpPr>
          <p:cNvPr id="9" name="Oval Callout 8"/>
          <p:cNvSpPr/>
          <p:nvPr/>
        </p:nvSpPr>
        <p:spPr>
          <a:xfrm>
            <a:off x="8395853" y="2758980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3200" dirty="0"/>
          </a:p>
        </p:txBody>
      </p:sp>
      <p:sp>
        <p:nvSpPr>
          <p:cNvPr id="10" name="Oval Callout 9"/>
          <p:cNvSpPr/>
          <p:nvPr/>
        </p:nvSpPr>
        <p:spPr>
          <a:xfrm>
            <a:off x="8395853" y="4478867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endParaRPr lang="en-US" sz="3200" dirty="0"/>
          </a:p>
        </p:txBody>
      </p:sp>
      <p:cxnSp>
        <p:nvCxnSpPr>
          <p:cNvPr id="12" name="Straight Arrow Connector 11"/>
          <p:cNvCxnSpPr>
            <a:stCxn id="5" idx="4"/>
            <a:endCxn id="6" idx="0"/>
          </p:cNvCxnSpPr>
          <p:nvPr/>
        </p:nvCxnSpPr>
        <p:spPr>
          <a:xfrm>
            <a:off x="3886200" y="3777288"/>
            <a:ext cx="0" cy="7947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8" idx="0"/>
          </p:cNvCxnSpPr>
          <p:nvPr/>
        </p:nvCxnSpPr>
        <p:spPr>
          <a:xfrm flipH="1">
            <a:off x="6608619" y="3749581"/>
            <a:ext cx="20781" cy="8262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351817" y="3749581"/>
            <a:ext cx="10717" cy="7292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590012" y="1067581"/>
            <a:ext cx="1210588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1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82426" y="992632"/>
            <a:ext cx="1293944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2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715561" y="926737"/>
            <a:ext cx="1293944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3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21459" y="1906784"/>
            <a:ext cx="947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55552" y="1811098"/>
            <a:ext cx="947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836406" y="1745202"/>
            <a:ext cx="5373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en-US" sz="3600" dirty="0">
              <a:solidFill>
                <a:srgbClr val="C0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195306" y="1745200"/>
            <a:ext cx="0" cy="3231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195306" y="2531317"/>
            <a:ext cx="0" cy="2703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2"/>
          </p:cNvCxnSpPr>
          <p:nvPr/>
        </p:nvCxnSpPr>
        <p:spPr>
          <a:xfrm flipH="1">
            <a:off x="6619008" y="1638962"/>
            <a:ext cx="10390" cy="3183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4" idx="2"/>
          </p:cNvCxnSpPr>
          <p:nvPr/>
        </p:nvCxnSpPr>
        <p:spPr>
          <a:xfrm flipH="1">
            <a:off x="6629399" y="2457428"/>
            <a:ext cx="1" cy="3015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9105069" y="1605416"/>
            <a:ext cx="2633" cy="2624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9105068" y="2531317"/>
            <a:ext cx="0" cy="2476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95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  <p:bldP spid="21" grpId="0" animBg="1"/>
      <p:bldP spid="22" grpId="0" animBg="1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049" y="31208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6576" y="-67030"/>
            <a:ext cx="3407583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pic>
        <p:nvPicPr>
          <p:cNvPr id="5" name="Picture 4" descr="Cap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4763798"/>
            <a:ext cx="2743200" cy="1941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292" y="4524958"/>
            <a:ext cx="2313709" cy="477681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7467600" y="32085"/>
            <a:ext cx="2971800" cy="845124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thầm và trả lời câu hỏi</a:t>
            </a:r>
          </a:p>
        </p:txBody>
      </p:sp>
      <p:sp>
        <p:nvSpPr>
          <p:cNvPr id="9" name="Text Box 1"/>
          <p:cNvSpPr txBox="1"/>
          <p:nvPr/>
        </p:nvSpPr>
        <p:spPr>
          <a:xfrm>
            <a:off x="1658741" y="5880554"/>
            <a:ext cx="5443112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Những trò chơi nào được nói tới trong bài?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310368" y="3352800"/>
            <a:ext cx="11948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728013" y="5105400"/>
            <a:ext cx="1028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7"/>
          <p:cNvSpPr txBox="1"/>
          <p:nvPr/>
        </p:nvSpPr>
        <p:spPr>
          <a:xfrm>
            <a:off x="1686451" y="5849920"/>
            <a:ext cx="5415403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Những từ ngữ nào cho biết các bạn nhỏ chơi trò chơi rất giỏi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684105" y="3352800"/>
            <a:ext cx="1447800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465896" y="5105400"/>
            <a:ext cx="9144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Box 9"/>
          <p:cNvSpPr txBox="1"/>
          <p:nvPr/>
        </p:nvSpPr>
        <p:spPr>
          <a:xfrm>
            <a:off x="1700305" y="5818998"/>
            <a:ext cx="5359985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Giờ ra chơi của các bạn như thế nào?</a:t>
            </a:r>
          </a:p>
        </p:txBody>
      </p:sp>
      <p:sp>
        <p:nvSpPr>
          <p:cNvPr id="18" name="Text Box 9"/>
          <p:cNvSpPr txBox="1"/>
          <p:nvPr/>
        </p:nvSpPr>
        <p:spPr>
          <a:xfrm>
            <a:off x="1728014" y="5832852"/>
            <a:ext cx="5359985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vẻ và thú vị.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913" y="838201"/>
            <a:ext cx="4687185" cy="5271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1" y="1405130"/>
            <a:ext cx="3934691" cy="240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0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rId15" action="ppaction://hlinksldjump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rId20" action="ppaction://hlinksldjump"/>
          </p:cNvPr>
          <p:cNvSpPr/>
          <p:nvPr/>
        </p:nvSpPr>
        <p:spPr>
          <a:xfrm>
            <a:off x="9829800" y="6382670"/>
            <a:ext cx="6096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7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54000" t="13000" b="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607128" y="125201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3656" y="150075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khổ thơ  thứ hai và thứ ba.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27910" y="1143001"/>
            <a:ext cx="637309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bạn trai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cầu bay vun vút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nắng hồng lên ngực.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27910" y="1219200"/>
            <a:ext cx="6373090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 những bạn gái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 dây nhịp nhàng</a:t>
            </a:r>
          </a:p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cười thoải mái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hòa vang.</a:t>
            </a:r>
          </a:p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 những bạn trai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bay vun vút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móc rất dài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 nắng hồng lên ngực.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27910" y="1147690"/>
            <a:ext cx="637309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cười thoải mái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kia những bạn trai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cầu bay vun vút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rất dài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tăng nắng hồng lên ngực.</a:t>
            </a:r>
          </a:p>
        </p:txBody>
      </p:sp>
    </p:spTree>
    <p:extLst>
      <p:ext uri="{BB962C8B-B14F-4D97-AF65-F5344CB8AC3E}">
        <p14:creationId xmlns:p14="http://schemas.microsoft.com/office/powerpoint/2010/main" val="4390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0" y="34636"/>
            <a:ext cx="736022" cy="7376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07879" y="86984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 hình đoán tên trò chơi.</a:t>
            </a:r>
            <a:endParaRPr lang="en-US" sz="3200" b="1" i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12" descr="Capture"/>
          <p:cNvPicPr>
            <a:picLocks noChangeAspect="1"/>
          </p:cNvPicPr>
          <p:nvPr/>
        </p:nvPicPr>
        <p:blipFill rotWithShape="1">
          <a:blip r:embed="rId5"/>
          <a:srcRect l="9348" t="3248" r="34717" b="61513"/>
          <a:stretch/>
        </p:blipFill>
        <p:spPr>
          <a:xfrm>
            <a:off x="2011272" y="1732037"/>
            <a:ext cx="3398928" cy="2628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Capture"/>
          <p:cNvPicPr>
            <a:picLocks noChangeAspect="1"/>
          </p:cNvPicPr>
          <p:nvPr/>
        </p:nvPicPr>
        <p:blipFill rotWithShape="1">
          <a:blip r:embed="rId5"/>
          <a:srcRect l="21845" t="50957" r="10940" b="6810"/>
          <a:stretch/>
        </p:blipFill>
        <p:spPr>
          <a:xfrm>
            <a:off x="7315200" y="1732038"/>
            <a:ext cx="3048000" cy="27046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186" y="4900612"/>
            <a:ext cx="3284628" cy="1957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1" y="5007769"/>
            <a:ext cx="2619375" cy="1743075"/>
          </a:xfrm>
          <a:prstGeom prst="rect">
            <a:avLst/>
          </a:prstGeom>
        </p:spPr>
      </p:pic>
      <p:pic>
        <p:nvPicPr>
          <p:cNvPr id="17" name="2 Minute Timer (Nh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54980" y="3407915"/>
            <a:ext cx="1455420" cy="838200"/>
          </a:xfrm>
          <a:prstGeom prst="rect">
            <a:avLst/>
          </a:prstGeom>
        </p:spPr>
      </p:pic>
      <p:sp>
        <p:nvSpPr>
          <p:cNvPr id="18" name="Cloud 17"/>
          <p:cNvSpPr/>
          <p:nvPr/>
        </p:nvSpPr>
        <p:spPr>
          <a:xfrm>
            <a:off x="8843088" y="646568"/>
            <a:ext cx="3348912" cy="994374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</a:t>
            </a:r>
            <a:r>
              <a:rPr lang="en-US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tranh,Thảo</a:t>
            </a:r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luận nhóm đoán tên trò chơi.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149113" y="119448"/>
            <a:ext cx="2619674" cy="449686"/>
            <a:chOff x="886344" y="436620"/>
            <a:chExt cx="2619674" cy="449686"/>
          </a:xfrm>
        </p:grpSpPr>
        <p:sp>
          <p:nvSpPr>
            <p:cNvPr id="20" name="Oval 19"/>
            <p:cNvSpPr/>
            <p:nvPr/>
          </p:nvSpPr>
          <p:spPr>
            <a:xfrm>
              <a:off x="886344" y="436620"/>
              <a:ext cx="449686" cy="449686"/>
            </a:xfrm>
            <a:prstGeom prst="ellipse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231774" y="436620"/>
              <a:ext cx="449686" cy="44968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1577310" y="436620"/>
              <a:ext cx="449686" cy="44968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ò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1957060" y="436620"/>
              <a:ext cx="449686" cy="44968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2311443" y="436620"/>
              <a:ext cx="449686" cy="4496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2686656" y="436620"/>
              <a:ext cx="449686" cy="44968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3056332" y="436620"/>
              <a:ext cx="449686" cy="44968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825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056857" y="2202838"/>
            <a:ext cx="396105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thước kẻ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7222140" y="2157363"/>
            <a:ext cx="396105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bút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991532" y="3202007"/>
            <a:ext cx="396105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Com pa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7222140" y="3151807"/>
            <a:ext cx="396105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 tẩy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302" y="2198706"/>
            <a:ext cx="650425" cy="571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33" y="3200445"/>
            <a:ext cx="649634" cy="5708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067" y="2220855"/>
            <a:ext cx="649634" cy="5197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613" y="3141637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9386263" y="5963217"/>
            <a:ext cx="543652" cy="42686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14600" y="44344"/>
            <a:ext cx="7883467" cy="185604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gì không lá không cành</a:t>
            </a:r>
            <a:br>
              <a:rPr lang="vi-VN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nên tím, làm nên xanh mỗi ngày</a:t>
            </a:r>
            <a:br>
              <a:rPr lang="vi-VN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 yêu nên cứ cầm tay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già đến trẻ thơ ngây đều dùng  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gì?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515" y="3476626"/>
            <a:ext cx="4762500" cy="3381375"/>
          </a:xfrm>
        </p:spPr>
      </p:pic>
    </p:spTree>
    <p:extLst>
      <p:ext uri="{BB962C8B-B14F-4D97-AF65-F5344CB8AC3E}">
        <p14:creationId xmlns:p14="http://schemas.microsoft.com/office/powerpoint/2010/main" val="306284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rId22" action="ppaction://hlinksldjump"/>
          </p:cNvPr>
          <p:cNvSpPr/>
          <p:nvPr/>
        </p:nvSpPr>
        <p:spPr>
          <a:xfrm>
            <a:off x="9601200" y="6230292"/>
            <a:ext cx="838200" cy="475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9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AA8DC-A8EC-499D-BE4A-F52DE9BFA108}"/>
              </a:ext>
            </a:extLst>
          </p:cNvPr>
          <p:cNvSpPr/>
          <p:nvPr/>
        </p:nvSpPr>
        <p:spPr>
          <a:xfrm>
            <a:off x="1707217" y="1633210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 chì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9E6F1-D04C-4E29-A787-0131F0868E74}"/>
              </a:ext>
            </a:extLst>
          </p:cNvPr>
          <p:cNvSpPr/>
          <p:nvPr/>
        </p:nvSpPr>
        <p:spPr>
          <a:xfrm>
            <a:off x="6324601" y="1633210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 mực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1736525" y="2755769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 kẻ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6324600" y="2718585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nặn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10" y="2855151"/>
            <a:ext cx="603402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131" y="2779872"/>
            <a:ext cx="603557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2C4651-4AB9-4D19-9F3B-F03599BF0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130" y="16653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0162910" y="6306206"/>
            <a:ext cx="505091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19" y="3684291"/>
            <a:ext cx="417501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3356168" y="39012"/>
            <a:ext cx="5109206" cy="1371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 bên vuông vức</a:t>
            </a:r>
            <a:b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 mực ngay hàng </a:t>
            </a:r>
          </a:p>
          <a:p>
            <a:pPr algn="r"/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cái gì?</a:t>
            </a:r>
          </a:p>
        </p:txBody>
      </p:sp>
    </p:spTree>
    <p:extLst>
      <p:ext uri="{BB962C8B-B14F-4D97-AF65-F5344CB8AC3E}">
        <p14:creationId xmlns:p14="http://schemas.microsoft.com/office/powerpoint/2010/main" val="247455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/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rId18" action="ppaction://hlinksldjump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/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23" action="ppaction://hlinksldjump"/>
          </p:cNvPr>
          <p:cNvSpPr/>
          <p:nvPr/>
        </p:nvSpPr>
        <p:spPr>
          <a:xfrm>
            <a:off x="9372600" y="6190112"/>
            <a:ext cx="7640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4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04C9207-AB27-408F-A35F-420469D770C3}"/>
              </a:ext>
            </a:extLst>
          </p:cNvPr>
          <p:cNvSpPr/>
          <p:nvPr/>
        </p:nvSpPr>
        <p:spPr>
          <a:xfrm>
            <a:off x="2174842" y="1767912"/>
            <a:ext cx="7964991" cy="20187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Trong giờ ra chơi em và các bạn thường chơi các trò chơi dân gian như nhảy lò có, chơi ô ăn quan, nhảy dây, có bạn thì ngồi đọc truyện có bạn thì kèm các bạn học chậm hơn học bài….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028BC6-0290-4AF4-8434-E4875219F4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625920" y="3276600"/>
            <a:ext cx="570762" cy="510066"/>
          </a:xfrm>
          <a:prstGeom prst="rect">
            <a:avLst/>
          </a:prstGeom>
        </p:spPr>
      </p:pic>
      <p:sp>
        <p:nvSpPr>
          <p:cNvPr id="14" name="Arrow: Right 23">
            <a:hlinkClick r:id="rId5" action="ppaction://hlinksldjump"/>
            <a:extLst>
              <a:ext uri="{FF2B5EF4-FFF2-40B4-BE49-F238E27FC236}">
                <a16:creationId xmlns:a16="http://schemas.microsoft.com/office/drawing/2014/main" id="{3EEF4308-CB4D-44EC-B078-C50CC9BE88EE}"/>
              </a:ext>
            </a:extLst>
          </p:cNvPr>
          <p:cNvSpPr/>
          <p:nvPr/>
        </p:nvSpPr>
        <p:spPr>
          <a:xfrm rot="10605222" flipH="1">
            <a:off x="9653214" y="5898323"/>
            <a:ext cx="498189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5536714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29" y="4393274"/>
            <a:ext cx="4175012" cy="2350725"/>
          </a:xfrm>
        </p:spPr>
      </p:pic>
      <p:sp>
        <p:nvSpPr>
          <p:cNvPr id="18" name="Rounded Rectangle 17"/>
          <p:cNvSpPr/>
          <p:nvPr/>
        </p:nvSpPr>
        <p:spPr>
          <a:xfrm>
            <a:off x="1752600" y="155361"/>
            <a:ext cx="8915400" cy="825463"/>
          </a:xfrm>
          <a:prstGeom prst="round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 và trả lời câu hỏi: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giờ ra chơi em và các bạn thường làm gì? </a:t>
            </a:r>
          </a:p>
        </p:txBody>
      </p:sp>
      <p:pic>
        <p:nvPicPr>
          <p:cNvPr id="15" name="Picture 14" descr="Captur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4842" y="1268255"/>
            <a:ext cx="8021841" cy="3379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402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48001"/>
            <a:ext cx="2157656" cy="2561273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268741" y="4688749"/>
            <a:ext cx="1108472" cy="1429866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2" y="4038600"/>
            <a:ext cx="1331593" cy="1762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4173615" y="4038600"/>
            <a:ext cx="1042601" cy="21449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81" b="100000" l="10000" r="9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571413"/>
            <a:ext cx="3124200" cy="21459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7" b="80581" l="5698" r="8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50" y="4519474"/>
            <a:ext cx="2743200" cy="2743200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3605456" y="5891074"/>
            <a:ext cx="433144" cy="43352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3" name="Right Arrow 2">
            <a:hlinkClick r:id="rId18" action="ppaction://hlinksldjump"/>
          </p:cNvPr>
          <p:cNvSpPr/>
          <p:nvPr/>
        </p:nvSpPr>
        <p:spPr>
          <a:xfrm>
            <a:off x="9631680" y="6135858"/>
            <a:ext cx="609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52600" y="2653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3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06198E-6 L -0.09166 -0.324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162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49769E-6 L 0.41892 -0.361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80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9278E-6 L 0.37378 -0.3496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1" y="-174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04255E-6 L 0.55799 -0.665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99" y="-332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75763E-7 L 0.60225 -0.508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04" y="-25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66 -0.32447 L -0.18333 0.019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17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11748E-6 L 0.52639 -0.003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7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AA8DC-A8EC-499D-BE4A-F52DE9BFA108}"/>
              </a:ext>
            </a:extLst>
          </p:cNvPr>
          <p:cNvSpPr/>
          <p:nvPr/>
        </p:nvSpPr>
        <p:spPr>
          <a:xfrm>
            <a:off x="1816845" y="1659438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vẻ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9E6F1-D04C-4E29-A787-0131F0868E74}"/>
              </a:ext>
            </a:extLst>
          </p:cNvPr>
          <p:cNvSpPr/>
          <p:nvPr/>
        </p:nvSpPr>
        <p:spPr>
          <a:xfrm>
            <a:off x="6324601" y="1633210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giãn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6256032" y="2789676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D</a:t>
            </a:r>
            <a:r>
              <a:rPr lang="vi-VN" sz="3200" dirty="0">
                <a:solidFill>
                  <a:prstClr val="black"/>
                </a:solidFill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3 đáp án trên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1851481" y="2836915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C</a:t>
            </a:r>
            <a:r>
              <a:rPr lang="vi-VN" sz="3200" dirty="0">
                <a:solidFill>
                  <a:prstClr val="black"/>
                </a:solidFill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thú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297" y="2900509"/>
            <a:ext cx="603402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41" y="2882527"/>
            <a:ext cx="603557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2C4651-4AB9-4D19-9F3B-F03599BF0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130" y="16653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0162910" y="6306206"/>
            <a:ext cx="505091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19" y="3684291"/>
            <a:ext cx="417501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366749" y="-47079"/>
            <a:ext cx="7637950" cy="8254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ra chơi?</a:t>
            </a:r>
          </a:p>
        </p:txBody>
      </p:sp>
    </p:spTree>
    <p:extLst>
      <p:ext uri="{BB962C8B-B14F-4D97-AF65-F5344CB8AC3E}">
        <p14:creationId xmlns:p14="http://schemas.microsoft.com/office/powerpoint/2010/main" val="217443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690</Words>
  <Application>Microsoft Office PowerPoint</Application>
  <PresentationFormat>Widescreen</PresentationFormat>
  <Paragraphs>141</Paragraphs>
  <Slides>21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宋体</vt:lpstr>
      <vt:lpstr>Arial</vt:lpstr>
      <vt:lpstr>Arial Rounded MT Bold</vt:lpstr>
      <vt:lpstr>Arial-Rounded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CHƠI: TÂY DU KÝ</dc:title>
  <dc:creator>Windows User</dc:creator>
  <cp:lastModifiedBy>Administrator</cp:lastModifiedBy>
  <cp:revision>40</cp:revision>
  <dcterms:created xsi:type="dcterms:W3CDTF">2020-05-04T22:33:34Z</dcterms:created>
  <dcterms:modified xsi:type="dcterms:W3CDTF">2024-02-29T01:14:47Z</dcterms:modified>
</cp:coreProperties>
</file>