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27" r:id="rId3"/>
    <p:sldId id="449" r:id="rId4"/>
    <p:sldId id="427" r:id="rId5"/>
    <p:sldId id="444" r:id="rId6"/>
    <p:sldId id="443" r:id="rId7"/>
    <p:sldId id="455" r:id="rId8"/>
    <p:sldId id="456" r:id="rId9"/>
    <p:sldId id="457" r:id="rId10"/>
    <p:sldId id="458" r:id="rId11"/>
    <p:sldId id="340" r:id="rId12"/>
  </p:sldIdLst>
  <p:sldSz cx="16276320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0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FF0066"/>
    <a:srgbClr val="FF7C80"/>
    <a:srgbClr val="FF6600"/>
    <a:srgbClr val="6600CC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howGuides="1">
      <p:cViewPr varScale="1">
        <p:scale>
          <a:sx n="63" d="100"/>
          <a:sy n="63" d="100"/>
        </p:scale>
        <p:origin x="-446" y="-82"/>
      </p:cViewPr>
      <p:guideLst>
        <p:guide orient="horz" pos="2880"/>
        <p:guide pos="50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3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panose="020B0604020202020204" pitchFamily="34" charset="0"/>
              </a:rPr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slide" Target="slide8.xml"/><Relationship Id="rId7" Type="http://schemas.openxmlformats.org/officeDocument/2006/relationships/image" Target="../media/image13.png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4" Type="http://schemas.openxmlformats.org/officeDocument/2006/relationships/slide" Target="slide7.xml"/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6" Type="http://schemas.openxmlformats.org/officeDocument/2006/relationships/slideLayout" Target="../slideLayouts/slideLayout1.xml"/><Relationship Id="rId15" Type="http://schemas.openxmlformats.org/officeDocument/2006/relationships/slide" Target="slide10.xml"/><Relationship Id="rId14" Type="http://schemas.openxmlformats.org/officeDocument/2006/relationships/image" Target="../media/image17.GIF"/><Relationship Id="rId13" Type="http://schemas.openxmlformats.org/officeDocument/2006/relationships/image" Target="../media/image16.png"/><Relationship Id="rId12" Type="http://schemas.openxmlformats.org/officeDocument/2006/relationships/slide" Target="slide9.xml"/><Relationship Id="rId11" Type="http://schemas.openxmlformats.org/officeDocument/2006/relationships/image" Target="../media/image15.png"/><Relationship Id="rId10" Type="http://schemas.openxmlformats.org/officeDocument/2006/relationships/slide" Target="slide4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GIF"/><Relationship Id="rId8" Type="http://schemas.openxmlformats.org/officeDocument/2006/relationships/image" Target="../media/image23.GIF"/><Relationship Id="rId7" Type="http://schemas.openxmlformats.org/officeDocument/2006/relationships/image" Target="../media/image22.GIF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3" Type="http://schemas.openxmlformats.org/officeDocument/2006/relationships/image" Target="../media/image18.GIF"/><Relationship Id="rId2" Type="http://schemas.openxmlformats.org/officeDocument/2006/relationships/image" Target="../media/image12.png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image" Target="../media/image26.GIF"/><Relationship Id="rId12" Type="http://schemas.openxmlformats.org/officeDocument/2006/relationships/slide" Target="slide6.xml"/><Relationship Id="rId11" Type="http://schemas.openxmlformats.org/officeDocument/2006/relationships/slide" Target="slide1.xml"/><Relationship Id="rId10" Type="http://schemas.openxmlformats.org/officeDocument/2006/relationships/image" Target="../media/image25.jpe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GIF"/><Relationship Id="rId8" Type="http://schemas.openxmlformats.org/officeDocument/2006/relationships/image" Target="../media/image23.GIF"/><Relationship Id="rId7" Type="http://schemas.openxmlformats.org/officeDocument/2006/relationships/image" Target="../media/image22.GIF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slide" Target="slide6.xml"/><Relationship Id="rId12" Type="http://schemas.openxmlformats.org/officeDocument/2006/relationships/slide" Target="slide1.xml"/><Relationship Id="rId11" Type="http://schemas.openxmlformats.org/officeDocument/2006/relationships/image" Target="../media/image25.jpeg"/><Relationship Id="rId10" Type="http://schemas.openxmlformats.org/officeDocument/2006/relationships/image" Target="../media/image26.GIF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GIF"/><Relationship Id="rId8" Type="http://schemas.openxmlformats.org/officeDocument/2006/relationships/image" Target="../media/image23.GIF"/><Relationship Id="rId7" Type="http://schemas.openxmlformats.org/officeDocument/2006/relationships/image" Target="../media/image22.GIF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3" Type="http://schemas.openxmlformats.org/officeDocument/2006/relationships/image" Target="../media/image18.GIF"/><Relationship Id="rId2" Type="http://schemas.openxmlformats.org/officeDocument/2006/relationships/image" Target="../media/image16.png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image" Target="../media/image26.GIF"/><Relationship Id="rId12" Type="http://schemas.openxmlformats.org/officeDocument/2006/relationships/slide" Target="slide6.xml"/><Relationship Id="rId11" Type="http://schemas.openxmlformats.org/officeDocument/2006/relationships/slide" Target="slide1.xml"/><Relationship Id="rId10" Type="http://schemas.openxmlformats.org/officeDocument/2006/relationships/image" Target="../media/image25.jpe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807634" y="4020527"/>
            <a:ext cx="12508303" cy="194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ÔN TẬP GIỮA HỌC KÌ II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175450" y="12192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Khởi động tiết học - Bài 2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515" y="-3175"/>
            <a:ext cx="16162655" cy="9147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2760" y="149860"/>
            <a:ext cx="9296400" cy="1710690"/>
            <a:chOff x="4776" y="236"/>
            <a:chExt cx="14640" cy="2694"/>
          </a:xfrm>
        </p:grpSpPr>
        <p:grpSp>
          <p:nvGrpSpPr>
            <p:cNvPr id="14" name="Group 13"/>
            <p:cNvGrpSpPr/>
            <p:nvPr/>
          </p:nvGrpSpPr>
          <p:grpSpPr>
            <a:xfrm>
              <a:off x="7271" y="236"/>
              <a:ext cx="10178" cy="1758"/>
              <a:chOff x="4539228" y="210532"/>
              <a:chExt cx="6353978" cy="11161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210532"/>
                <a:ext cx="6353978" cy="1116135"/>
                <a:chOff x="4539228" y="210532"/>
                <a:chExt cx="6353978" cy="11161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210532"/>
                  <a:ext cx="6353978" cy="6451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 ba ngày 19 tháng 3 năm 2024</a:t>
                  </a:r>
                  <a:endPara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51116" y="743102"/>
                  <a:ext cx="2640104" cy="583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TIẾNG VIỆT:</a:t>
                  </a:r>
                  <a:endParaRPr lang="en-US" sz="32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26235" y="1288554"/>
                <a:ext cx="219456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776" y="1929"/>
              <a:ext cx="14640" cy="1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ÔN TẬP GIỮA HỌC KÌ II</a:t>
              </a: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(</a:t>
              </a:r>
              <a:r>
                <a:rPr 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</a:t>
              </a:r>
              <a:r>
                <a:rPr lang="en-US" alt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iết 3</a:t>
              </a: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5760" y="1905000"/>
            <a:ext cx="15633065" cy="67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3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</a:t>
            </a:r>
            <a:r>
              <a:rPr lang="vi-VN" sz="3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3 khổ thơ em đã thuộc. Em thích câu thơ nào nhất? Vì sao? </a:t>
            </a:r>
            <a:endParaRPr lang="en-US" sz="3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14" y="2819672"/>
            <a:ext cx="10926102" cy="594078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1960" y="1811655"/>
            <a:ext cx="15339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</a:t>
            </a:r>
            <a:r>
              <a:rPr kumimoji="0" lang="en-US" altLang="vi-VN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Tìm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từ có nghĩa giống nhau hoặc có nghĩa trái ngược nhau trong đoạn thơ dưới đây: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2640" y="2998470"/>
            <a:ext cx="12305665" cy="4596765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đầu thu trong xanh</a:t>
            </a:r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mặc quần áo mới </a:t>
            </a:r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đón ngày khai trường </a:t>
            </a:r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như là đi hội.</a:t>
            </a:r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bạn, cười hớn hở </a:t>
            </a:r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 tay bắt mặt mừng</a:t>
            </a:r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 ôm vai bá cổ </a:t>
            </a:r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sách đùa trên lưng...</a:t>
            </a:r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0650" y="7543800"/>
            <a:ext cx="5772150" cy="7067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indent="0">
              <a:buFontTx/>
              <a:buNone/>
            </a:pPr>
            <a:r>
              <a:rPr lang="en-US" alt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có nghĩa giống nhau: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411970" y="2955925"/>
            <a:ext cx="496633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Từng nhóm đứng đo nhau</a:t>
            </a:r>
            <a:endParaRPr lang="en-US" alt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Thấy bạn nào cũng lớn</a:t>
            </a:r>
            <a:endParaRPr lang="en-US" alt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 xưa bé tí teo,</a:t>
            </a:r>
            <a:endParaRPr lang="en-US" alt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 lớp ba, lớp bốn.</a:t>
            </a:r>
            <a:endParaRPr lang="en-US" alt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(Nguyễn Bùi Vợi)</a:t>
            </a:r>
            <a:endParaRPr lang="en-US" altLang="vi-V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90650" y="8221980"/>
            <a:ext cx="69240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</a:t>
            </a:r>
            <a:r>
              <a:rPr lang="vi-VN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ừ có nghĩa trái ngược nhau: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32760" y="149860"/>
            <a:ext cx="9296400" cy="1710690"/>
            <a:chOff x="4776" y="236"/>
            <a:chExt cx="14640" cy="2694"/>
          </a:xfrm>
        </p:grpSpPr>
        <p:grpSp>
          <p:nvGrpSpPr>
            <p:cNvPr id="6" name="Group 5"/>
            <p:cNvGrpSpPr/>
            <p:nvPr/>
          </p:nvGrpSpPr>
          <p:grpSpPr>
            <a:xfrm>
              <a:off x="7271" y="236"/>
              <a:ext cx="10178" cy="1758"/>
              <a:chOff x="4539228" y="210532"/>
              <a:chExt cx="6353978" cy="111613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539228" y="210532"/>
                <a:ext cx="6353978" cy="1116135"/>
                <a:chOff x="4539228" y="210532"/>
                <a:chExt cx="6353978" cy="1116135"/>
              </a:xfrm>
            </p:grpSpPr>
            <p:sp>
              <p:nvSpPr>
                <p:cNvPr id="8" name="TextBox 16"/>
                <p:cNvSpPr txBox="1"/>
                <p:nvPr/>
              </p:nvSpPr>
              <p:spPr>
                <a:xfrm>
                  <a:off x="4539228" y="210532"/>
                  <a:ext cx="6353978" cy="6451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 ba ngày 19 tháng 3 năm 2024</a:t>
                  </a:r>
                  <a:endPara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TextBox 17"/>
                <p:cNvSpPr txBox="1"/>
                <p:nvPr/>
              </p:nvSpPr>
              <p:spPr>
                <a:xfrm>
                  <a:off x="6651116" y="743102"/>
                  <a:ext cx="2640104" cy="583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TIẾNG VIỆT:</a:t>
                  </a:r>
                  <a:endParaRPr lang="en-US" sz="32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6826235" y="1288554"/>
                <a:ext cx="219456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776" y="1929"/>
              <a:ext cx="14640" cy="1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ÔN TẬP GIỮA HỌC KÌ II</a:t>
              </a: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(</a:t>
              </a:r>
              <a:r>
                <a:rPr 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</a:t>
              </a:r>
              <a:r>
                <a:rPr lang="en-US" alt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iết 3</a:t>
              </a: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13" name="Text Box 12"/>
          <p:cNvSpPr txBox="1"/>
          <p:nvPr/>
        </p:nvSpPr>
        <p:spPr>
          <a:xfrm>
            <a:off x="2056765" y="4481195"/>
            <a:ext cx="83756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Vui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4668520" y="5436235"/>
            <a:ext cx="145161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hớn hở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4999355" y="5928995"/>
            <a:ext cx="1226820" cy="531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7147560" y="7555230"/>
            <a:ext cx="4754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Tx/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vui - hớn hở - mừng.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8214360" y="8221980"/>
            <a:ext cx="6906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 - bé (tí teo)</a:t>
            </a:r>
            <a:r>
              <a:rPr lang="en-US" alt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năm xưa - giờ.</a:t>
            </a:r>
            <a:endParaRPr lang="en-US" altLang="vi-VN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12862560" y="3461385"/>
            <a:ext cx="8077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endParaRPr lang="en-US" altLang="vi-VN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11116310" y="3926840"/>
            <a:ext cx="200215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 (tí teo)</a:t>
            </a:r>
            <a:r>
              <a:rPr lang="en-US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endParaRPr lang="en-US" altLang="vi-VN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9421495" y="3924300"/>
            <a:ext cx="180213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 xưa</a:t>
            </a:r>
            <a:endParaRPr lang="en-US" altLang="vi-VN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9411970" y="4437380"/>
            <a:ext cx="85915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endParaRPr lang="en-US" altLang="vi-VN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6" name="Straight Connector 1"/>
          <p:cNvCxnSpPr/>
          <p:nvPr/>
        </p:nvCxnSpPr>
        <p:spPr>
          <a:xfrm>
            <a:off x="3489960" y="2391410"/>
            <a:ext cx="4343400" cy="0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"/>
          <p:cNvCxnSpPr/>
          <p:nvPr/>
        </p:nvCxnSpPr>
        <p:spPr>
          <a:xfrm>
            <a:off x="9052560" y="2394585"/>
            <a:ext cx="4876800" cy="0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3" grpId="0" bldLvl="0" animBg="1"/>
      <p:bldP spid="21" grpId="0" animBg="1"/>
      <p:bldP spid="24" grpId="0"/>
      <p:bldP spid="2" grpId="0"/>
      <p:bldP spid="25" grpId="0"/>
      <p:bldP spid="26" grpId="2" animBg="1"/>
      <p:bldP spid="28" grpId="2" animBg="1"/>
      <p:bldP spid="27" grpId="2" animBg="1"/>
      <p:bldP spid="2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74174" y="1948817"/>
            <a:ext cx="153924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từ có nghĩa giống và nghĩa trái ngược với các từ bên dưới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661319" y="2763321"/>
            <a:ext cx="1905000" cy="119921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6652419" y="2757539"/>
            <a:ext cx="1905000" cy="119921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1872119" y="2757539"/>
            <a:ext cx="2209800" cy="119921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32760" y="149860"/>
            <a:ext cx="9296400" cy="1710690"/>
            <a:chOff x="4776" y="236"/>
            <a:chExt cx="14640" cy="2694"/>
          </a:xfrm>
        </p:grpSpPr>
        <p:grpSp>
          <p:nvGrpSpPr>
            <p:cNvPr id="5" name="Group 4"/>
            <p:cNvGrpSpPr/>
            <p:nvPr/>
          </p:nvGrpSpPr>
          <p:grpSpPr>
            <a:xfrm>
              <a:off x="7271" y="236"/>
              <a:ext cx="10178" cy="1758"/>
              <a:chOff x="4539228" y="210532"/>
              <a:chExt cx="6353978" cy="111613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539228" y="210532"/>
                <a:ext cx="6353978" cy="1116135"/>
                <a:chOff x="4539228" y="210532"/>
                <a:chExt cx="6353978" cy="1116135"/>
              </a:xfrm>
            </p:grpSpPr>
            <p:sp>
              <p:nvSpPr>
                <p:cNvPr id="8" name="TextBox 16"/>
                <p:cNvSpPr txBox="1"/>
                <p:nvPr/>
              </p:nvSpPr>
              <p:spPr>
                <a:xfrm>
                  <a:off x="4539228" y="210532"/>
                  <a:ext cx="6353978" cy="6451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 ba ngày 19 tháng 3 năm 2024</a:t>
                  </a:r>
                  <a:endPara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TextBox 17"/>
                <p:cNvSpPr txBox="1"/>
                <p:nvPr/>
              </p:nvSpPr>
              <p:spPr>
                <a:xfrm>
                  <a:off x="6651116" y="743102"/>
                  <a:ext cx="2640104" cy="583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TIẾNG VIỆT:</a:t>
                  </a:r>
                  <a:endParaRPr lang="en-US" sz="32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6826235" y="1288554"/>
                <a:ext cx="219456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776" y="1929"/>
              <a:ext cx="14640" cy="1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ÔN TẬP GIỮA HỌC KÌ II</a:t>
              </a: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(</a:t>
              </a:r>
              <a:r>
                <a:rPr 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</a:t>
              </a:r>
              <a:r>
                <a:rPr lang="en-US" altLang="vi-VN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iết 3</a:t>
              </a: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2" name="Content Placeholder 1"/>
          <p:cNvGraphicFramePr/>
          <p:nvPr>
            <p:ph sz="half" idx="1"/>
          </p:nvPr>
        </p:nvGraphicFramePr>
        <p:xfrm>
          <a:off x="1280160" y="4141470"/>
          <a:ext cx="13454380" cy="3840480"/>
        </p:xfrm>
        <a:graphic>
          <a:graphicData uri="http://schemas.openxmlformats.org/drawingml/2006/table">
            <a:tbl>
              <a:tblPr/>
              <a:tblGrid>
                <a:gridCol w="1873885"/>
                <a:gridCol w="5720715"/>
                <a:gridCol w="5859780"/>
              </a:tblGrid>
              <a:tr h="2133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có nghĩa giống nhau</a:t>
                      </a:r>
                      <a:endParaRPr lang="en-US" sz="3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có nghĩa trái ngược nhau</a:t>
                      </a:r>
                      <a:endParaRPr lang="en-US" sz="36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3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Text Box 18"/>
          <p:cNvSpPr txBox="1"/>
          <p:nvPr/>
        </p:nvSpPr>
        <p:spPr>
          <a:xfrm>
            <a:off x="3413760" y="4876800"/>
            <a:ext cx="407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Tx/>
              <a:buNone/>
            </a:pP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 mẻ, 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 tinh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,...</a:t>
            </a:r>
            <a:endParaRPr lang="en-US" altLang="vi-VN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9128760" y="4876800"/>
            <a:ext cx="2695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Tx/>
              <a:buNone/>
            </a:pP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cũ, cũ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kĩ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,...</a:t>
            </a:r>
            <a:endParaRPr lang="vi-VN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108960" y="6093460"/>
            <a:ext cx="5670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Tx/>
              <a:buNone/>
            </a:pP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bé, bé xíu, tí hon,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nhỏ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xíu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,…</a:t>
            </a:r>
            <a:endParaRPr lang="vi-VN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9128760" y="6096000"/>
            <a:ext cx="4300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Tx/>
              <a:buNone/>
            </a:pP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to, lớn, khổng lồ,….</a:t>
            </a:r>
            <a:endParaRPr lang="vi-VN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3337560" y="7162800"/>
            <a:ext cx="3808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Tx/>
              <a:buNone/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lắm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đông…</a:t>
            </a:r>
            <a:endParaRPr lang="vi-VN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9128760" y="7162800"/>
            <a:ext cx="4145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Tx/>
              <a:buNone/>
            </a:pP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t, chút ít,</a:t>
            </a:r>
            <a:r>
              <a:rPr lang="en-US" alt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ít ỏi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....</a:t>
            </a:r>
            <a:endParaRPr lang="vi-VN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 bldLvl="0" animBg="1"/>
      <p:bldP spid="24" grpId="0" bldLvl="0" animBg="1"/>
      <p:bldP spid="25" grpId="0" bldLvl="0" animBg="1"/>
      <p:bldP spid="19" grpId="0"/>
      <p:bldP spid="20" grpId="0"/>
      <p:bldP spid="21" grpId="0"/>
      <p:bldP spid="22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0156" y="5460091"/>
            <a:ext cx="16256000" cy="1522327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n-US" sz="3200"/>
          </a:p>
        </p:txBody>
      </p:sp>
      <p:grpSp>
        <p:nvGrpSpPr>
          <p:cNvPr id="2" name="Group 1"/>
          <p:cNvGrpSpPr/>
          <p:nvPr/>
        </p:nvGrpSpPr>
        <p:grpSpPr>
          <a:xfrm>
            <a:off x="1219200" y="3615267"/>
            <a:ext cx="2746587" cy="3007360"/>
            <a:chOff x="1428" y="4270"/>
            <a:chExt cx="3244" cy="3552"/>
          </a:xfrm>
        </p:grpSpPr>
        <p:pic>
          <p:nvPicPr>
            <p:cNvPr id="8" name="Picture 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" y="5076"/>
              <a:ext cx="3101" cy="2746"/>
            </a:xfrm>
            <a:prstGeom prst="rect">
              <a:avLst/>
            </a:prstGeom>
          </p:spPr>
        </p:pic>
        <p:pic>
          <p:nvPicPr>
            <p:cNvPr id="9" name="Picture 8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" y="4270"/>
              <a:ext cx="3245" cy="2179"/>
            </a:xfrm>
            <a:prstGeom prst="rect">
              <a:avLst/>
            </a:prstGeom>
          </p:spPr>
        </p:pic>
      </p:grp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63" y="4297685"/>
            <a:ext cx="2625572" cy="2324809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97" y="3614873"/>
            <a:ext cx="2747503" cy="1845216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467" y="4297685"/>
            <a:ext cx="2625572" cy="2324809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500" y="3614873"/>
            <a:ext cx="2747503" cy="18452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9" y="6973796"/>
            <a:ext cx="8127999" cy="4464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8159" y="6973796"/>
            <a:ext cx="8127999" cy="446425"/>
          </a:xfrm>
          <a:prstGeom prst="rect">
            <a:avLst/>
          </a:prstGeom>
        </p:spPr>
      </p:pic>
      <p:sp>
        <p:nvSpPr>
          <p:cNvPr id="42" name="Flowchart: Summing Junction 41">
            <a:hlinkClick r:id="rId15" action="ppaction://hlinksldjump"/>
          </p:cNvPr>
          <p:cNvSpPr/>
          <p:nvPr/>
        </p:nvSpPr>
        <p:spPr>
          <a:xfrm>
            <a:off x="15208412" y="8153237"/>
            <a:ext cx="865424" cy="865424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n-US" sz="3200"/>
          </a:p>
        </p:txBody>
      </p:sp>
      <p:sp>
        <p:nvSpPr>
          <p:cNvPr id="29" name="Rectangle 28"/>
          <p:cNvSpPr/>
          <p:nvPr/>
        </p:nvSpPr>
        <p:spPr>
          <a:xfrm>
            <a:off x="2296476" y="627792"/>
            <a:ext cx="11683365" cy="110680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6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6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6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6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6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6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4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64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449" y="6727148"/>
            <a:ext cx="2625572" cy="2324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483" y="6044335"/>
            <a:ext cx="2747503" cy="1845216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3743399" y="5473004"/>
            <a:ext cx="1960880" cy="177068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tràn pháo tay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687495" y="205135"/>
            <a:ext cx="12830628" cy="2302933"/>
          </a:xfrm>
          <a:prstGeom prst="foldedCorner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4265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Từ có nghĩa giống nhau với từ </a:t>
            </a:r>
            <a:r>
              <a:rPr lang="en-US" sz="4265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endParaRPr lang="en-US" sz="4265" b="1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813" y="7276623"/>
            <a:ext cx="1270000" cy="1358900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5378027" y="5592433"/>
            <a:ext cx="205876" cy="20587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n-US" sz="32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384" y="6872161"/>
            <a:ext cx="1552076" cy="17013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" y="5296347"/>
            <a:ext cx="1552076" cy="17013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620" y="4583617"/>
            <a:ext cx="1037305" cy="10248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87353" y="4886505"/>
            <a:ext cx="1173548" cy="11242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5775" y="5471408"/>
            <a:ext cx="660400" cy="584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2001" y="5342071"/>
            <a:ext cx="952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2311" y="367696"/>
            <a:ext cx="1795412" cy="219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: Diagonal Corners Snipped 4"/>
          <p:cNvSpPr/>
          <p:nvPr/>
        </p:nvSpPr>
        <p:spPr>
          <a:xfrm>
            <a:off x="929005" y="2652395"/>
            <a:ext cx="4251325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xắn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Diagonal Corners Snipped 6"/>
          <p:cNvSpPr/>
          <p:nvPr/>
        </p:nvSpPr>
        <p:spPr>
          <a:xfrm>
            <a:off x="929005" y="4079240"/>
            <a:ext cx="4281170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x</a:t>
            </a:r>
            <a:r>
              <a:rPr lang="en-US" sz="42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endParaRPr lang="en-US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Diagonal Corners Snipped 7"/>
          <p:cNvSpPr/>
          <p:nvPr/>
        </p:nvSpPr>
        <p:spPr>
          <a:xfrm>
            <a:off x="929005" y="5506720"/>
            <a:ext cx="4312285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</a:t>
            </a:r>
            <a:r>
              <a:rPr lang="en-US" sz="42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 nhẹn</a:t>
            </a:r>
            <a:endParaRPr lang="en-US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 rot="5600923">
            <a:off x="3720060" y="7997052"/>
            <a:ext cx="1449175" cy="40918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n-US" sz="3200"/>
          </a:p>
        </p:txBody>
      </p:sp>
      <p:sp>
        <p:nvSpPr>
          <p:cNvPr id="26" name="Arrow: Pentagon 30">
            <a:hlinkClick r:id="rId11" action="ppaction://hlinksldjump"/>
          </p:cNvPr>
          <p:cNvSpPr/>
          <p:nvPr/>
        </p:nvSpPr>
        <p:spPr>
          <a:xfrm rot="586976" flipH="1">
            <a:off x="3437596" y="6816367"/>
            <a:ext cx="1875865" cy="920507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 action="ppaction://hlinksldjump"/>
              </a:rPr>
              <a:t>GO HOME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08364" y="-175609"/>
            <a:ext cx="2588572" cy="24754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099" y="6705708"/>
            <a:ext cx="2625572" cy="2324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132" y="6022896"/>
            <a:ext cx="2747503" cy="1845216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3704048" y="5451567"/>
            <a:ext cx="1960880" cy="177068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tràng pháo tay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687705" y="191770"/>
            <a:ext cx="13619480" cy="2303145"/>
          </a:xfrm>
          <a:prstGeom prst="foldedCorner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685800">
              <a:buClrTx/>
              <a:defRPr/>
            </a:pPr>
            <a:r>
              <a:rPr lang="en-US" sz="4265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có nghĩa trái ngược nhau với từ</a:t>
            </a:r>
            <a:endParaRPr lang="en-US" sz="4265" b="1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en-US" sz="4265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65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lười nhác</a:t>
            </a:r>
            <a:endParaRPr lang="en-US" sz="4265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813" y="7276623"/>
            <a:ext cx="1270000" cy="1358900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5378027" y="5592433"/>
            <a:ext cx="205876" cy="20587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685800">
              <a:buClrTx/>
              <a:defRPr/>
            </a:pPr>
            <a:endParaRPr lang="en-US" sz="32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384" y="6872161"/>
            <a:ext cx="1552076" cy="17013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" y="5296347"/>
            <a:ext cx="1552076" cy="17013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620" y="4583617"/>
            <a:ext cx="1037305" cy="10248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87353" y="4886505"/>
            <a:ext cx="1173548" cy="11242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6423" y="5449969"/>
            <a:ext cx="660400" cy="584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2652" y="5320633"/>
            <a:ext cx="952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2311" y="367696"/>
            <a:ext cx="1795412" cy="219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08364" y="-175609"/>
            <a:ext cx="2588572" cy="2475467"/>
          </a:xfrm>
          <a:prstGeom prst="rect">
            <a:avLst/>
          </a:prstGeom>
        </p:spPr>
      </p:pic>
      <p:sp>
        <p:nvSpPr>
          <p:cNvPr id="26" name="Rectangle: Diagonal Corners Snipped 4"/>
          <p:cNvSpPr/>
          <p:nvPr/>
        </p:nvSpPr>
        <p:spPr>
          <a:xfrm>
            <a:off x="929005" y="4077335"/>
            <a:ext cx="3847465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 năng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Diagonal Corners Snipped 6"/>
          <p:cNvSpPr/>
          <p:nvPr/>
        </p:nvSpPr>
        <p:spPr>
          <a:xfrm>
            <a:off x="929005" y="2661285"/>
            <a:ext cx="3899535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ỉ lại</a:t>
            </a:r>
            <a:endParaRPr lang="en-US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Diagonal Corners Snipped 7"/>
          <p:cNvSpPr/>
          <p:nvPr/>
        </p:nvSpPr>
        <p:spPr>
          <a:xfrm>
            <a:off x="929005" y="5479415"/>
            <a:ext cx="3760470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 giỏi</a:t>
            </a:r>
            <a:endParaRPr lang="en-US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 rot="5600923">
            <a:off x="3748405" y="7970316"/>
            <a:ext cx="1395612" cy="40918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n-US" sz="3200"/>
          </a:p>
        </p:txBody>
      </p:sp>
      <p:sp>
        <p:nvSpPr>
          <p:cNvPr id="34" name="Arrow: Pentagon 30">
            <a:hlinkClick r:id="rId12" action="ppaction://hlinksldjump"/>
          </p:cNvPr>
          <p:cNvSpPr/>
          <p:nvPr/>
        </p:nvSpPr>
        <p:spPr>
          <a:xfrm rot="586976" flipH="1">
            <a:off x="3437596" y="6816367"/>
            <a:ext cx="1875865" cy="920507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3" action="ppaction://hlinksldjump"/>
              </a:rPr>
              <a:t>GO HOME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6" grpId="0" bldLvl="0" animBg="1"/>
      <p:bldP spid="29" grpId="0" bldLvl="0" animBg="1"/>
      <p:bldP spid="3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37" y="6697868"/>
            <a:ext cx="2625572" cy="2324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71" y="6015056"/>
            <a:ext cx="2747503" cy="1845216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3692587" y="5443727"/>
            <a:ext cx="1960880" cy="177068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tràng pháo tay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687495" y="232228"/>
            <a:ext cx="12830628" cy="2302933"/>
          </a:xfrm>
          <a:prstGeom prst="foldedCorner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685800">
              <a:buClrTx/>
              <a:defRPr/>
            </a:pPr>
            <a:r>
              <a:rPr lang="en-US" sz="4265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4265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có nghĩa giống nhau với từ </a:t>
            </a:r>
            <a:r>
              <a:rPr lang="en-US" sz="4265" b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 chỉ</a:t>
            </a:r>
            <a:endParaRPr lang="en-US" sz="4265" b="1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813" y="7276623"/>
            <a:ext cx="1270000" cy="1358900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5378027" y="5592433"/>
            <a:ext cx="205876" cy="20587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685800">
              <a:buClrTx/>
              <a:defRPr/>
            </a:pPr>
            <a:endParaRPr lang="en-US" sz="32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384" y="6872161"/>
            <a:ext cx="1552076" cy="17013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" y="5296347"/>
            <a:ext cx="1552076" cy="17013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620" y="4583617"/>
            <a:ext cx="1037305" cy="10248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87353" y="4886505"/>
            <a:ext cx="1173548" cy="11242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4961" y="5442129"/>
            <a:ext cx="660400" cy="584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1191" y="5312793"/>
            <a:ext cx="952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2311" y="367696"/>
            <a:ext cx="1795412" cy="219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: Diagonal Corners Snipped 4"/>
          <p:cNvSpPr/>
          <p:nvPr/>
        </p:nvSpPr>
        <p:spPr>
          <a:xfrm>
            <a:off x="929005" y="5501640"/>
            <a:ext cx="3453765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cù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Diagonal Corners Snipped 6"/>
          <p:cNvSpPr/>
          <p:nvPr/>
        </p:nvSpPr>
        <p:spPr>
          <a:xfrm>
            <a:off x="929005" y="4092575"/>
            <a:ext cx="3522980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lười biếng</a:t>
            </a:r>
            <a:r>
              <a:rPr lang="en-US" sz="426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Diagonal Corners Snipped 7"/>
          <p:cNvSpPr/>
          <p:nvPr/>
        </p:nvSpPr>
        <p:spPr>
          <a:xfrm>
            <a:off x="929005" y="2695575"/>
            <a:ext cx="3486785" cy="122428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en-US" sz="4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 thà</a:t>
            </a:r>
            <a:endParaRPr lang="en-US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 rot="5600923">
            <a:off x="3667628" y="8046508"/>
            <a:ext cx="1548255" cy="40918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n-US" sz="3200"/>
          </a:p>
        </p:txBody>
      </p:sp>
      <p:sp>
        <p:nvSpPr>
          <p:cNvPr id="34" name="Arrow: Pentagon 30">
            <a:hlinkClick r:id="rId11" action="ppaction://hlinksldjump"/>
          </p:cNvPr>
          <p:cNvSpPr/>
          <p:nvPr/>
        </p:nvSpPr>
        <p:spPr>
          <a:xfrm rot="586976" flipH="1">
            <a:off x="3437596" y="6816367"/>
            <a:ext cx="1875865" cy="920507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 action="ppaction://hlinksldjump"/>
              </a:rPr>
              <a:t>GO HOME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08364" y="-175609"/>
            <a:ext cx="2588572" cy="24754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6" grpId="0" bldLvl="0" animBg="1"/>
      <p:bldP spid="29" grpId="0" bldLvl="0" animBg="1"/>
      <p:bldP spid="30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PPSNARRATION" val="23,1047787239,C:\Users\Tailieu\Documents\Bai giang duong truong son_pptx\Media.ppcx"/>
</p:tagLst>
</file>

<file path=ppt/tags/tag3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1581</Words>
  <Application>WPS Presentation</Application>
  <PresentationFormat>Custom</PresentationFormat>
  <Paragraphs>158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Tahoma</vt:lpstr>
      <vt:lpstr>Calibri</vt:lpstr>
      <vt:lpstr>Arial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1072</cp:revision>
  <dcterms:created xsi:type="dcterms:W3CDTF">2008-09-09T22:52:00Z</dcterms:created>
  <dcterms:modified xsi:type="dcterms:W3CDTF">2024-03-18T22:41:49Z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DD528E1138F044E1AFA8267F1A28DC14_12</vt:lpwstr>
  </property>
  <property fmtid="{D5CDD505-2E9C-101B-9397-08002B2CF9AE}" pid="3" name="KSOProductBuildVer">
    <vt:lpwstr>1033-12.2.0.13489</vt:lpwstr>
  </property>
</Properties>
</file>