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1" r:id="rId3"/>
    <p:sldId id="323" r:id="rId4"/>
    <p:sldId id="322" r:id="rId5"/>
    <p:sldId id="324" r:id="rId6"/>
    <p:sldId id="259" r:id="rId7"/>
    <p:sldId id="262" r:id="rId8"/>
    <p:sldId id="297" r:id="rId9"/>
    <p:sldId id="298" r:id="rId10"/>
    <p:sldId id="325" r:id="rId11"/>
    <p:sldId id="299" r:id="rId12"/>
    <p:sldId id="315" r:id="rId13"/>
    <p:sldId id="316" r:id="rId14"/>
    <p:sldId id="317" r:id="rId15"/>
    <p:sldId id="314" r:id="rId16"/>
    <p:sldId id="301" r:id="rId17"/>
    <p:sldId id="270" r:id="rId18"/>
    <p:sldId id="271" r:id="rId19"/>
    <p:sldId id="318" r:id="rId20"/>
    <p:sldId id="319" r:id="rId21"/>
    <p:sldId id="264" r:id="rId22"/>
    <p:sldId id="320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046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9765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249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306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60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4629DB-0D4C-4FCC-B7E5-2B27E9929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8BE856E-499F-402A-AF17-0E2BBCFFA9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0543B-F3DA-4256-891D-9E066498B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2AD153-0790-42FD-A2D1-6E1CCB9B9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FB079A0-0A04-4674-A9B0-FE6301322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33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D13B4C-45A2-4212-9710-4CF2639E6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2832116-5264-40C2-A662-81EBABDD1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106550-C4DE-473C-93DA-D32CFE8CC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1021831-5FA8-4DC6-AC53-36541854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44E68F3-F322-4BBE-8916-165B1256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38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159DA3-A08B-4878-91ED-4A92332A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9B0BE6-266D-4EB9-8910-99170C637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AEA689-DB39-4AC3-AD6D-4155CC1F9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759132-DE11-4766-9FC2-FCC6040D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7A6EB8-F572-47CF-A563-FB1EAFD6B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7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EB0E2-146E-4CEB-8B2F-35C2E6C5F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2019A9-EC37-42E6-8961-008DB108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D446043-04B2-46C3-9FC0-D97F1B178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D53F26-55DD-461E-915B-937AEB41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B08F93-7AB7-4D8D-8A77-21C790B95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1A5971-21D6-4D9B-9010-68A3C96B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76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23766E-B729-478F-9184-DE38A77D4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9D74BD-5A1C-4A42-8AFB-5F29EC29C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EA1FFD9-B002-4296-8A02-DB606240E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DE8FC10-5880-46F2-8991-5014EEC0A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1CAE28C-C6C9-4652-887F-781576FD89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20AC6B1-13BC-4D86-A740-3C1E3DEA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FD96ACF-C087-487A-9763-BDB655D43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D08F51-AF9D-4AC6-8A37-01D8C817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43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4254D14-8DB5-4186-9AB8-DD5A697F2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5144FFA-1233-404C-A80D-706DAA54B6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266BCF1-9340-44A7-8891-AEA0216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07F11D-E93C-4279-9943-5D0C562EF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59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6A8572-82D8-46C8-81DD-53B6D606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2F88F93-B158-4B9E-82EE-6A58AAE81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38687D8-796F-4BE9-9F62-C8CFF63A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03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4A2071-B000-4E99-9E02-8C24EAA2C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262F3C7-F44C-46B5-8BEC-CEC851586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E8B2F20-280F-4B32-94F1-C422433FCF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B20263-8266-40D5-A003-74BCC514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A92B62-148A-4734-AC01-B1928882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C3AEE3-22EB-4C8C-9F3E-77B17184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BE692A-101B-46ED-B4F8-CFB9381FE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AED867-31EE-4180-B74B-E8E9E32C2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E494923-8923-487E-9D46-B281B8C73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53991-0F9B-4EAE-8362-9329932108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4C39D7F-3846-426A-A155-ADCD91A3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7A49805-74CB-4F68-83E5-E4D592D01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550FF-CB8B-484D-AAA4-652A8ABC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B2C072-1DE8-4E58-B033-D606141B4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9A3EF8F-EE6B-4B7E-B6BD-52DB9F206E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51E9ECE-EDB7-474B-A339-6082F3DF7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A24E30-CB83-4631-BAB7-594DAE93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73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8D50FDB-17A8-40F2-9A2A-B5B6B515E4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3ECF59F-EE93-44A7-8EFE-18A9A5FD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F11B7C-9353-4C3B-A7D7-116598EE17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08F07E-0CC3-402F-B805-7BFF494381DB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997DBD-92C0-4744-AA56-327FA37B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15C70FF-C326-4F4A-8804-B80AD4A33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600A5F-4C30-4207-9AE9-99FFAD454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8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084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419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86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301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131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216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26/02/2024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480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="" xmlns:a16="http://schemas.microsoft.com/office/drawing/2014/main" id="{FBBF66C5-371D-20AB-36D5-82B96769699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1" y="76789"/>
            <a:ext cx="1388293" cy="13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88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>
            <a:extLst>
              <a:ext uri="{FF2B5EF4-FFF2-40B4-BE49-F238E27FC236}">
                <a16:creationId xmlns:a16="http://schemas.microsoft.com/office/drawing/2014/main" xmlns="" id="{D2F403B9-A7A7-4E10-C654-9A592BBE67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6356" y="1668008"/>
            <a:ext cx="11540436" cy="5265737"/>
          </a:xfrm>
          <a:prstGeom prst="rect">
            <a:avLst/>
          </a:prstGeom>
        </p:spPr>
        <p:txBody>
          <a:bodyPr spcFirstLastPara="1" wrap="none" lIns="108852" tIns="54426" rIns="108852" bIns="54426" numCol="1" fromWordArt="1">
            <a:prstTxWarp prst="textArchUp">
              <a:avLst>
                <a:gd name="adj" fmla="val 11150645"/>
              </a:avLst>
            </a:prstTxWarp>
          </a:bodyPr>
          <a:lstStyle/>
          <a:p>
            <a:pPr algn="ctr" defTabSz="1088473">
              <a:defRPr/>
            </a:pP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mừng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333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 </a:t>
            </a:r>
            <a:r>
              <a:rPr lang="en-US" sz="3333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4E</a:t>
            </a:r>
            <a:endParaRPr lang="en-US" sz="3667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D978F4-EC8A-E78C-6B51-DA04C968BA18}"/>
              </a:ext>
            </a:extLst>
          </p:cNvPr>
          <p:cNvSpPr/>
          <p:nvPr/>
        </p:nvSpPr>
        <p:spPr>
          <a:xfrm>
            <a:off x="3551582" y="2654756"/>
            <a:ext cx="5215836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1088473">
              <a:defRPr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LỚP 4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9905853-8BC5-3CA3-6FC8-759FD1D7EE0B}"/>
              </a:ext>
            </a:extLst>
          </p:cNvPr>
          <p:cNvSpPr/>
          <p:nvPr/>
        </p:nvSpPr>
        <p:spPr>
          <a:xfrm>
            <a:off x="1029328" y="3796656"/>
            <a:ext cx="10405591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1088473">
              <a:defRPr/>
            </a:pP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DÃY SỐ LIỆU THỐNG KÊ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1088473"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8B9B680E-A4A3-C1B6-58AA-141101F61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437" y="90716"/>
            <a:ext cx="8706126" cy="4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6999" tIns="13499" rIns="26999" bIns="13499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dirty="0">
                <a:solidFill>
                  <a:srgbClr val="0000CC"/>
                </a:solidFill>
                <a:latin typeface="Arial" panose="020B0604020202020204" pitchFamily="34" charset="0"/>
              </a:rPr>
              <a:t>  </a:t>
            </a:r>
            <a:r>
              <a:rPr lang="en-US" altLang="en-US" sz="2667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HUYỆN ĐẠI LỘC                             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0B73E9B6-91F1-B35A-9690-E62D9123F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528411"/>
            <a:ext cx="6858000" cy="437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6999" tIns="13499" rIns="26999" bIns="13499">
            <a:spAutoFit/>
          </a:bodyPr>
          <a:lstStyle>
            <a:lvl1pPr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67" b="1" dirty="0">
                <a:latin typeface="Arial" panose="020B0604020202020204" pitchFamily="34" charset="0"/>
              </a:rPr>
              <a:t>  </a:t>
            </a:r>
            <a:r>
              <a:rPr lang="en-US" altLang="en-US" sz="2667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HỨA TẠO</a:t>
            </a:r>
            <a:r>
              <a:rPr lang="en-US" altLang="en-US" sz="23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6A8D2C-F7AB-7A19-038F-B3FF6B390E4A}"/>
              </a:ext>
            </a:extLst>
          </p:cNvPr>
          <p:cNvSpPr/>
          <p:nvPr/>
        </p:nvSpPr>
        <p:spPr>
          <a:xfrm>
            <a:off x="2824428" y="5072063"/>
            <a:ext cx="7620000" cy="653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76197" tIns="38098" rIns="76197" bIns="38098" anchor="ctr"/>
          <a:lstStyle/>
          <a:p>
            <a:pPr algn="ctr" defTabSz="1088473">
              <a:defRPr/>
            </a:pP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vi-VN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33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3333" dirty="0" err="1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vi-VN" sz="3333" dirty="0">
              <a:solidFill>
                <a:srgbClr val="99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55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552450"/>
            <a:ext cx="8165287" cy="202451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Dựa vào dãy số liệu, em có nhận xét gì về độ dài quãng đường mà Rô-bốt đi được trong mỗi 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440792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mà Rô-bốt đi được trong mỗi ngày khác nhau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132084" y="3391787"/>
            <a:ext cx="86598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dài nhất mà Rô-bốt đi được là 3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01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Quãng đường ngắn nhất mà Rô-bốt đi được là 1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80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bao nhiêu km?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11DB6973-6CC5-A9D8-0936-82EB827D4DBF}"/>
              </a:ext>
            </a:extLst>
          </p:cNvPr>
          <p:cNvSpPr/>
          <p:nvPr/>
        </p:nvSpPr>
        <p:spPr>
          <a:xfrm>
            <a:off x="3398784" y="3382262"/>
            <a:ext cx="8126466" cy="1894588"/>
          </a:xfrm>
          <a:prstGeom prst="wedgeRoundRectCallout">
            <a:avLst>
              <a:gd name="adj1" fmla="val -49174"/>
              <a:gd name="adj2" fmla="val 25445"/>
              <a:gd name="adj3" fmla="val 16667"/>
            </a:avLst>
          </a:prstGeom>
          <a:solidFill>
            <a:srgbClr val="FF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Trung bình mỗi ngày Rô-bốt đi được 2 km</a:t>
            </a:r>
            <a:r>
              <a:rPr lang="en-US" sz="4000" b="1" dirty="0">
                <a:solidFill>
                  <a:srgbClr val="FF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4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0D3ADDEA-4F6F-DA6B-9CD8-D446557B5736}"/>
              </a:ext>
            </a:extLst>
          </p:cNvPr>
          <p:cNvSpPr/>
          <p:nvPr/>
        </p:nvSpPr>
        <p:spPr>
          <a:xfrm>
            <a:off x="933450" y="952500"/>
            <a:ext cx="10496550" cy="4505325"/>
          </a:xfrm>
          <a:prstGeom prst="roundRect">
            <a:avLst/>
          </a:prstGeom>
          <a:solidFill>
            <a:srgbClr val="FFCCFF"/>
          </a:solidFill>
          <a:ln w="190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xét: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Quãng đường dài nhất mà Rô-bốt đi được trong một buổi tập là 3 km và quãng đường ngắn nhất là 1 km.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Trung bình mỗi ngày độ dài quãng đường mà Rô-bốt đi được trong một buổi tập là 2 km.</a:t>
            </a:r>
          </a:p>
        </p:txBody>
      </p:sp>
    </p:spTree>
    <p:extLst>
      <p:ext uri="{BB962C8B-B14F-4D97-AF65-F5344CB8AC3E}">
        <p14:creationId xmlns:p14="http://schemas.microsoft.com/office/powerpoint/2010/main" val="3685141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D82EBC3-937D-BF26-56F8-5FE486EFD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683" y="834318"/>
            <a:ext cx="7669433" cy="164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699908"/>
            <a:chOff x="955040" y="508000"/>
            <a:chExt cx="721360" cy="699908"/>
          </a:xfrm>
        </p:grpSpPr>
        <p:sp>
          <p:nvSpPr>
            <p:cNvPr id="8" name="Isosceles Triangle 7">
              <a:extLst>
                <a:ext uri="{FF2B5EF4-FFF2-40B4-BE49-F238E27FC236}">
                  <a16:creationId xmlns=""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623133"/>
              <a:ext cx="4876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  <a:p>
            <a:pPr lvl="0"/>
            <a:r>
              <a:rPr lang="vi-VN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dãy số liệu trên, hãy trả lời các câu hỏi dưới đây.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600AF9-D6EB-DD75-151E-B425B55F6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087" y="1819275"/>
            <a:ext cx="6734175" cy="2381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E1D7F3B-BD22-21FE-23E5-AF1CBE193DCF}"/>
              </a:ext>
            </a:extLst>
          </p:cNvPr>
          <p:cNvSpPr txBox="1"/>
          <p:nvPr/>
        </p:nvSpPr>
        <p:spPr>
          <a:xfrm>
            <a:off x="933450" y="4600575"/>
            <a:ext cx="10525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</a:p>
          <a:p>
            <a:pPr algn="just" latinLnBrk="0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</a:p>
        </p:txBody>
      </p: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92CF8C-312A-79ED-D50A-810ABCDE7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17284" y="266700"/>
            <a:ext cx="11576482" cy="6410325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E8285C">
                <a:alpha val="7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F93AA0-53FD-DD4F-47B2-C75FE85F4D37}"/>
              </a:ext>
            </a:extLst>
          </p:cNvPr>
          <p:cNvSpPr txBox="1"/>
          <p:nvPr/>
        </p:nvSpPr>
        <p:spPr>
          <a:xfrm>
            <a:off x="809625" y="336019"/>
            <a:ext cx="1089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giải đấu bóng đá dành cho học sinh khối Bốn, các bạn Nam, Việt, Rô-bốt và Dũng lần lượt ghi được số bàn thắng là: 7, 6, 2, 4.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690C5B-3C40-A2B0-9548-E98EDF7C6454}"/>
              </a:ext>
            </a:extLst>
          </p:cNvPr>
          <p:cNvSpPr txBox="1"/>
          <p:nvPr/>
        </p:nvSpPr>
        <p:spPr>
          <a:xfrm>
            <a:off x="819150" y="130492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vi-VN" sz="36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Dũng ghi được bao nhiêu bàn thắng?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DB955F-ACDE-85BC-828F-1C08D92451B1}"/>
              </a:ext>
            </a:extLst>
          </p:cNvPr>
          <p:cNvSpPr txBox="1"/>
          <p:nvPr/>
        </p:nvSpPr>
        <p:spPr>
          <a:xfrm>
            <a:off x="876300" y="19335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Dũng ghi được 4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1082BE9-2FEB-85A5-B487-2F3B2ED9627E}"/>
              </a:ext>
            </a:extLst>
          </p:cNvPr>
          <p:cNvSpPr txBox="1"/>
          <p:nvPr/>
        </p:nvSpPr>
        <p:spPr>
          <a:xfrm>
            <a:off x="819150" y="2571750"/>
            <a:ext cx="10915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bàn thắng nhiều nhất mà một bạn đã ghi được là bao nhiêu bàn?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4EA49B4-B869-69FF-7CEB-67D765134254}"/>
              </a:ext>
            </a:extLst>
          </p:cNvPr>
          <p:cNvSpPr txBox="1"/>
          <p:nvPr/>
        </p:nvSpPr>
        <p:spPr>
          <a:xfrm>
            <a:off x="952500" y="3609975"/>
            <a:ext cx="10506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bàn thắng nhiều nhất mà một bạn đã ghi được là 7 bàn thắng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2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6CF3CA-C57E-9D84-F3F7-1D2B9E6462C0}"/>
              </a:ext>
            </a:extLst>
          </p:cNvPr>
          <p:cNvSpPr txBox="1"/>
          <p:nvPr/>
        </p:nvSpPr>
        <p:spPr>
          <a:xfrm>
            <a:off x="762000" y="4629150"/>
            <a:ext cx="10915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Có bao nhiêu bạn ghi được nhiều hơn 5 bàn thắng?</a:t>
            </a:r>
            <a:endParaRPr lang="vi-VN" sz="3200" b="1" i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094858-C4F7-BA76-8AC5-D1D50C210141}"/>
              </a:ext>
            </a:extLst>
          </p:cNvPr>
          <p:cNvSpPr txBox="1"/>
          <p:nvPr/>
        </p:nvSpPr>
        <p:spPr>
          <a:xfrm>
            <a:off x="847725" y="5248275"/>
            <a:ext cx="1052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</a:t>
            </a:r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 bạn ghi được nhiều hơn 5 bàn thắng.</a:t>
            </a:r>
            <a:endParaRPr lang="vi-VN" sz="3600" b="1" i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3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264110"/>
            <a:ext cx="11576482" cy="6451015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7086" y="5413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=""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5" y="5169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 dưới đây cho biết số cuốn sách mà mỗi bạn đã đọc trong tháng vừa qua.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84F96FD-ED68-7226-6112-EA6FB5DAB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37" y="1566862"/>
            <a:ext cx="8910638" cy="23848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115F1E-39FF-4628-0DEA-CA9B1A496071}"/>
              </a:ext>
            </a:extLst>
          </p:cNvPr>
          <p:cNvSpPr txBox="1"/>
          <p:nvPr/>
        </p:nvSpPr>
        <p:spPr>
          <a:xfrm>
            <a:off x="1012220" y="4117444"/>
            <a:ext cx="10627330" cy="2478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 viết dãy số liệu chỉ số cuốn sách mà mỗi bạn đã đọc theo thứ tự: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Từ bé đến lớn.</a:t>
            </a:r>
          </a:p>
          <a:p>
            <a:pPr lvl="0" algn="just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Từ lớn đến bé.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B9B376AD-91CF-2F18-2A1E-28A2C4919233}"/>
              </a:ext>
            </a:extLst>
          </p:cNvPr>
          <p:cNvSpPr/>
          <p:nvPr/>
        </p:nvSpPr>
        <p:spPr>
          <a:xfrm>
            <a:off x="4105276" y="521970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1, 4, 5, 8, 13.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221C329C-60CF-5F50-B4D4-7FE77134C101}"/>
              </a:ext>
            </a:extLst>
          </p:cNvPr>
          <p:cNvSpPr/>
          <p:nvPr/>
        </p:nvSpPr>
        <p:spPr>
          <a:xfrm>
            <a:off x="4143376" y="5962650"/>
            <a:ext cx="3352800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13, 8, 5, 4, 1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251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7B7A92F-B156-02EA-3280-BDAA21A9E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C50B5ED-7E18-4B80-8930-AB98105A5656}"/>
              </a:ext>
            </a:extLst>
          </p:cNvPr>
          <p:cNvSpPr/>
          <p:nvPr/>
        </p:nvSpPr>
        <p:spPr>
          <a:xfrm>
            <a:off x="307759" y="85726"/>
            <a:ext cx="11576482" cy="6629400"/>
          </a:xfrm>
          <a:prstGeom prst="roundRect">
            <a:avLst>
              <a:gd name="adj" fmla="val 668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28986" y="236591"/>
            <a:ext cx="721360" cy="732889"/>
            <a:chOff x="955040" y="508000"/>
            <a:chExt cx="721360" cy="732889"/>
          </a:xfrm>
        </p:grpSpPr>
        <p:sp>
          <p:nvSpPr>
            <p:cNvPr id="8" name="Isosceles Triangle 7">
              <a:extLst>
                <a:ext uri="{FF2B5EF4-FFF2-40B4-BE49-F238E27FC236}">
                  <a16:creationId xmlns=""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3315" y="5945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50345" y="212194"/>
            <a:ext cx="10436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ghi chép tổng số chữ cái có trong tên của tất cả các bạn trong tổ 1 thành dãy số liệu như sau: 4, 3, 2, 3, 4, 5, 3, 5.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8EAC1FA-05F9-169C-03C5-9557EA0310DE}"/>
              </a:ext>
            </a:extLst>
          </p:cNvPr>
          <p:cNvSpPr txBox="1"/>
          <p:nvPr/>
        </p:nvSpPr>
        <p:spPr>
          <a:xfrm>
            <a:off x="581026" y="1421869"/>
            <a:ext cx="111537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buAutoNum type="alphaLcParenR"/>
            </a:pPr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Dãy số liệu trên có tất cả bao nhiêu số? Số đầu tiên trong dãy là số mấy?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Tên của các bạn trong tổ 1 có nhiều nhất bao nhiêu chữ cái? Ít nhất bao nhiêu chữ cái? 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Trong tổ 1 có bạn nào tên là Nguyệt hay không? Vì sao?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C7F637F-BE5F-A427-7345-216B15DF276C}"/>
              </a:ext>
            </a:extLst>
          </p:cNvPr>
          <p:cNvSpPr/>
          <p:nvPr/>
        </p:nvSpPr>
        <p:spPr>
          <a:xfrm>
            <a:off x="723901" y="1971675"/>
            <a:ext cx="10544174" cy="6191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tất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cả</a:t>
            </a:r>
            <a:r>
              <a:rPr lang="fr-FR" sz="3200" dirty="0">
                <a:solidFill>
                  <a:srgbClr val="FF0000"/>
                </a:solidFill>
              </a:rPr>
              <a:t> là 8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đầu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tiên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4.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9FE3F343-E442-26F9-D8F6-0001427DA36C}"/>
              </a:ext>
            </a:extLst>
          </p:cNvPr>
          <p:cNvSpPr/>
          <p:nvPr/>
        </p:nvSpPr>
        <p:spPr>
          <a:xfrm>
            <a:off x="647701" y="3686175"/>
            <a:ext cx="10601324" cy="10763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của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các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nhiều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5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và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ít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nhất</a:t>
            </a:r>
            <a:r>
              <a:rPr lang="fr-FR" sz="3200" dirty="0">
                <a:solidFill>
                  <a:srgbClr val="FF0000"/>
                </a:solidFill>
              </a:rPr>
              <a:t> là 2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="" xmlns:a16="http://schemas.microsoft.com/office/drawing/2014/main" id="{F61D825B-3828-D9C1-4990-63740C02669D}"/>
              </a:ext>
            </a:extLst>
          </p:cNvPr>
          <p:cNvSpPr/>
          <p:nvPr/>
        </p:nvSpPr>
        <p:spPr>
          <a:xfrm>
            <a:off x="800101" y="5372100"/>
            <a:ext cx="10544174" cy="1019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6 </a:t>
            </a:r>
            <a:r>
              <a:rPr lang="fr-FR" sz="3200" dirty="0" err="1">
                <a:solidFill>
                  <a:srgbClr val="FF0000"/>
                </a:solidFill>
              </a:rPr>
              <a:t>chữ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cái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mà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dãy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liệu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số</a:t>
            </a:r>
            <a:r>
              <a:rPr lang="fr-FR" sz="3200" dirty="0">
                <a:solidFill>
                  <a:srgbClr val="FF0000"/>
                </a:solidFill>
              </a:rPr>
              <a:t> 6.</a:t>
            </a:r>
          </a:p>
          <a:p>
            <a:pPr algn="just"/>
            <a:r>
              <a:rPr lang="fr-FR" sz="3200" dirty="0" err="1">
                <a:solidFill>
                  <a:srgbClr val="FF0000"/>
                </a:solidFill>
              </a:rPr>
              <a:t>Vậy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trong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tổ</a:t>
            </a:r>
            <a:r>
              <a:rPr lang="fr-FR" sz="3200" dirty="0">
                <a:solidFill>
                  <a:srgbClr val="FF0000"/>
                </a:solidFill>
              </a:rPr>
              <a:t> 1 </a:t>
            </a:r>
            <a:r>
              <a:rPr lang="fr-FR" sz="3200" dirty="0" err="1">
                <a:solidFill>
                  <a:srgbClr val="FF0000"/>
                </a:solidFill>
              </a:rPr>
              <a:t>không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có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bạn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nào</a:t>
            </a:r>
            <a:r>
              <a:rPr lang="fr-FR" sz="3200" dirty="0">
                <a:solidFill>
                  <a:srgbClr val="FF0000"/>
                </a:solidFill>
              </a:rPr>
              <a:t> </a:t>
            </a:r>
            <a:r>
              <a:rPr lang="fr-FR" sz="3200" dirty="0" err="1">
                <a:solidFill>
                  <a:srgbClr val="FF0000"/>
                </a:solidFill>
              </a:rPr>
              <a:t>tên</a:t>
            </a:r>
            <a:r>
              <a:rPr lang="fr-FR" sz="3200" dirty="0">
                <a:solidFill>
                  <a:srgbClr val="FF0000"/>
                </a:solidFill>
              </a:rPr>
              <a:t> là </a:t>
            </a:r>
            <a:r>
              <a:rPr lang="fr-FR" sz="3200" dirty="0" err="1">
                <a:solidFill>
                  <a:srgbClr val="FF0000"/>
                </a:solidFill>
              </a:rPr>
              <a:t>Nguyệt</a:t>
            </a:r>
            <a:r>
              <a:rPr lang="fr-FR" sz="3200" dirty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5321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5" grpId="0" animBg="1"/>
      <p:bldP spid="7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45293" y="-63586"/>
            <a:ext cx="12115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vi-VN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2115759" y="630694"/>
            <a:ext cx="9448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339386" y="5258387"/>
            <a:ext cx="1781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52388"/>
            <a:ext cx="2084387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98136" y="211930"/>
            <a:ext cx="17811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82317" y="4952793"/>
            <a:ext cx="2084388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575C6A-DAA9-C831-177B-EB4059AFC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083" y="518840"/>
            <a:ext cx="7315834" cy="18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285750"/>
            <a:ext cx="11409106" cy="6286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27DEF28-E5CB-52E6-BFCE-BE5D63B959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4425" y="1164950"/>
            <a:ext cx="5693050" cy="56930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="" xmlns:a16="http://schemas.microsoft.com/office/drawing/2014/main" id="{ECF131C2-42FB-6C50-8047-218012734CF4}"/>
              </a:ext>
            </a:extLst>
          </p:cNvPr>
          <p:cNvSpPr/>
          <p:nvPr/>
        </p:nvSpPr>
        <p:spPr>
          <a:xfrm>
            <a:off x="3339141" y="876300"/>
            <a:ext cx="8165287" cy="1700667"/>
          </a:xfrm>
          <a:prstGeom prst="wedgeRoundRectCallout">
            <a:avLst>
              <a:gd name="adj1" fmla="val -64717"/>
              <a:gd name="adj2" fmla="val 44622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vi-VN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 hãy tìm một số tình huống trong thực tế liên quan đến dãy số liệu thống kê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93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27B6635-C0DA-1642-4620-88975CB6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2356"/>
            <a:ext cx="4584589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7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30B3F04-3E55-F3BE-98CF-41065672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2EA785A-28F0-3CE9-30E9-B4E7C2B150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57" y="657152"/>
            <a:ext cx="8102286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97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89035" y="55178"/>
            <a:ext cx="12115800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vi-VN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3149240" y="845088"/>
            <a:ext cx="9448800" cy="891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3062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373448" y="554712"/>
            <a:ext cx="14484626" cy="784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36" tIns="45718" rIns="91436" bIns="45718" anchor="ctr"/>
          <a:lstStyle>
            <a:defPPr>
              <a:defRPr lang="en-US"/>
            </a:defPPr>
            <a:lvl1pPr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52463" indent="-195263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304925" indent="-39052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958975" indent="-587375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611438" indent="-782638" algn="l" defTabSz="1304925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473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defTabSz="1088473"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1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10EB903-B6A0-6477-B9FC-86CD5A05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0906AADA-481E-9CB1-5168-0086FA6542CD}"/>
              </a:ext>
            </a:extLst>
          </p:cNvPr>
          <p:cNvSpPr/>
          <p:nvPr/>
        </p:nvSpPr>
        <p:spPr>
          <a:xfrm>
            <a:off x="307759" y="573832"/>
            <a:ext cx="11576482" cy="5920273"/>
          </a:xfrm>
          <a:prstGeom prst="roundRect">
            <a:avLst>
              <a:gd name="adj" fmla="val 6681"/>
            </a:avLst>
          </a:prstGeom>
          <a:solidFill>
            <a:schemeClr val="bg1">
              <a:alpha val="96000"/>
            </a:schemeClr>
          </a:solidFill>
          <a:ln w="3810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72E6022-051D-F296-7EFD-1A85998EDA5E}"/>
              </a:ext>
            </a:extLst>
          </p:cNvPr>
          <p:cNvSpPr txBox="1"/>
          <p:nvPr/>
        </p:nvSpPr>
        <p:spPr>
          <a:xfrm>
            <a:off x="1070153" y="2471657"/>
            <a:ext cx="1035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về dãy số liệu thống kê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cách sắp xếp dãy số liệu thống kê theo các tiêu chí cho trước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92D2838-AA09-B798-E2D1-236F4AD75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045" y="928828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20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803BDDD-24AE-80B5-4AE7-8F6EF5856D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523" y="811080"/>
            <a:ext cx="7632854" cy="159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95250"/>
            <a:ext cx="11409106" cy="65341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1103977" y="410887"/>
            <a:ext cx="10640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tuần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đạp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913DE3A0-2C6A-37B4-B73A-7C23FFBDF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8425" y="1857375"/>
            <a:ext cx="7340834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373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Nhìn </a:t>
            </a:r>
            <a:r>
              <a:rPr lang="vi-VN" sz="32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vào dãy số liệu trên, ta biết:</a:t>
            </a:r>
            <a:endParaRPr lang="vi-VN" sz="32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thứ nhất là 1, số thứ hai là 2, số thứ ba là 2, số thứ tư là 2, số thứ năm là 3.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Dãy số liệu trên có 5 số.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32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 Hai, Rô-bốt đi được 1 km. Thứ Ba, Rô-bốt đi được 2 km. Thứ Tư, Rô-bốt đi được 2 km. Thứ Năm, Rô-bốt đi được 2 km. Thứ Sáu, Rô-bốt đi được 3 km.</a:t>
            </a: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A9510EB-5C2E-892A-3602-37128BD8B4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A23C9DD4-FA46-4EA9-841C-935928957DE1}"/>
              </a:ext>
            </a:extLst>
          </p:cNvPr>
          <p:cNvSpPr/>
          <p:nvPr/>
        </p:nvSpPr>
        <p:spPr>
          <a:xfrm>
            <a:off x="419100" y="85725"/>
            <a:ext cx="11409106" cy="66103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913477" y="487087"/>
            <a:ext cx="1065939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Tuần này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Rô-bốt đã lần lượt ghi chép độ dài quãng đường (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đơn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vị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: km</a:t>
            </a:r>
            <a:r>
              <a:rPr lang="vi-VN" sz="3200" dirty="0">
                <a:solidFill>
                  <a:prstClr val="black"/>
                </a:solidFill>
                <a:latin typeface="Calibri" panose="020F0502020204030204"/>
              </a:rPr>
              <a:t>) mà bạn ấy đã đi được trong mỗi buổi tập từ thứ Hai đến thứ Sáu thành một dãy số liệu 1, 2, 2, 2, 3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FEB32D-CC29-089C-4130-06AA1C9543CC}"/>
              </a:ext>
            </a:extLst>
          </p:cNvPr>
          <p:cNvSpPr txBox="1"/>
          <p:nvPr/>
        </p:nvSpPr>
        <p:spPr>
          <a:xfrm>
            <a:off x="819150" y="2362200"/>
            <a:ext cx="1087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endParaRPr lang="vi-VN" sz="32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27471"/>
              </p:ext>
            </p:extLst>
          </p:nvPr>
        </p:nvGraphicFramePr>
        <p:xfrm>
          <a:off x="1601694" y="2687320"/>
          <a:ext cx="8658412" cy="19596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600"/>
                <a:gridCol w="1625600"/>
                <a:gridCol w="1625600"/>
                <a:gridCol w="1858682"/>
                <a:gridCol w="192293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tư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Thứ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8005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728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961</Words>
  <Application>Microsoft Office PowerPoint</Application>
  <PresentationFormat>Custom</PresentationFormat>
  <Paragraphs>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38</cp:revision>
  <dcterms:created xsi:type="dcterms:W3CDTF">2023-12-06T01:35:41Z</dcterms:created>
  <dcterms:modified xsi:type="dcterms:W3CDTF">2024-02-26T13:33:10Z</dcterms:modified>
</cp:coreProperties>
</file>