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4"/>
  </p:notesMasterIdLst>
  <p:sldIdLst>
    <p:sldId id="267" r:id="rId4"/>
    <p:sldId id="303" r:id="rId5"/>
    <p:sldId id="302" r:id="rId6"/>
    <p:sldId id="279" r:id="rId7"/>
    <p:sldId id="259" r:id="rId8"/>
    <p:sldId id="261" r:id="rId9"/>
    <p:sldId id="260" r:id="rId10"/>
    <p:sldId id="262" r:id="rId11"/>
    <p:sldId id="277" r:id="rId12"/>
    <p:sldId id="263" r:id="rId13"/>
    <p:sldId id="275" r:id="rId14"/>
    <p:sldId id="264" r:id="rId15"/>
    <p:sldId id="266" r:id="rId16"/>
    <p:sldId id="268" r:id="rId17"/>
    <p:sldId id="298" r:id="rId18"/>
    <p:sldId id="269" r:id="rId19"/>
    <p:sldId id="270" r:id="rId20"/>
    <p:sldId id="299" r:id="rId21"/>
    <p:sldId id="29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3744-A4ED-40B2-84FD-93A5170B8C1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64FC-88AA-4B80-A351-AF3CA5691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EFAF27F-A728-3DE2-E42C-4D8A91801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D2D3716-CA90-1302-281C-2D26C3364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D0B1147-D2BE-AA17-8091-65D0D4CF4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D8C0-1E58-40D4-AE21-9BCD91441D3F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64FC-88AA-4B80-A351-AF3CA5691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5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26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4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9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3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28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8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3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F6BE-FD61-44F3-E635-CC0AA5D6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87D3-0209-4E42-8363-0158B388E070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BBEC-DA77-352F-724F-826503F8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9203-1FB5-EF51-D0DD-07FA198A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3711-4A2A-4D37-834E-CCC8816C5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0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9A98-FA2A-2726-C57D-DAA4FFBA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279-F769-46BE-9C1C-64114CB8DA23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358C-3328-FC3A-E438-C1642233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8EEF-7DA4-AE36-90C1-58C9316E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6894-634B-4004-98FC-EEB18EBA4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1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1171-43D9-0290-755C-7642BBE3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A535-77C6-41EE-AC0D-41D660A95F74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C080A-003E-A756-8F0B-66412003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9ECE0-EA8B-3EDB-03DE-BA8A9A38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FD7F-FFC3-428A-952F-05F70FECC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505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FF7D8F-988E-C7CE-43C3-329759DA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20B0-6F84-4223-B6DF-116278812CFB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6C2C1-3B0B-D10D-66F4-B0321E1F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D8E02-E89F-C0D8-E86B-867DCC82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31EE-C24F-48C9-9154-C3E7E93B9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2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3FF49-2FD2-F6B5-AB02-3FA6ACBF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4A01-2A20-454B-BB54-6120411F2135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A7BE6D-8B21-214D-0F60-6E335F50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379C09-017A-26CB-E850-89EA2A05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2A4C-8E7E-498B-B7C8-E670CE76E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21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9CC3A1-0063-1D48-E3E9-951F60AE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69BF-0BC7-4619-862B-545F396D615D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6BDF64-F5FF-F77F-6AC1-DF67D25B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24DE9-D762-E273-D468-A46B8ACC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D706-A010-48B9-9D74-12DA6255E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36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E13575-18D0-1DC3-E342-75FD0AD2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F808-8D24-46C7-812D-E623EE06EB72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BA3DD5-4AFA-5D1D-3FE9-7928FECB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1F689F-594E-6C59-90AC-E2E13EF1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21AE-65BE-4646-A647-2DB80D761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15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6A4CA2-821E-0E00-60B4-7D61068D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3253-54A7-4E4D-B993-5D3836A131F6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34D0B8-963D-773F-EE73-7E95B2FC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91CAF0-839F-B4CC-E3D5-76E75673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C2E2-9FB4-409C-84AA-BE6ED8CC3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9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BA7C85-7EBF-2636-A092-1DF1D9EE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413A-346D-43F4-99AE-9EA97D8F476A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316960-BA5B-F883-4EE1-0E89DB0C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54006A-885E-B966-A1CC-FCE449D2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E752-D490-4090-AF64-475F72B1D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330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EC79-8641-4181-2CFE-4E213DBB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56B2-8F93-430A-8220-39F715942909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36FD-31DF-03D4-ED42-B9F79D84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C9B0F-EA97-FE8A-A0B1-BE3B4E76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A769-2443-406E-946B-63C4CEA50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60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715A-BF79-A171-C874-A8A3D5A8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A580-C823-443E-82B1-38B2481F455F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CCD3-5973-09A7-03D7-6655CD6F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34CC-1651-2F0C-0B22-89FEA548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4A6A-9998-4386-B3F1-5DCF9AA5F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1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2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6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0C2CC3-D937-7181-C1FE-3F60697C1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6B0D6F-2C21-18B1-39D2-06B778E13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text styles</a:t>
            </a:r>
          </a:p>
          <a:p>
            <a:pPr lvl="1"/>
            <a:r>
              <a:rPr lang="en-US" altLang="en-SG"/>
              <a:t>Second level</a:t>
            </a:r>
          </a:p>
          <a:p>
            <a:pPr lvl="2"/>
            <a:r>
              <a:rPr lang="en-US" altLang="en-SG"/>
              <a:t>Third level</a:t>
            </a:r>
          </a:p>
          <a:p>
            <a:pPr lvl="3"/>
            <a:r>
              <a:rPr lang="en-US" altLang="en-SG"/>
              <a:t>Fourth level</a:t>
            </a:r>
          </a:p>
          <a:p>
            <a:pPr lvl="4"/>
            <a:r>
              <a:rPr lang="en-US" altLang="en-S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DBE36-4025-EE10-F556-55EA62544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561EB-9528-48D1-AA86-7FB5E579E5DE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1C23-F137-F667-54EC-2A091896F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00A7-44B4-F8DE-3E29-84C0E79F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DE936E-C1B8-4646-993C-FB411B97E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V025-166">
            <a:extLst>
              <a:ext uri="{FF2B5EF4-FFF2-40B4-BE49-F238E27FC236}">
                <a16:creationId xmlns:a16="http://schemas.microsoft.com/office/drawing/2014/main" id="{61480B8E-BB85-3E47-4810-EE66407E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"/>
            <a:ext cx="9144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0">
            <a:extLst>
              <a:ext uri="{FF2B5EF4-FFF2-40B4-BE49-F238E27FC236}">
                <a16:creationId xmlns:a16="http://schemas.microsoft.com/office/drawing/2014/main" id="{D38064B1-1AFA-4073-2792-C987F0165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3953" y="2472928"/>
            <a:ext cx="2632472" cy="44172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4286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SG" sz="4286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SG" sz="4286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32">
            <a:extLst>
              <a:ext uri="{FF2B5EF4-FFF2-40B4-BE49-F238E27FC236}">
                <a16:creationId xmlns:a16="http://schemas.microsoft.com/office/drawing/2014/main" id="{4D63228E-97F3-0EA9-E201-C7F394ABC9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0" y="3200400"/>
            <a:ext cx="4286250" cy="8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612282" eaLnBrk="0" hangingPunct="0">
              <a:defRPr/>
            </a:pP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23:Số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thập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bằng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nhau</a:t>
            </a:r>
            <a:endParaRPr lang="en-SG" sz="428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40B09C88-86AD-06A9-581B-68C3F1A8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222082"/>
            <a:ext cx="5514975" cy="54958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5" tIns="54423" rIns="108845" bIns="544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12282" eaLnBrk="0" hangingPunct="0">
              <a:spcBef>
                <a:spcPct val="50000"/>
              </a:spcBef>
              <a:defRPr/>
            </a:pP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147605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Aaril"/>
              </a:rPr>
              <a:t>- </a:t>
            </a:r>
            <a:r>
              <a:rPr lang="vi-VN" sz="24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thêm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thì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: 0,5 = 0,50 = 0,500 = 0,5000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  <a:latin typeface="Aaril"/>
              </a:rPr>
              <a:t>                       6,73 = 6,730 = 6,7300 = 6,73000.</a:t>
            </a:r>
          </a:p>
          <a:p>
            <a:pPr algn="just"/>
            <a:r>
              <a:rPr lang="vi-VN" sz="2800" b="1" dirty="0">
                <a:solidFill>
                  <a:srgbClr val="FFFF00"/>
                </a:solidFill>
                <a:latin typeface="Aaril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ở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tận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cùng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thì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bỏ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,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ta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nó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.</a:t>
            </a:r>
            <a:endParaRPr lang="en-US" sz="2800" b="1" dirty="0">
              <a:solidFill>
                <a:srgbClr val="FFFF00"/>
              </a:solidFill>
              <a:latin typeface="Aaril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: 0,500 = 0,50 = 0,5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.</a:t>
            </a:r>
            <a:endParaRPr lang="en-US" sz="2800" b="1" dirty="0">
              <a:solidFill>
                <a:srgbClr val="FFFF00"/>
              </a:solidFill>
              <a:latin typeface="Aaril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aril"/>
              </a:rPr>
              <a:t>6,73000 = 6,7300 = 6,730 = 6,73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aril"/>
              </a:rPr>
              <a:t>18,000 =18,00 =18,0 =18.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aril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aril"/>
              </a:rPr>
              <a:t>nhớ</a:t>
            </a:r>
            <a:endParaRPr lang="en-US" sz="2800" b="1" dirty="0">
              <a:solidFill>
                <a:srgbClr val="FF0000"/>
              </a:solidFill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344756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886" y="685800"/>
            <a:ext cx="8574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Open Sans"/>
              </a:rPr>
              <a:t>3.</a:t>
            </a:r>
            <a:r>
              <a:rPr lang="vi-VN" sz="2800" b="1" dirty="0">
                <a:solidFill>
                  <a:srgbClr val="FFFF00"/>
                </a:solidFill>
                <a:latin typeface="Open Sans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)</a:t>
            </a:r>
            <a:r>
              <a:rPr lang="vi-VN" sz="2800" b="1" dirty="0">
                <a:solidFill>
                  <a:srgbClr val="FFFF00"/>
                </a:solidFill>
                <a:latin typeface="Open Sans"/>
              </a:rPr>
              <a:t> Viết bốn số thập phân bằng mỗi số thập phân dưới đây bằng cách viết thêm chữ số 0 ở tận cùng bên phải phần thập phân: 5,78; 12,04.</a:t>
            </a:r>
            <a:endParaRPr lang="en-US" sz="28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FF"/>
                </a:solidFill>
              </a:rPr>
              <a:t>Trả lời: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vi-VN" sz="2800" b="1" dirty="0">
                <a:solidFill>
                  <a:srgbClr val="FFFFFF"/>
                </a:solidFill>
              </a:rPr>
              <a:t>a. Viết bốn số thập phân bằng mỗi số thập phân dưới đây bằng cách viết thêm chữ số 0 vào tận cùng bên phải: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      </a:t>
            </a:r>
            <a:r>
              <a:rPr lang="vi-VN" sz="2800" b="1" dirty="0">
                <a:solidFill>
                  <a:srgbClr val="FFFFFF"/>
                </a:solidFill>
              </a:rPr>
              <a:t>- Bốn số thập phân bằng 5, 78 là:</a:t>
            </a:r>
          </a:p>
          <a:p>
            <a:r>
              <a:rPr lang="vi-VN" sz="2800" b="1" dirty="0">
                <a:solidFill>
                  <a:srgbClr val="FFFFFF"/>
                </a:solidFill>
              </a:rPr>
              <a:t>  5,780 ;  5,7800 ;  5,78000 ;  5,780000.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      </a:t>
            </a:r>
            <a:r>
              <a:rPr lang="vi-VN" sz="2800" b="1" dirty="0">
                <a:solidFill>
                  <a:srgbClr val="FFFFFF"/>
                </a:solidFill>
              </a:rPr>
              <a:t>- Bốn số thập phân bằng 12,04 là:</a:t>
            </a:r>
          </a:p>
          <a:p>
            <a:r>
              <a:rPr lang="vi-VN" sz="2800" b="1" dirty="0">
                <a:solidFill>
                  <a:srgbClr val="FFFFFF"/>
                </a:solidFill>
              </a:rPr>
              <a:t>12,040 ;  12,0400 ;  12,04000 ;  12,040000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3" y="685800"/>
            <a:ext cx="8574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FF00"/>
                </a:solidFill>
                <a:latin typeface="Open Sans"/>
              </a:rPr>
              <a:t>b. Viết các số thập phân bằng mỗi số thập phân dưới đây bằng cách bỏ các chữ số 0 ở tận cùng bên phải phần thập phân: 6,8000; 230,0000.</a:t>
            </a:r>
            <a:endParaRPr lang="en-US" sz="28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581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Open Sans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thập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6,8000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Open Sans"/>
              </a:rPr>
              <a:t>   6,800;  6,80 ;  6,8.</a:t>
            </a:r>
          </a:p>
          <a:p>
            <a:pPr algn="just"/>
            <a:endParaRPr lang="en-US" sz="2800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403704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Open Sans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thập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 230,0000 </a:t>
            </a:r>
            <a:r>
              <a:rPr lang="en-US" sz="3200" b="1" dirty="0" err="1">
                <a:solidFill>
                  <a:schemeClr val="bg1"/>
                </a:solidFill>
                <a:latin typeface="Open Sans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marL="457200" indent="-457200" algn="just">
              <a:buFontTx/>
              <a:buChar char="-"/>
            </a:pPr>
            <a:endParaRPr lang="en-US" sz="3200" b="1" dirty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"/>
              </a:rPr>
              <a:t>   </a:t>
            </a:r>
            <a:r>
              <a:rPr lang="en-US" sz="3200" b="1" dirty="0">
                <a:solidFill>
                  <a:schemeClr val="bg1"/>
                </a:solidFill>
                <a:latin typeface="Open Sans"/>
              </a:rPr>
              <a:t>230,000 ;  230,00 ;  230,0 ;  230.</a:t>
            </a:r>
            <a:endParaRPr lang="en-US" sz="3200" b="1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Trả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lời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0850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065565"/>
            <a:ext cx="548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aril"/>
              </a:rPr>
              <a:t>HOẠT ĐỘNG 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57401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Open Sans"/>
              </a:rPr>
              <a:t>Bài</a:t>
            </a:r>
            <a:r>
              <a:rPr lang="en-US" sz="2800" u="sng" dirty="0">
                <a:solidFill>
                  <a:srgbClr val="FFFF00"/>
                </a:solidFill>
                <a:latin typeface="Open Sans"/>
              </a:rPr>
              <a:t> 1 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Bỏ các chữ số 0 tận cùng bên phải phần thập phân để có các số thập phân viết dưới dạng gọn hơn.</a:t>
            </a:r>
            <a:endParaRPr lang="en-US" sz="2800" b="1" dirty="0">
              <a:solidFill>
                <a:schemeClr val="bg1"/>
              </a:solidFill>
              <a:latin typeface="Open Sans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Open Sans"/>
              </a:rPr>
              <a:t>a. 4,300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;</a:t>
            </a:r>
            <a:r>
              <a:rPr lang="en-US" sz="2800" b="1" dirty="0">
                <a:solidFill>
                  <a:schemeClr val="bg1"/>
                </a:solidFill>
                <a:latin typeface="Open Sans"/>
              </a:rPr>
              <a:t>    52,7000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;</a:t>
            </a:r>
            <a:r>
              <a:rPr lang="en-US" sz="2800" b="1" dirty="0">
                <a:solidFill>
                  <a:schemeClr val="bg1"/>
                </a:solidFill>
                <a:latin typeface="Open Sans"/>
              </a:rPr>
              <a:t>    8,0600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.</a:t>
            </a:r>
            <a:endParaRPr lang="en-US" sz="2800" b="1" dirty="0">
              <a:solidFill>
                <a:schemeClr val="bg1"/>
              </a:solidFill>
              <a:latin typeface="Open Sans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Open Sans"/>
              </a:rPr>
              <a:t>b. 2005,400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;</a:t>
            </a:r>
            <a:r>
              <a:rPr lang="en-US" sz="2800" b="1" dirty="0">
                <a:solidFill>
                  <a:schemeClr val="bg1"/>
                </a:solidFill>
                <a:latin typeface="Open Sans"/>
              </a:rPr>
              <a:t>    79,030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;</a:t>
            </a:r>
            <a:r>
              <a:rPr lang="en-US" sz="2800" b="1" dirty="0">
                <a:solidFill>
                  <a:schemeClr val="bg1"/>
                </a:solidFill>
                <a:latin typeface="Open Sans"/>
              </a:rPr>
              <a:t>    100,0100</a:t>
            </a:r>
            <a:r>
              <a:rPr lang="vi-VN" sz="2800" b="1" dirty="0">
                <a:solidFill>
                  <a:schemeClr val="bg1"/>
                </a:solidFill>
                <a:latin typeface="Open Sans"/>
              </a:rPr>
              <a:t>.</a:t>
            </a:r>
            <a:endParaRPr lang="en-US" sz="2800" b="1" dirty="0">
              <a:solidFill>
                <a:schemeClr val="bg1"/>
              </a:solidFill>
              <a:latin typeface="Open Sans"/>
            </a:endParaRPr>
          </a:p>
          <a:p>
            <a:endParaRPr lang="en-US" sz="2800" dirty="0">
              <a:solidFill>
                <a:schemeClr val="bg1"/>
              </a:solidFill>
              <a:latin typeface="Aaril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76200" y="5104656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Open Sans"/>
              </a:rPr>
              <a:t>a</a:t>
            </a:r>
            <a:r>
              <a:rPr lang="vi-VN" sz="2800" b="1" dirty="0">
                <a:solidFill>
                  <a:srgbClr val="FFC000"/>
                </a:solidFill>
                <a:latin typeface="Open Sans"/>
              </a:rPr>
              <a:t>. 4,300 = 4,3;    52,7000 = 52,7;    8,0600 = 8,06. </a:t>
            </a:r>
          </a:p>
          <a:p>
            <a:pPr algn="just"/>
            <a:r>
              <a:rPr lang="vi-VN" sz="2800" b="1" dirty="0">
                <a:solidFill>
                  <a:schemeClr val="bg1"/>
                </a:solidFill>
                <a:latin typeface="Open Sans"/>
              </a:rPr>
              <a:t>b</a:t>
            </a:r>
            <a:r>
              <a:rPr lang="vi-VN" sz="2800" b="1" dirty="0">
                <a:solidFill>
                  <a:srgbClr val="FFC000"/>
                </a:solidFill>
                <a:latin typeface="Open Sans"/>
              </a:rPr>
              <a:t>. 2005,400  = 2005,4;               79,030 = 79,03; </a:t>
            </a:r>
          </a:p>
          <a:p>
            <a:pPr algn="ctr"/>
            <a:r>
              <a:rPr lang="vi-VN" sz="2800" b="1" dirty="0">
                <a:solidFill>
                  <a:srgbClr val="FFC000"/>
                </a:solidFill>
                <a:latin typeface="Open Sans"/>
              </a:rPr>
              <a:t>100,0100 = 100,01.</a:t>
            </a:r>
            <a:endParaRPr lang="vi-VN" sz="2800" b="1" i="0" dirty="0">
              <a:solidFill>
                <a:srgbClr val="FFC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92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143001"/>
            <a:ext cx="830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Open Sans"/>
              </a:rPr>
              <a:t>Bài</a:t>
            </a:r>
            <a:r>
              <a:rPr lang="en-US" sz="2800" u="sng" dirty="0">
                <a:solidFill>
                  <a:srgbClr val="FFFF00"/>
                </a:solidFill>
                <a:latin typeface="Open Sans"/>
              </a:rPr>
              <a:t> 2</a:t>
            </a:r>
          </a:p>
          <a:p>
            <a:pPr algn="just"/>
            <a:r>
              <a:rPr lang="vi-VN" sz="2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Open Sans"/>
              </a:rPr>
              <a:t>    Viết thêm các chữ số 0 vào bên phải phần thập phân của các số thập phân sau đây để phần thập phân của chúng có số chữ số bằng nhau (đều có ba chữ số):</a:t>
            </a:r>
          </a:p>
          <a:p>
            <a:pPr algn="just"/>
            <a:r>
              <a:rPr lang="vi-VN" sz="2400" b="1" dirty="0">
                <a:solidFill>
                  <a:prstClr val="white"/>
                </a:solidFill>
                <a:latin typeface="Open Sans"/>
              </a:rPr>
              <a:t>a. 2,374;    31,5;    760,87.</a:t>
            </a:r>
          </a:p>
          <a:p>
            <a:pPr algn="just"/>
            <a:r>
              <a:rPr lang="vi-VN" sz="2400" b="1" dirty="0">
                <a:solidFill>
                  <a:prstClr val="white"/>
                </a:solidFill>
                <a:latin typeface="Open Sans"/>
              </a:rPr>
              <a:t>b. 63,4;     20,01;    92,124.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493540" y="4407934"/>
            <a:ext cx="8189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C000"/>
              </a:solidFill>
              <a:latin typeface="Open Sans"/>
            </a:endParaRPr>
          </a:p>
          <a:p>
            <a:pPr algn="just"/>
            <a:r>
              <a:rPr lang="vi-VN" sz="2800" b="1" dirty="0">
                <a:solidFill>
                  <a:srgbClr val="FFC000"/>
                </a:solidFill>
                <a:latin typeface="Open Sans"/>
              </a:rPr>
              <a:t>  </a:t>
            </a:r>
            <a:endParaRPr lang="en-US" sz="2800" b="1" dirty="0">
              <a:solidFill>
                <a:srgbClr val="FFC000"/>
              </a:solidFill>
              <a:latin typeface="Open Sans"/>
            </a:endParaRPr>
          </a:p>
          <a:p>
            <a:pPr algn="just"/>
            <a:r>
              <a:rPr lang="en-US" sz="2800" dirty="0">
                <a:solidFill>
                  <a:srgbClr val="FFC000"/>
                </a:solidFill>
                <a:latin typeface="Open Sans"/>
              </a:rPr>
              <a:t>    </a:t>
            </a:r>
            <a:endParaRPr lang="vi-VN" sz="2800" dirty="0">
              <a:solidFill>
                <a:srgbClr val="FFC000"/>
              </a:solidFill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260" y="3841945"/>
            <a:ext cx="836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Open Sans"/>
              </a:rPr>
              <a:t>a. 2,374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 = 2,374;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    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31,5 =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31,500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 ;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   760,87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 =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 760,870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.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794" y="4724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Open Sans"/>
              </a:rPr>
              <a:t>b. 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63,4 =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63,400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;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    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20,01 =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20,010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;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   92,124</a:t>
            </a:r>
            <a:r>
              <a:rPr lang="vi-VN" sz="2400" b="1" dirty="0">
                <a:solidFill>
                  <a:srgbClr val="FFC000"/>
                </a:solidFill>
              </a:rPr>
              <a:t> = </a:t>
            </a:r>
            <a:r>
              <a:rPr lang="en-US" sz="2400" b="1" dirty="0">
                <a:solidFill>
                  <a:srgbClr val="FFC000"/>
                </a:solidFill>
                <a:latin typeface="Open Sans"/>
              </a:rPr>
              <a:t>92,124</a:t>
            </a:r>
            <a:r>
              <a:rPr lang="vi-VN" sz="2400" b="1" dirty="0">
                <a:solidFill>
                  <a:srgbClr val="FFC000"/>
                </a:solidFill>
                <a:latin typeface="Open Sans"/>
              </a:rPr>
              <a:t>.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" y="26670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Aaril"/>
              </a:rPr>
              <a:t>- 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thêm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thì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.</a:t>
            </a:r>
          </a:p>
          <a:p>
            <a:pPr algn="just"/>
            <a:r>
              <a:rPr lang="vi-VN" sz="2800" b="1" dirty="0">
                <a:solidFill>
                  <a:srgbClr val="FFFF00"/>
                </a:solidFill>
                <a:latin typeface="Aaril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ở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tận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cùng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thì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bỏ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0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,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ta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nó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.</a:t>
            </a:r>
          </a:p>
          <a:p>
            <a:pPr algn="just"/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Mỗi số tự nhiên có thể viết thành một số thập phân mà phần thập phân là những chữ số 0. </a:t>
            </a:r>
            <a:endParaRPr lang="vi-VN" sz="2800" b="1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10403" y="381000"/>
            <a:ext cx="8781197" cy="2133600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KIẾN THỨC CẦN GHI NHỚ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82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38512"/>
            <a:ext cx="548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aril"/>
              </a:rPr>
              <a:t>HOẠT ĐỘNG ỨNG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3761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Open Sans"/>
              </a:rPr>
              <a:t>Bài</a:t>
            </a:r>
            <a:r>
              <a:rPr lang="en-US" sz="2800" u="sng" dirty="0">
                <a:solidFill>
                  <a:srgbClr val="FFFF00"/>
                </a:solidFill>
                <a:latin typeface="Open Sans"/>
              </a:rPr>
              <a:t> 1</a:t>
            </a:r>
          </a:p>
          <a:p>
            <a:pPr algn="just"/>
            <a:r>
              <a:rPr lang="vi-VN" sz="2800" dirty="0">
                <a:solidFill>
                  <a:prstClr val="white"/>
                </a:solidFill>
                <a:latin typeface="Open Sans"/>
              </a:rPr>
              <a:t> </a:t>
            </a:r>
            <a:endParaRPr lang="en-US" sz="2800" dirty="0">
              <a:solidFill>
                <a:prstClr val="white"/>
              </a:solidFill>
              <a:latin typeface="Aaril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61043" y="5257056"/>
            <a:ext cx="8189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C000"/>
              </a:solidFill>
              <a:latin typeface="Open Sans"/>
            </a:endParaRPr>
          </a:p>
          <a:p>
            <a:pPr algn="just"/>
            <a:r>
              <a:rPr lang="vi-VN" sz="2800" b="1" dirty="0">
                <a:solidFill>
                  <a:srgbClr val="FFC000"/>
                </a:solidFill>
                <a:latin typeface="Open Sans"/>
              </a:rPr>
              <a:t>  </a:t>
            </a:r>
            <a:endParaRPr lang="en-US" sz="2800" b="1" dirty="0">
              <a:solidFill>
                <a:srgbClr val="FFC000"/>
              </a:solidFill>
              <a:latin typeface="Open Sans"/>
            </a:endParaRPr>
          </a:p>
          <a:p>
            <a:pPr algn="just"/>
            <a:r>
              <a:rPr lang="en-US" sz="2800" dirty="0">
                <a:solidFill>
                  <a:srgbClr val="FFC000"/>
                </a:solidFill>
                <a:latin typeface="Open Sans"/>
              </a:rPr>
              <a:t>    </a:t>
            </a:r>
            <a:endParaRPr lang="vi-VN" sz="2800" dirty="0">
              <a:solidFill>
                <a:srgbClr val="FFC000"/>
              </a:solidFill>
              <a:latin typeface="Open Sans"/>
            </a:endParaRPr>
          </a:p>
        </p:txBody>
      </p:sp>
      <p:pic>
        <p:nvPicPr>
          <p:cNvPr id="3074" name="Picture 2" descr="C:\Users\Adminstrator\Desktop\bai-23-so-thap-phan-bang-nhau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3" y="2629343"/>
            <a:ext cx="2437567" cy="24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2798610" y="2680437"/>
                <a:ext cx="6211187" cy="2271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+</a:t>
                </a:r>
                <a:r>
                  <a:rPr lang="en-US" sz="12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Bạn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Hà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nói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Đã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tô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màu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 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hình</a:t>
                </a: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.</a:t>
                </a:r>
                <a:endPara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+</a:t>
                </a: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Bạn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Hoa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nói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Đã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tô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màu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vào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 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hình</a:t>
                </a: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.</a:t>
                </a:r>
                <a:endPara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+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Bạn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Nam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nói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Đã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tô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màu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vào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0,5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hình</a:t>
                </a: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.</a:t>
                </a:r>
                <a:endPara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+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Bạn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Dũng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nói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Đã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tô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màu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vào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0,05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hình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.</a:t>
                </a:r>
                <a:endPara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   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em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bạn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nào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nói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đúng</a:t>
                </a:r>
                <a:r>
                  <a:rPr lang="vi-VN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?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 </a:t>
                </a:r>
                <a:r>
                  <a:rPr lang="vi-VN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V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ì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sao</a:t>
                </a:r>
                <a:r>
                  <a:rPr lang="en-US" sz="2400" b="1" dirty="0">
                    <a:solidFill>
                      <a:srgbClr val="FFFF00"/>
                    </a:solidFill>
                    <a:latin typeface="Open Sans" pitchFamily="34" charset="0"/>
                    <a:cs typeface="Open Sans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610" y="2680437"/>
                <a:ext cx="6211187" cy="2271006"/>
              </a:xfrm>
              <a:prstGeom prst="rect">
                <a:avLst/>
              </a:prstGeom>
              <a:blipFill rotWithShape="0">
                <a:blip r:embed="rId3"/>
                <a:stretch>
                  <a:fillRect l="-1472" r="-981" b="-61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4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1893888" y="-333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5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2278063" y="-44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213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strator\Desktop\bai-23-so-thap-phan-bang-nhau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0" y="1482572"/>
            <a:ext cx="2270957" cy="22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95600" y="496546"/>
            <a:ext cx="59436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Open Sans" pitchFamily="34" charset="0"/>
              <a:cs typeface="Open Sans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Open Sans" pitchFamily="34" charset="0"/>
              <a:cs typeface="Open Sans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u="sng" dirty="0">
                <a:solidFill>
                  <a:srgbClr val="FFFF00"/>
                </a:solidFill>
                <a:latin typeface="Open Sans" pitchFamily="34" charset="0"/>
                <a:cs typeface="Open Sans" pitchFamily="34" charset="0"/>
              </a:rPr>
              <a:t>Trả lời: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FF00"/>
                </a:solidFill>
                <a:latin typeface="Open Sans" pitchFamily="34" charset="0"/>
                <a:cs typeface="Open Sans" pitchFamily="34" charset="0"/>
              </a:rPr>
              <a:t>- Quan sát hình vẽ ta thấy: Hình có 100 ô vuông, đã tô màu 50 ô vuông.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FF00"/>
                </a:solidFill>
                <a:latin typeface="Open Sans" pitchFamily="34" charset="0"/>
                <a:cs typeface="Open Sans" pitchFamily="34" charset="0"/>
              </a:rPr>
              <a:t>→ Vậy phân số của ô vuông đã tô màu so với toàn bộ ô vuông là: </a:t>
            </a:r>
            <a:endParaRPr lang="en-US" sz="2400" b="1" dirty="0">
              <a:solidFill>
                <a:srgbClr val="FFFF00"/>
              </a:solidFill>
              <a:latin typeface="Open Sans" pitchFamily="34" charset="0"/>
              <a:cs typeface="Open Sans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00"/>
              </a:solidFill>
              <a:latin typeface="Open Sans" pitchFamily="34" charset="0"/>
              <a:cs typeface="Open Sans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FF00"/>
                </a:solidFill>
                <a:latin typeface="Open Sans" pitchFamily="34" charset="0"/>
                <a:cs typeface="Open Sans" pitchFamily="34" charset="0"/>
              </a:rPr>
              <a:t>⇒ Ở đây, có nhiều kết quả tương đương khác nhau, mỗi bạn nói một đáp án, nhưng các đáp án đó lại bằng nhau. Vậy ba bạn Hà, Hoa và Nam nói đúng.</a:t>
            </a:r>
            <a:endParaRPr lang="en-US" sz="2400" b="1" dirty="0">
              <a:solidFill>
                <a:srgbClr val="FFFF00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1" name="AutoShape 4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1893888" y="-333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5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2278063" y="-44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strator\Desktop\bai-23-so-thap-phan-bang-nhau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16" y="4120270"/>
            <a:ext cx="1636486" cy="6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139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Open Sans"/>
              </a:rPr>
              <a:t>2. Em viết một số thập phân bất kì rồi viết 3 số thập phân bằng phân số vừa viết bằng cách viết thêm chữ số 0 vào bên phải phần thập phân của số đó.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956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vi-VN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Ba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bằng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5,2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: 5,20 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  5,200 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  5,2000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.</a:t>
            </a:r>
            <a:endParaRPr lang="en-US" sz="3600" b="1" dirty="0">
              <a:solidFill>
                <a:srgbClr val="FFFF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vi-VN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Ba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bằng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758,1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: 758,10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   758,100  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   758,1000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.</a:t>
            </a:r>
            <a:endParaRPr lang="en-US" sz="3600" b="1" dirty="0">
              <a:solidFill>
                <a:srgbClr val="FFFF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vi-VN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Ba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bằng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96,05 </a:t>
            </a:r>
            <a:r>
              <a:rPr lang="en-US" sz="3600" b="1" dirty="0" err="1">
                <a:solidFill>
                  <a:srgbClr val="FFFF00"/>
                </a:solidFill>
                <a:latin typeface="Open Sans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: 96,050 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  96,0500 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;</a:t>
            </a:r>
            <a:r>
              <a:rPr lang="en-US" sz="3600" b="1" dirty="0">
                <a:solidFill>
                  <a:srgbClr val="FFFF00"/>
                </a:solidFill>
                <a:latin typeface="Open Sans"/>
              </a:rPr>
              <a:t>   96,05000</a:t>
            </a:r>
            <a:r>
              <a:rPr lang="vi-VN" sz="3600" b="1" dirty="0">
                <a:solidFill>
                  <a:srgbClr val="FFFF00"/>
                </a:solidFill>
                <a:latin typeface="Open Sans"/>
              </a:rPr>
              <a:t>.</a:t>
            </a:r>
            <a:endParaRPr lang="en-US" sz="3600" b="1" i="0" dirty="0">
              <a:solidFill>
                <a:srgbClr val="FFFF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024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aril"/>
              </a:rPr>
              <a:t>MỤC TIÊU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752600"/>
            <a:ext cx="8466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Aaril"/>
              </a:rPr>
              <a:t>   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0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hoặc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bỏ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0 (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nếu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) ở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tận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bên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phải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thì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giá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trị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thập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thay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aril"/>
              </a:rPr>
              <a:t>đổi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zV025-165">
            <a:extLst>
              <a:ext uri="{FF2B5EF4-FFF2-40B4-BE49-F238E27FC236}">
                <a16:creationId xmlns:a16="http://schemas.microsoft.com/office/drawing/2014/main" id="{5091CC38-76AC-613D-99CC-BB217BBF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7"/>
            <a:ext cx="6858000" cy="396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507E074-8261-2049-D3AC-113FFF773E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6400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381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2381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E46A78B9-C586-BDF0-661C-E4F2EE6AD8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71850" y="34290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2143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17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5" y="663676"/>
            <a:ext cx="7272431" cy="422023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85" y="3982755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1844381" y="1577649"/>
            <a:ext cx="5542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1343815" y="3032642"/>
            <a:ext cx="2041347" cy="2432210"/>
          </a:xfrm>
          <a:prstGeom prst="rect">
            <a:avLst/>
          </a:prstGeom>
        </p:spPr>
      </p:pic>
      <p:pic>
        <p:nvPicPr>
          <p:cNvPr id="8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43329" y="3826520"/>
            <a:ext cx="2041347" cy="2432210"/>
          </a:xfrm>
          <a:prstGeom prst="rect">
            <a:avLst/>
          </a:prstGeom>
        </p:spPr>
      </p:pic>
      <p:pic>
        <p:nvPicPr>
          <p:cNvPr id="9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624134" y="3826521"/>
            <a:ext cx="2041347" cy="24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95" y="102242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Open Sans"/>
              </a:rPr>
              <a:t>1.T</a:t>
            </a:r>
            <a:r>
              <a:rPr lang="vi-VN" sz="3200" b="1" dirty="0">
                <a:solidFill>
                  <a:prstClr val="white"/>
                </a:solidFill>
                <a:latin typeface="Open Sans"/>
              </a:rPr>
              <a:t>rò chơi “Ghép thẻ”</a:t>
            </a:r>
            <a:r>
              <a:rPr lang="en-US" sz="3200" b="1" dirty="0">
                <a:solidFill>
                  <a:prstClr val="white"/>
                </a:solidFill>
                <a:latin typeface="Open Sans"/>
              </a:rPr>
              <a:t>: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9339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Open Sans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cặp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thẻ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2667000"/>
            <a:ext cx="8382000" cy="3434161"/>
            <a:chOff x="726726" y="2827414"/>
            <a:chExt cx="7256599" cy="3380625"/>
          </a:xfrm>
        </p:grpSpPr>
        <p:grpSp>
          <p:nvGrpSpPr>
            <p:cNvPr id="19" name="Group 18"/>
            <p:cNvGrpSpPr/>
            <p:nvPr/>
          </p:nvGrpSpPr>
          <p:grpSpPr>
            <a:xfrm>
              <a:off x="809522" y="2827414"/>
              <a:ext cx="7173803" cy="3380625"/>
              <a:chOff x="636815" y="2667000"/>
              <a:chExt cx="7335184" cy="33806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40229" y="2819400"/>
                    <a:ext cx="762000" cy="10668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𝟏𝟎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229" y="2819400"/>
                    <a:ext cx="762000" cy="10668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29200" y="2667000"/>
                    <a:ext cx="838200" cy="12192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𝟓𝟐𝟎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𝟏𝟎𝟎𝟎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</a:rPr>
                      <a:t> </a:t>
                    </a:r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200" y="2667000"/>
                    <a:ext cx="838200" cy="12192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6754586" y="2667000"/>
                    <a:ext cx="762000" cy="12192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𝟏𝟎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4586" y="2667000"/>
                    <a:ext cx="762000" cy="121920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Group 13"/>
              <p:cNvGrpSpPr/>
              <p:nvPr/>
            </p:nvGrpSpPr>
            <p:grpSpPr>
              <a:xfrm>
                <a:off x="636815" y="4415051"/>
                <a:ext cx="7235371" cy="1632574"/>
                <a:chOff x="689429" y="4800600"/>
                <a:chExt cx="7235371" cy="12192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689429" y="4876800"/>
                  <a:ext cx="762000" cy="990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895600" y="4953000"/>
                  <a:ext cx="762000" cy="990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181600" y="4953000"/>
                  <a:ext cx="838200" cy="10668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086600" y="4800600"/>
                  <a:ext cx="838200" cy="11430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743200" y="2667000"/>
                    <a:ext cx="914400" cy="12192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𝟑𝟒𝟎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𝟏𝟎</m:t>
                            </m:r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</a:rPr>
                      <a:t> </a:t>
                    </a:r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3200" y="2667000"/>
                    <a:ext cx="914400" cy="12192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2842986" y="4827071"/>
                    <a:ext cx="910827" cy="910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𝟓𝟐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𝟏𝟎𝟎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86" y="4827071"/>
                    <a:ext cx="910827" cy="91057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012245" y="4811864"/>
                    <a:ext cx="1071682" cy="90178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𝟏𝟎𝟎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2245" y="4811864"/>
                    <a:ext cx="1071682" cy="90178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7061172" y="4727378"/>
                    <a:ext cx="910827" cy="9017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𝟑𝟒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𝟏𝟎𝟎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1172" y="4727378"/>
                    <a:ext cx="910827" cy="90178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26726" y="4972278"/>
                  <a:ext cx="788536" cy="8877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</m:t>
                            </m:r>
                            <m:r>
                              <a:rPr lang="vi-V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26" y="4972278"/>
                  <a:ext cx="788536" cy="8877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50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987" y="393510"/>
            <a:ext cx="3505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aril"/>
              </a:rPr>
              <a:t>KHỞI ĐỘNG</a:t>
            </a:r>
          </a:p>
        </p:txBody>
      </p:sp>
      <p:sp>
        <p:nvSpPr>
          <p:cNvPr id="3" name="AutoShape 2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9200"/>
            <a:ext cx="8836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Giải Toán 5 VNEN Bài 23: Số thập phân bằng nhau | Hay nhất Giải bài tập Toán 5 V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569330"/>
            <a:ext cx="8607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vi-VN" sz="2800" b="1" dirty="0">
                <a:solidFill>
                  <a:srgbClr val="FFFF00"/>
                </a:solidFill>
                <a:latin typeface="Open Sans"/>
              </a:rPr>
              <a:t>Viết các phân số thập phân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Open Sans"/>
              </a:rPr>
              <a:t>đó</a:t>
            </a:r>
            <a:r>
              <a:rPr lang="vi-VN" sz="2800" b="1" dirty="0">
                <a:solidFill>
                  <a:srgbClr val="FFFF00"/>
                </a:solidFill>
                <a:latin typeface="Open Sans"/>
              </a:rPr>
              <a:t> dưới dạng số thập phân.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512" y="1801470"/>
                <a:ext cx="4396088" cy="80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C000"/>
                    </a:solidFill>
                    <a:ea typeface="Times New Roman"/>
                    <a:cs typeface="Times New Roman"/>
                  </a:rPr>
                  <a:t>   </a:t>
                </a:r>
                <a:r>
                  <a:rPr lang="en-US" sz="2800" b="1" dirty="0">
                    <a:solidFill>
                      <a:srgbClr val="FFC000"/>
                    </a:solidFill>
                    <a:ea typeface="Times New Roman"/>
                    <a:cs typeface="Calibri"/>
                  </a:rPr>
                  <a:t>= 0,2 = 0,20</a:t>
                </a:r>
                <a:r>
                  <a:rPr lang="vi-VN" sz="2800" b="1" dirty="0">
                    <a:solidFill>
                      <a:srgbClr val="FFC000"/>
                    </a:solidFill>
                    <a:ea typeface="Times New Roman"/>
                    <a:cs typeface="Calibri"/>
                  </a:rPr>
                  <a:t>.</a:t>
                </a:r>
                <a:endParaRPr lang="en-US" sz="2800" b="1" dirty="0">
                  <a:solidFill>
                    <a:srgbClr val="FFC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2" y="1801470"/>
                <a:ext cx="4396088" cy="808042"/>
              </a:xfrm>
              <a:prstGeom prst="rect">
                <a:avLst/>
              </a:prstGeom>
              <a:blipFill rotWithShape="0"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512" y="3164569"/>
                <a:ext cx="469885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</m:den>
                    </m:f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𝟑𝟒𝟎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𝟑𝟒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𝟑𝟒𝟎</m:t>
                    </m:r>
                    <m:r>
                      <a:rPr lang="vi-VN" sz="2800" b="1" i="1" smtClean="0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 </a:t>
                </a:r>
                <a:endParaRPr 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2" y="3164569"/>
                <a:ext cx="469885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0375" y="4267200"/>
                <a:ext cx="397108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𝟒𝟎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</m:den>
                    </m:f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𝟒𝟎</m:t>
                    </m:r>
                  </m:oMath>
                </a14:m>
                <a:r>
                  <a:rPr lang="vi-VN" sz="2800" b="1" dirty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.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/>
                    <a:ea typeface="Times New Roman"/>
                  </a:rPr>
                  <a:t> </a:t>
                </a:r>
                <a:endParaRPr 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267200"/>
                <a:ext cx="3971087" cy="714683"/>
              </a:xfrm>
              <a:prstGeom prst="rect">
                <a:avLst/>
              </a:prstGeom>
              <a:blipFill rotWithShape="1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7975" y="5486400"/>
                <a:ext cx="5094793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𝟓𝟐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𝟓𝟐𝟎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𝟏𝟎𝟎𝟎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𝟓𝟐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𝟓𝟐𝟎</m:t>
                      </m:r>
                      <m:r>
                        <a:rPr lang="vi-VN" sz="2800" b="1" i="1" smtClean="0">
                          <a:solidFill>
                            <a:srgbClr val="FFC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486400"/>
                <a:ext cx="5094793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3372"/>
            <a:ext cx="3138805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6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1807"/>
              </p:ext>
            </p:extLst>
          </p:nvPr>
        </p:nvGraphicFramePr>
        <p:xfrm>
          <a:off x="381000" y="3171371"/>
          <a:ext cx="3124200" cy="254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362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29758"/>
              </p:ext>
            </p:extLst>
          </p:nvPr>
        </p:nvGraphicFramePr>
        <p:xfrm>
          <a:off x="4757057" y="3200401"/>
          <a:ext cx="3124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9600" y="5867400"/>
                <a:ext cx="2066591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FF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hoặc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0,5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867400"/>
                <a:ext cx="2066591" cy="810991"/>
              </a:xfrm>
              <a:prstGeom prst="rect">
                <a:avLst/>
              </a:prstGeom>
              <a:blipFill rotWithShape="1">
                <a:blip r:embed="rId3"/>
                <a:stretch>
                  <a:fillRect r="-6195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1377" y="2133600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aril"/>
              </a:rPr>
              <a:t>So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sánh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tô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màu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xét</a:t>
            </a:r>
            <a:endParaRPr lang="en-US" sz="2800" dirty="0">
              <a:solidFill>
                <a:srgbClr val="FFFF00"/>
              </a:solidFill>
              <a:latin typeface="Aari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895702"/>
                <a:ext cx="2231701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  <m:r>
                          <a:rPr lang="vi-V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hoặc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0,50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95702"/>
                <a:ext cx="2231701" cy="721031"/>
              </a:xfrm>
              <a:prstGeom prst="rect">
                <a:avLst/>
              </a:prstGeom>
              <a:blipFill rotWithShape="1">
                <a:blip r:embed="rId4"/>
                <a:stretch>
                  <a:fillRect r="-3825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3000" y="914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Open Sans"/>
              </a:rPr>
              <a:t>2.(Trang 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88</a:t>
            </a:r>
            <a:r>
              <a:rPr lang="vi-VN" sz="2400" b="1" dirty="0">
                <a:solidFill>
                  <a:srgbClr val="FFFF00"/>
                </a:solidFill>
                <a:latin typeface="Open Sans"/>
              </a:rPr>
              <a:t> Toán 5 VNEN Tập 1): 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a.</a:t>
            </a:r>
            <a:r>
              <a:rPr lang="vi-VN" sz="2400" b="1" dirty="0">
                <a:solidFill>
                  <a:srgbClr val="FFFF00"/>
                </a:solidFill>
                <a:latin typeface="Open Sans"/>
              </a:rPr>
              <a:t>Thực hiện lần lượt các hoạt động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</a:rPr>
              <a:t>theo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</a:rPr>
              <a:t>sách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Open Sans"/>
              </a:rPr>
              <a:t>(sgk)</a:t>
            </a:r>
            <a:r>
              <a:rPr lang="en-US" sz="2400" b="1" dirty="0">
                <a:solidFill>
                  <a:srgbClr val="FFFF00"/>
                </a:solidFill>
                <a:latin typeface="Open Sans"/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40140"/>
              </p:ext>
            </p:extLst>
          </p:nvPr>
        </p:nvGraphicFramePr>
        <p:xfrm>
          <a:off x="762000" y="2133600"/>
          <a:ext cx="3124200" cy="254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362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23800"/>
              </p:ext>
            </p:extLst>
          </p:nvPr>
        </p:nvGraphicFramePr>
        <p:xfrm>
          <a:off x="4800600" y="2057400"/>
          <a:ext cx="3124200" cy="263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7714" y="914400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aril"/>
              </a:rPr>
              <a:t>So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sánh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tô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màu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aril"/>
              </a:rPr>
              <a:t>xét</a:t>
            </a:r>
            <a:endParaRPr lang="en-US" sz="2800" dirty="0">
              <a:solidFill>
                <a:srgbClr val="FFFF00"/>
              </a:solidFill>
              <a:latin typeface="Aari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86" y="4953000"/>
            <a:ext cx="8469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nên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Aaril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aril"/>
              </a:rPr>
              <a:t>:</a:t>
            </a:r>
            <a:r>
              <a:rPr lang="vi-VN" sz="2800" b="1" dirty="0">
                <a:solidFill>
                  <a:srgbClr val="FFFF00"/>
                </a:solidFill>
                <a:latin typeface="Aaril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aril"/>
              </a:rPr>
              <a:t>0,5 = 0,50 hay 0,50 = 0,5 </a:t>
            </a:r>
          </a:p>
        </p:txBody>
      </p:sp>
    </p:spTree>
    <p:extLst>
      <p:ext uri="{BB962C8B-B14F-4D97-AF65-F5344CB8AC3E}">
        <p14:creationId xmlns:p14="http://schemas.microsoft.com/office/powerpoint/2010/main" val="265179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2400" y="1295401"/>
            <a:ext cx="8763000" cy="32766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/>
            <a:r>
              <a:rPr lang="vi-V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Mỗi số tự nhiên có thể viết thành một số thập phân mà phần thập phân là những chữ số 0. </a:t>
            </a:r>
          </a:p>
          <a:p>
            <a:pPr algn="just"/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Ví dụ: 17= 17,0 = 17,00 = 17,000.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52" y="4784791"/>
            <a:ext cx="4586748" cy="184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BCA601-E5DA-4CCE-A319-D394A0127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77" y="3446463"/>
            <a:ext cx="2293375" cy="3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143000" y="228601"/>
            <a:ext cx="5692877" cy="990600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Lưu ý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784791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1065</Words>
  <Application>Microsoft Office PowerPoint</Application>
  <PresentationFormat>On-screen Show (4:3)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Aaril</vt:lpstr>
      <vt:lpstr>Arial</vt:lpstr>
      <vt:lpstr>Calibri</vt:lpstr>
      <vt:lpstr>Calibri Light</vt:lpstr>
      <vt:lpstr>Cambria Math</vt:lpstr>
      <vt:lpstr>Franklin Gothic Book</vt:lpstr>
      <vt:lpstr>Franklin Gothic Medium</vt:lpstr>
      <vt:lpstr>Open Sans</vt:lpstr>
      <vt:lpstr>Times New Roman</vt:lpstr>
      <vt:lpstr>VnBangkok</vt:lpstr>
      <vt:lpstr>VNbritannic</vt:lpstr>
      <vt:lpstr>Wingdings</vt:lpstr>
      <vt:lpstr>Wingdings 2</vt:lpstr>
      <vt:lpstr>3_Office Theme</vt:lpstr>
      <vt:lpstr>2_Trek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WDAGUtilityAccount</dc:creator>
  <cp:lastModifiedBy>Nguyễn Thị Hồng Loan</cp:lastModifiedBy>
  <cp:revision>106</cp:revision>
  <dcterms:created xsi:type="dcterms:W3CDTF">2021-10-19T01:58:13Z</dcterms:created>
  <dcterms:modified xsi:type="dcterms:W3CDTF">2024-03-31T02:29:23Z</dcterms:modified>
</cp:coreProperties>
</file>