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19" r:id="rId2"/>
  </p:sldMasterIdLst>
  <p:notesMasterIdLst>
    <p:notesMasterId r:id="rId33"/>
  </p:notesMasterIdLst>
  <p:sldIdLst>
    <p:sldId id="267" r:id="rId3"/>
    <p:sldId id="345" r:id="rId4"/>
    <p:sldId id="330" r:id="rId5"/>
    <p:sldId id="279" r:id="rId6"/>
    <p:sldId id="331" r:id="rId7"/>
    <p:sldId id="285" r:id="rId8"/>
    <p:sldId id="286" r:id="rId9"/>
    <p:sldId id="287" r:id="rId10"/>
    <p:sldId id="332" r:id="rId11"/>
    <p:sldId id="355" r:id="rId12"/>
    <p:sldId id="333" r:id="rId13"/>
    <p:sldId id="300" r:id="rId14"/>
    <p:sldId id="334" r:id="rId15"/>
    <p:sldId id="358" r:id="rId16"/>
    <p:sldId id="335" r:id="rId17"/>
    <p:sldId id="302" r:id="rId18"/>
    <p:sldId id="303" r:id="rId19"/>
    <p:sldId id="304" r:id="rId20"/>
    <p:sldId id="359" r:id="rId21"/>
    <p:sldId id="315" r:id="rId22"/>
    <p:sldId id="316" r:id="rId23"/>
    <p:sldId id="352" r:id="rId24"/>
    <p:sldId id="347" r:id="rId25"/>
    <p:sldId id="348" r:id="rId26"/>
    <p:sldId id="349" r:id="rId27"/>
    <p:sldId id="350" r:id="rId28"/>
    <p:sldId id="351" r:id="rId29"/>
    <p:sldId id="353" r:id="rId30"/>
    <p:sldId id="354" r:id="rId31"/>
    <p:sldId id="34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86" autoAdjust="0"/>
  </p:normalViewPr>
  <p:slideViewPr>
    <p:cSldViewPr>
      <p:cViewPr varScale="1">
        <p:scale>
          <a:sx n="62" d="100"/>
          <a:sy n="62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B6C7E-3654-4E0E-A617-635AB44FFF3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86CCB-9361-47C6-B372-D265EDD49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EFAF27F-A728-3DE2-E42C-4D8A91801B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AD2D3716-CA90-1302-281C-2D26C3364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SG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D0B1147-D2BE-AA17-8091-65D0D4CF4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8D8C0-1E58-40D4-AE21-9BCD91441D3F}" type="slidenum">
              <a:rPr kumimoji="0" lang="en-S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86CCB-9361-47C6-B372-D265EDD49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86CCB-9361-47C6-B372-D265EDD497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F6BE-FD61-44F3-E635-CC0AA5D6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F87D3-0209-4E42-8363-0158B388E070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ABBEC-DA77-352F-724F-826503F8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79203-1FB5-EF51-D0DD-07FA198A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13711-4A2A-4D37-834E-CCC8816C5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08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9A98-FA2A-2726-C57D-DAA4FFBA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08279-F769-46BE-9C1C-64114CB8DA23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8358C-3328-FC3A-E438-C1642233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A8EEF-7DA4-AE36-90C1-58C9316E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6894-634B-4004-98FC-EEB18EBA4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78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F1171-43D9-0290-755C-7642BBE3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CA535-77C6-41EE-AC0D-41D660A95F74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C080A-003E-A756-8F0B-66412003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ECE0-EA8B-3EDB-03DE-BA8A9A38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0FD7F-FFC3-428A-952F-05F70FECC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04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FF7D8F-988E-C7CE-43C3-329759DA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F20B0-6F84-4223-B6DF-116278812CFB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16C2C1-3B0B-D10D-66F4-B0321E1F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3D8E02-E89F-C0D8-E86B-867DCC82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A31EE-C24F-48C9-9154-C3E7E93B9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62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83FF49-2FD2-F6B5-AB02-3FA6ACBF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4A01-2A20-454B-BB54-6120411F2135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A7BE6D-8B21-214D-0F60-6E335F50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379C09-017A-26CB-E850-89EA2A05A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2A4C-8E7E-498B-B7C8-E670CE76E5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7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59CC3A1-0063-1D48-E3E9-951F60AE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F69BF-0BC7-4619-862B-545F396D615D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6BDF64-F5FF-F77F-6AC1-DF67D25B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C24DE9-D762-E273-D468-A46B8ACC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CD706-A010-48B9-9D74-12DA6255E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637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E13575-18D0-1DC3-E342-75FD0AD2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F808-8D24-46C7-812D-E623EE06EB72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BA3DD5-4AFA-5D1D-3FE9-7928FECB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1F689F-594E-6C59-90AC-E2E13EF1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21AE-65BE-4646-A647-2DB80D761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093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6A4CA2-821E-0E00-60B4-7D61068D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83253-54A7-4E4D-B993-5D3836A131F6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34D0B8-963D-773F-EE73-7E95B2FC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1CAF0-839F-B4CC-E3D5-76E75673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5C2E2-9FB4-409C-84AA-BE6ED8CC3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76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BA7C85-7EBF-2636-A092-1DF1D9EEB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E413A-346D-43F4-99AE-9EA97D8F476A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316960-BA5B-F883-4EE1-0E89DB0C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54006A-885E-B966-A1CC-FCE449D2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E752-D490-4090-AF64-475F72B1DC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12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8EC79-8641-4181-2CFE-4E213DBB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256B2-8F93-430A-8220-39F715942909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36FD-31DF-03D4-ED42-B9F79D84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C9B0F-EA97-FE8A-A0B1-BE3B4E76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A769-2443-406E-946B-63C4CEA50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964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9715A-BF79-A171-C874-A8A3D5A8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9A580-C823-443E-82B1-38B2481F455F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4CCD3-5973-09A7-03D7-6655CD6F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334CC-1651-2F0C-0B22-89FEA548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C4A6A-9998-4386-B3F1-5DCF9AA5F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37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40C2CC3-D937-7181-C1FE-3F60697C1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SG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6B0D6F-2C21-18B1-39D2-06B778E1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SG"/>
              <a:t>Click to edit Master text styles</a:t>
            </a:r>
          </a:p>
          <a:p>
            <a:pPr lvl="1"/>
            <a:r>
              <a:rPr lang="en-US" altLang="en-SG"/>
              <a:t>Second level</a:t>
            </a:r>
          </a:p>
          <a:p>
            <a:pPr lvl="2"/>
            <a:r>
              <a:rPr lang="en-US" altLang="en-SG"/>
              <a:t>Third level</a:t>
            </a:r>
          </a:p>
          <a:p>
            <a:pPr lvl="3"/>
            <a:r>
              <a:rPr lang="en-US" altLang="en-SG"/>
              <a:t>Fourth level</a:t>
            </a:r>
          </a:p>
          <a:p>
            <a:pPr lvl="4"/>
            <a:r>
              <a:rPr lang="en-US" altLang="en-S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DBE36-4025-EE10-F556-55EA62544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D561EB-9528-48D1-AA86-7FB5E579E5DE}" type="datetimeFigureOut">
              <a:rPr lang="en-US"/>
              <a:pPr>
                <a:defRPr/>
              </a:pPr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F1C23-F137-F667-54EC-2A091896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900A7-44B4-F8DE-3E29-84C0E79FA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DE936E-C1B8-4646-993C-FB411B97E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83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37.jpg"/><Relationship Id="rId7" Type="http://schemas.openxmlformats.org/officeDocument/2006/relationships/slide" Target="slide24.xml"/><Relationship Id="rId12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11" Type="http://schemas.openxmlformats.org/officeDocument/2006/relationships/slide" Target="slide25.xml"/><Relationship Id="rId5" Type="http://schemas.openxmlformats.org/officeDocument/2006/relationships/image" Target="../media/image38.gif"/><Relationship Id="rId10" Type="http://schemas.openxmlformats.org/officeDocument/2006/relationships/slide" Target="slide26.xml"/><Relationship Id="rId4" Type="http://schemas.openxmlformats.org/officeDocument/2006/relationships/slide" Target="slide28.xml"/><Relationship Id="rId9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jpeg"/><Relationship Id="rId7" Type="http://schemas.openxmlformats.org/officeDocument/2006/relationships/image" Target="../media/image2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zV025-166">
            <a:extLst>
              <a:ext uri="{FF2B5EF4-FFF2-40B4-BE49-F238E27FC236}">
                <a16:creationId xmlns:a16="http://schemas.microsoft.com/office/drawing/2014/main" id="{61480B8E-BB85-3E47-4810-EE66407E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"/>
            <a:ext cx="9144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0">
            <a:extLst>
              <a:ext uri="{FF2B5EF4-FFF2-40B4-BE49-F238E27FC236}">
                <a16:creationId xmlns:a16="http://schemas.microsoft.com/office/drawing/2014/main" id="{D38064B1-1AFA-4073-2792-C987F0165B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3953" y="2472928"/>
            <a:ext cx="2632472" cy="4417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4286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SG" sz="4286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SG" sz="4286" b="1" i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32">
            <a:extLst>
              <a:ext uri="{FF2B5EF4-FFF2-40B4-BE49-F238E27FC236}">
                <a16:creationId xmlns:a16="http://schemas.microsoft.com/office/drawing/2014/main" id="{4D63228E-97F3-0EA9-E201-C7F394ABC9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3176185"/>
            <a:ext cx="5514975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612282" eaLnBrk="0" hangingPunct="0">
              <a:defRPr/>
            </a:pP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10B: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Viết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vị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đo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diện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tích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dưới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dạng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số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thập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phân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SG" sz="4286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33">
            <a:extLst>
              <a:ext uri="{FF2B5EF4-FFF2-40B4-BE49-F238E27FC236}">
                <a16:creationId xmlns:a16="http://schemas.microsoft.com/office/drawing/2014/main" id="{40B09C88-86AD-06A9-581B-68C3F1A8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5222082"/>
            <a:ext cx="5514975" cy="549581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5" tIns="54423" rIns="108845" bIns="5442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12282" eaLnBrk="0" hangingPunct="0">
              <a:spcBef>
                <a:spcPct val="50000"/>
              </a:spcBef>
              <a:defRPr/>
            </a:pPr>
            <a:r>
              <a:rPr lang="en-US" sz="2857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57" b="1" dirty="0" err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57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7" b="1" dirty="0" err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57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7" b="1" dirty="0" err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57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0" y="19665"/>
            <a:ext cx="9122563" cy="1580535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CHƠI 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“ĐỐ BẠN”: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0719" y="1600200"/>
            <a:ext cx="9144000" cy="2123658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Nêu mối quan hệ giữa các đơn vị đo diện tích thường dùng: km</a:t>
            </a:r>
            <a:r>
              <a:rPr lang="en-US" sz="4400" b="1" baseline="3000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ha với m</a:t>
            </a:r>
            <a:r>
              <a:rPr lang="en-US" sz="4400" b="1" baseline="3000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; km</a:t>
            </a:r>
            <a:r>
              <a:rPr lang="en-US" sz="4400" b="1" baseline="3000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với ha.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891855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 ha = ………… m</a:t>
            </a:r>
            <a:r>
              <a:rPr lang="en-US" sz="3200" baseline="30000"/>
              <a:t>2</a:t>
            </a:r>
            <a:r>
              <a:rPr lang="en-US" sz="3200"/>
              <a:t>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4648200"/>
            <a:ext cx="358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 km</a:t>
            </a:r>
            <a:r>
              <a:rPr lang="en-US" sz="3200" baseline="30000"/>
              <a:t>2</a:t>
            </a:r>
            <a:r>
              <a:rPr lang="en-US" sz="3200"/>
              <a:t> = ………. ha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" y="389185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 km</a:t>
            </a:r>
            <a:r>
              <a:rPr lang="en-US" sz="3200" baseline="30000"/>
              <a:t>2</a:t>
            </a:r>
            <a:r>
              <a:rPr lang="en-US" sz="3200"/>
              <a:t> = ………… m</a:t>
            </a:r>
            <a:r>
              <a:rPr lang="en-US" sz="3200" baseline="30000"/>
              <a:t>2</a:t>
            </a:r>
            <a:r>
              <a:rPr lang="en-US" sz="3200"/>
              <a:t>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48006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 ha = ……….km</a:t>
            </a:r>
            <a:r>
              <a:rPr lang="en-US" sz="3200" baseline="3000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7360" y="389185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1000000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7920" y="3891855"/>
            <a:ext cx="131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10000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1700" y="462356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77940" y="4678680"/>
                <a:ext cx="990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940" y="4678680"/>
                <a:ext cx="990600" cy="1017523"/>
              </a:xfrm>
              <a:prstGeom prst="rect">
                <a:avLst/>
              </a:prstGeom>
              <a:blipFill rotWithShape="1">
                <a:blip r:embed="rId3"/>
                <a:stretch>
                  <a:fillRect r="-20859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79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5" grpId="0"/>
      <p:bldP spid="8" grpId="0"/>
      <p:bldP spid="10" grpId="0"/>
      <p:bldP spid="3" grpId="0"/>
      <p:bldP spid="6" grpId="0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9328" y="19665"/>
            <a:ext cx="9083235" cy="1199535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THỰC HIỆN LẦN LƯỢT CÁC HOẠT ĐỘNG SAU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36406"/>
            <a:ext cx="9144000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a) </a:t>
            </a:r>
            <a:r>
              <a:rPr lang="en-US" sz="4400" b="1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Hoàn thành bảng ghi tên các đơn vị đo diện tích sau</a:t>
            </a:r>
            <a:r>
              <a:rPr lang="vi-VN" sz="4400" b="1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40049"/>
              </p:ext>
            </p:extLst>
          </p:nvPr>
        </p:nvGraphicFramePr>
        <p:xfrm>
          <a:off x="39328" y="3080703"/>
          <a:ext cx="89621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hm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(ha)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dam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en-US" sz="28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62600" y="3185155"/>
            <a:ext cx="95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dm</a:t>
            </a:r>
            <a:r>
              <a:rPr lang="en-US" sz="28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318515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cm</a:t>
            </a:r>
            <a:r>
              <a:rPr lang="en-US" sz="28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437" y="4343400"/>
            <a:ext cx="9144000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b) </a:t>
            </a:r>
            <a:r>
              <a:rPr lang="en-US" sz="4400" b="1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Nêu mối quan hệ giữa các đơn vị đo diện tích liền kề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167" y="445637"/>
            <a:ext cx="883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0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Đọc kĩ và nêu ví dụ cho mỗi nhận xét sau:</a:t>
            </a:r>
            <a:endParaRPr lang="vi-VN" sz="40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571500" indent="-571500" algn="just">
              <a:buFont typeface="Wingdings" pitchFamily="2" charset="2"/>
              <a:buChar char="v"/>
            </a:pP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Mỗi đ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ơn vị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 đo độ dài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itchFamily="34" charset="0"/>
              </a:rPr>
              <a:t>gấp 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10 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lần 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đơn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itchFamily="34" charset="0"/>
              </a:rPr>
              <a:t>vị 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bé hơn liền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 sau nó và bằng 0,1 đơn vị lớn hơn liền trước nó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571500" indent="-571500" algn="just">
              <a:buFont typeface="Wingdings" pitchFamily="2" charset="2"/>
              <a:buChar char="v"/>
            </a:pP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Mỗi đ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ơn vị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 đo diện tích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gấp 100 lần đơn vị bé hơn liền sau nó và bằng 0,01 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đơn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itchFamily="34" charset="0"/>
              </a:rPr>
              <a:t>vị 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lớn hơn liền</a:t>
            </a:r>
            <a:r>
              <a:rPr lang="en-US" sz="4000">
                <a:solidFill>
                  <a:srgbClr val="FF0000"/>
                </a:solidFill>
                <a:latin typeface="+mj-lt"/>
                <a:cs typeface="Arial" pitchFamily="34" charset="0"/>
              </a:rPr>
              <a:t> trước nó</a:t>
            </a:r>
            <a:r>
              <a:rPr lang="vi-VN" sz="4000">
                <a:solidFill>
                  <a:srgbClr val="FF0000"/>
                </a:solidFill>
                <a:latin typeface="+mj-lt"/>
                <a:cs typeface="Arial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374EF133-D51B-467E-A006-71789801C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7201"/>
            <a:ext cx="1979510" cy="2478088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60" y="4876800"/>
            <a:ext cx="2133600" cy="18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addemoticons172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5285667"/>
            <a:ext cx="2133601" cy="157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677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20"/>
          <p:cNvSpPr txBox="1">
            <a:spLocks noChangeArrowheads="1"/>
          </p:cNvSpPr>
          <p:nvPr/>
        </p:nvSpPr>
        <p:spPr bwMode="auto">
          <a:xfrm>
            <a:off x="213360" y="1905000"/>
            <a:ext cx="868680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</a:rPr>
              <a:t>Ví dụ1 : Viết số thập phân thích hợp vào chỗ chấm: 3m</a:t>
            </a:r>
            <a:r>
              <a:rPr lang="en-US" sz="4400" baseline="30000">
                <a:solidFill>
                  <a:srgbClr val="0000FF"/>
                </a:solidFill>
              </a:rPr>
              <a:t>2</a:t>
            </a:r>
            <a:r>
              <a:rPr lang="en-US" sz="4400">
                <a:solidFill>
                  <a:srgbClr val="0000FF"/>
                </a:solidFill>
              </a:rPr>
              <a:t> 5dm</a:t>
            </a:r>
            <a:r>
              <a:rPr lang="en-US" sz="4400" baseline="30000">
                <a:solidFill>
                  <a:srgbClr val="0000FF"/>
                </a:solidFill>
              </a:rPr>
              <a:t>2</a:t>
            </a:r>
            <a:r>
              <a:rPr lang="en-US" sz="4400">
                <a:solidFill>
                  <a:srgbClr val="0000FF"/>
                </a:solidFill>
              </a:rPr>
              <a:t> = ….m</a:t>
            </a:r>
            <a:r>
              <a:rPr lang="en-US" sz="4400" baseline="30000">
                <a:solidFill>
                  <a:srgbClr val="0000FF"/>
                </a:solidFill>
              </a:rPr>
              <a:t>2</a:t>
            </a:r>
            <a:endParaRPr lang="en-US" sz="4400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0" y="19665"/>
            <a:ext cx="9144000" cy="1580535"/>
          </a:xfrm>
          <a:prstGeom prst="rect">
            <a:avLst/>
          </a:prstGeom>
          <a:noFill/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marL="571500" indent="-5715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3. a) 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Đọc kĩ 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ví dụ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sau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và giải thích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: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822" y="3962400"/>
                <a:ext cx="9144000" cy="17911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/>
                  <a:t>Cách làm: </a:t>
                </a:r>
                <a:r>
                  <a:rPr lang="en-US" sz="4400">
                    <a:solidFill>
                      <a:srgbClr val="0000FF"/>
                    </a:solidFill>
                  </a:rPr>
                  <a:t>3m</a:t>
                </a:r>
                <a:r>
                  <a:rPr lang="en-US" sz="4400" baseline="30000">
                    <a:solidFill>
                      <a:srgbClr val="0000FF"/>
                    </a:solidFill>
                  </a:rPr>
                  <a:t>2</a:t>
                </a:r>
                <a:r>
                  <a:rPr lang="en-US" sz="4400">
                    <a:solidFill>
                      <a:srgbClr val="0000FF"/>
                    </a:solidFill>
                  </a:rPr>
                  <a:t> 5dm</a:t>
                </a:r>
                <a:r>
                  <a:rPr lang="en-US" sz="4400" baseline="30000">
                    <a:solidFill>
                      <a:srgbClr val="0000FF"/>
                    </a:solidFill>
                  </a:rPr>
                  <a:t>2</a:t>
                </a:r>
                <a:r>
                  <a:rPr lang="en-US" sz="4400">
                    <a:solidFill>
                      <a:srgbClr val="0000FF"/>
                    </a:solidFill>
                  </a:rPr>
                  <a:t> </a:t>
                </a:r>
                <a:r>
                  <a:rPr lang="en-US" sz="4400"/>
                  <a:t>= </a:t>
                </a:r>
                <a:r>
                  <a:rPr lang="en-US" sz="4400">
                    <a:solidFill>
                      <a:srgbClr val="0070C0"/>
                    </a:solidFill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70C0"/>
                        </a:solidFill>
                        <a:latin typeface="Cambria Math"/>
                      </a:rPr>
                      <m:t>m</m:t>
                    </m:r>
                    <m:r>
                      <a:rPr lang="en-US" sz="4400" b="0" i="0" baseline="30000" smtClean="0">
                        <a:solidFill>
                          <a:srgbClr val="0070C0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4400">
                    <a:solidFill>
                      <a:srgbClr val="0070C0"/>
                    </a:solidFill>
                  </a:rPr>
                  <a:t> </a:t>
                </a:r>
                <a:endParaRPr lang="en-US" sz="4400"/>
              </a:p>
              <a:p>
                <a:r>
                  <a:rPr lang="en-US" sz="4400"/>
                  <a:t>                                     = </a:t>
                </a:r>
                <a:r>
                  <a:rPr lang="en-US" sz="4400">
                    <a:solidFill>
                      <a:srgbClr val="FF0000"/>
                    </a:solidFill>
                  </a:rPr>
                  <a:t>3,05m</a:t>
                </a:r>
                <a:r>
                  <a:rPr lang="en-US" sz="4400" baseline="30000">
                    <a:solidFill>
                      <a:srgbClr val="FF000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" y="3962400"/>
                <a:ext cx="9144000" cy="17911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14400" y="5943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Vậy: </a:t>
            </a:r>
            <a:r>
              <a:rPr lang="en-US" sz="4000">
                <a:solidFill>
                  <a:srgbClr val="0000FF"/>
                </a:solidFill>
              </a:rPr>
              <a:t>3m</a:t>
            </a:r>
            <a:r>
              <a:rPr lang="en-US" sz="4000" baseline="30000">
                <a:solidFill>
                  <a:srgbClr val="0000FF"/>
                </a:solidFill>
              </a:rPr>
              <a:t>2</a:t>
            </a:r>
            <a:r>
              <a:rPr lang="en-US" sz="4000">
                <a:solidFill>
                  <a:srgbClr val="0000FF"/>
                </a:solidFill>
              </a:rPr>
              <a:t> 5dm</a:t>
            </a:r>
            <a:r>
              <a:rPr lang="en-US" sz="4000" baseline="30000">
                <a:solidFill>
                  <a:srgbClr val="0000FF"/>
                </a:solidFill>
              </a:rPr>
              <a:t>2 </a:t>
            </a:r>
            <a:r>
              <a:rPr lang="en-US" sz="4000"/>
              <a:t>= </a:t>
            </a:r>
            <a:r>
              <a:rPr lang="en-US" sz="4000">
                <a:solidFill>
                  <a:srgbClr val="FF0000"/>
                </a:solidFill>
              </a:rPr>
              <a:t>3,05m</a:t>
            </a:r>
            <a:r>
              <a:rPr lang="en-US" sz="4000" baseline="30000">
                <a:solidFill>
                  <a:srgbClr val="FF0000"/>
                </a:solidFill>
              </a:rPr>
              <a:t>2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4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20"/>
          <p:cNvSpPr txBox="1">
            <a:spLocks noChangeArrowheads="1"/>
          </p:cNvSpPr>
          <p:nvPr/>
        </p:nvSpPr>
        <p:spPr bwMode="auto">
          <a:xfrm>
            <a:off x="213360" y="1905000"/>
            <a:ext cx="868680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</a:rPr>
              <a:t>Ví dụ 2 : Viết số thập phân thích hợp vào chỗ chấm: 29dm</a:t>
            </a:r>
            <a:r>
              <a:rPr lang="en-US" sz="4400" baseline="30000">
                <a:solidFill>
                  <a:srgbClr val="0000FF"/>
                </a:solidFill>
              </a:rPr>
              <a:t>2</a:t>
            </a:r>
            <a:r>
              <a:rPr lang="en-US" sz="4400">
                <a:solidFill>
                  <a:srgbClr val="0000FF"/>
                </a:solidFill>
              </a:rPr>
              <a:t> = ….m</a:t>
            </a:r>
            <a:r>
              <a:rPr lang="en-US" sz="4400" baseline="30000">
                <a:solidFill>
                  <a:srgbClr val="0000FF"/>
                </a:solidFill>
              </a:rPr>
              <a:t>2</a:t>
            </a:r>
            <a:endParaRPr lang="en-US" sz="4400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0" y="19665"/>
            <a:ext cx="9144000" cy="1580535"/>
          </a:xfrm>
          <a:prstGeom prst="rect">
            <a:avLst/>
          </a:prstGeom>
          <a:noFill/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marL="571500" indent="-5715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3. a) 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Đọc kĩ 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ví dụ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sau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và giải thích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: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822" y="3962400"/>
                <a:ext cx="9144000" cy="10540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/>
                  <a:t>Cách làm: </a:t>
                </a:r>
                <a:r>
                  <a:rPr lang="en-US" sz="4400">
                    <a:solidFill>
                      <a:srgbClr val="0000FF"/>
                    </a:solidFill>
                  </a:rPr>
                  <a:t>29dm</a:t>
                </a:r>
                <a:r>
                  <a:rPr lang="en-US" sz="4400" baseline="30000">
                    <a:solidFill>
                      <a:srgbClr val="0000FF"/>
                    </a:solidFill>
                  </a:rPr>
                  <a:t>2</a:t>
                </a:r>
                <a:r>
                  <a:rPr lang="en-US" sz="4400">
                    <a:solidFill>
                      <a:srgbClr val="0000FF"/>
                    </a:solidFill>
                  </a:rPr>
                  <a:t> </a:t>
                </a:r>
                <a:r>
                  <a:rPr lang="en-US" sz="4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70C0"/>
                        </a:solidFill>
                        <a:latin typeface="Cambria Math"/>
                      </a:rPr>
                      <m:t>m</m:t>
                    </m:r>
                    <m:r>
                      <a:rPr lang="en-US" sz="4400" b="0" i="0" baseline="30000" smtClean="0">
                        <a:solidFill>
                          <a:srgbClr val="0070C0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sz="4400">
                    <a:solidFill>
                      <a:srgbClr val="0070C0"/>
                    </a:solidFill>
                  </a:rPr>
                  <a:t> </a:t>
                </a:r>
                <a:r>
                  <a:rPr lang="en-US" sz="4400"/>
                  <a:t>= </a:t>
                </a:r>
                <a:r>
                  <a:rPr lang="en-US" sz="4400">
                    <a:solidFill>
                      <a:srgbClr val="FF0000"/>
                    </a:solidFill>
                  </a:rPr>
                  <a:t>0,29m</a:t>
                </a:r>
                <a:r>
                  <a:rPr lang="en-US" sz="4400" baseline="30000">
                    <a:solidFill>
                      <a:srgbClr val="FF0000"/>
                    </a:solidFill>
                  </a:rPr>
                  <a:t>2</a:t>
                </a:r>
                <a:r>
                  <a:rPr lang="en-US" sz="4400"/>
                  <a:t>                               </a:t>
                </a:r>
                <a:endParaRPr lang="en-US" sz="4400" baseline="30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" y="3962400"/>
                <a:ext cx="9144000" cy="10540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143000" y="5267245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  Vậy : </a:t>
            </a:r>
            <a:r>
              <a:rPr lang="en-US" sz="4000">
                <a:solidFill>
                  <a:srgbClr val="0000FF"/>
                </a:solidFill>
              </a:rPr>
              <a:t>29dm</a:t>
            </a:r>
            <a:r>
              <a:rPr lang="en-US" sz="4000" baseline="30000">
                <a:solidFill>
                  <a:srgbClr val="0000FF"/>
                </a:solidFill>
              </a:rPr>
              <a:t>2 </a:t>
            </a:r>
            <a:r>
              <a:rPr lang="en-US" sz="4000"/>
              <a:t>= </a:t>
            </a:r>
            <a:r>
              <a:rPr lang="en-US" sz="4000">
                <a:solidFill>
                  <a:srgbClr val="FF0000"/>
                </a:solidFill>
              </a:rPr>
              <a:t>0,29m</a:t>
            </a:r>
            <a:r>
              <a:rPr lang="en-US" sz="4000" baseline="30000">
                <a:solidFill>
                  <a:srgbClr val="FF0000"/>
                </a:solidFill>
              </a:rPr>
              <a:t>2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9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4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0" y="19665"/>
            <a:ext cx="9144000" cy="1580535"/>
          </a:xfrm>
          <a:prstGeom prst="rect">
            <a:avLst/>
          </a:prstGeom>
          <a:noFill/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marL="571500" indent="-5715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3.b) Viết số thập phân thích hợp vào chỗ chấm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1600200"/>
            <a:ext cx="69342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7 m</a:t>
            </a:r>
            <a:r>
              <a:rPr lang="en-US" sz="3200" baseline="30000" dirty="0">
                <a:solidFill>
                  <a:srgbClr val="002060"/>
                </a:solidFill>
              </a:rPr>
              <a:t>2</a:t>
            </a:r>
            <a:r>
              <a:rPr lang="en-US" sz="3200" dirty="0">
                <a:solidFill>
                  <a:srgbClr val="002060"/>
                </a:solidFill>
              </a:rPr>
              <a:t> 3dm</a:t>
            </a:r>
            <a:r>
              <a:rPr lang="en-US" sz="3200" baseline="30000" dirty="0">
                <a:solidFill>
                  <a:srgbClr val="002060"/>
                </a:solidFill>
              </a:rPr>
              <a:t>2</a:t>
            </a:r>
            <a:r>
              <a:rPr lang="en-US" sz="3200" dirty="0">
                <a:solidFill>
                  <a:srgbClr val="002060"/>
                </a:solidFill>
              </a:rPr>
              <a:t> =    …..        m</a:t>
            </a:r>
            <a:r>
              <a:rPr lang="en-US" sz="3200" baseline="30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219200" y="3870960"/>
            <a:ext cx="6629400" cy="146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15dm</a:t>
            </a:r>
            <a:r>
              <a:rPr lang="en-US" sz="3200" baseline="30000" dirty="0">
                <a:solidFill>
                  <a:srgbClr val="002060"/>
                </a:solidFill>
              </a:rPr>
              <a:t>2</a:t>
            </a:r>
            <a:r>
              <a:rPr lang="en-US" sz="3200" dirty="0">
                <a:solidFill>
                  <a:srgbClr val="002060"/>
                </a:solidFill>
              </a:rPr>
              <a:t> =  ……       m</a:t>
            </a:r>
            <a:r>
              <a:rPr lang="en-US" sz="3200" baseline="30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997422"/>
            <a:ext cx="1066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7,03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9607" y="4259947"/>
            <a:ext cx="105156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0,15</a:t>
            </a:r>
          </a:p>
        </p:txBody>
      </p:sp>
    </p:spTree>
    <p:extLst>
      <p:ext uri="{BB962C8B-B14F-4D97-AF65-F5344CB8AC3E}">
        <p14:creationId xmlns:p14="http://schemas.microsoft.com/office/powerpoint/2010/main" val="10851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hoa\HI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6685" y="1226574"/>
            <a:ext cx="7011629" cy="3896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THỰC HÀNH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435">
            <a:off x="3798454" y="205660"/>
            <a:ext cx="3375891" cy="187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1830029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36223" y="81781"/>
            <a:ext cx="1752600" cy="1600200"/>
            <a:chOff x="144" y="0"/>
            <a:chExt cx="1248" cy="1056"/>
          </a:xfrm>
        </p:grpSpPr>
        <p:pic>
          <p:nvPicPr>
            <p:cNvPr id="10" name="Picture 31" descr="BOOKANI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49"/>
              <a:ext cx="1248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2" descr="TORCH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986" cy="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20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489" y="1721137"/>
            <a:ext cx="8763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Arial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4000" b="1">
                <a:solidFill>
                  <a:srgbClr val="FF0000"/>
                </a:solidFill>
                <a:latin typeface="Arial"/>
              </a:rPr>
              <a:t> thập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chỗ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chấm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7030A0"/>
                </a:solidFill>
                <a:latin typeface="Arial"/>
              </a:rPr>
              <a:t>a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47 dm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= …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....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  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; </a:t>
            </a:r>
            <a:endParaRPr lang="en-US" sz="3600" b="1" dirty="0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vi-VN" sz="3600" b="1">
                <a:solidFill>
                  <a:srgbClr val="7030A0"/>
                </a:solidFill>
                <a:latin typeface="Arial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32 dm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14 cm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 =   …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......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.  dm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;</a:t>
            </a:r>
            <a:endParaRPr lang="en-US" sz="3600" b="1" dirty="0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vi-VN" sz="3600" b="1">
                <a:solidFill>
                  <a:srgbClr val="7030A0"/>
                </a:solidFill>
                <a:latin typeface="Arial"/>
              </a:rPr>
              <a:t>c. 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26 cm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=  …</a:t>
            </a:r>
            <a:r>
              <a:rPr lang="vi-VN" sz="3600" b="1" dirty="0">
                <a:solidFill>
                  <a:srgbClr val="7030A0"/>
                </a:solidFill>
                <a:latin typeface="Arial"/>
              </a:rPr>
              <a:t>....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.     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; </a:t>
            </a:r>
            <a:endParaRPr lang="en-US" sz="3600" b="1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Arial"/>
              </a:rPr>
              <a:t>d. 5 cm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6mm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Arial"/>
              </a:rPr>
              <a:t>= 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…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...</a:t>
            </a:r>
            <a:r>
              <a:rPr lang="en-US" sz="3600" b="1">
                <a:solidFill>
                  <a:srgbClr val="7030A0"/>
                </a:solidFill>
                <a:latin typeface="Arial"/>
              </a:rPr>
              <a:t>  cm</a:t>
            </a:r>
            <a:r>
              <a:rPr lang="en-US" sz="36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vi-VN" sz="3600" b="1">
                <a:solidFill>
                  <a:srgbClr val="7030A0"/>
                </a:solidFill>
                <a:latin typeface="Arial"/>
              </a:rPr>
              <a:t>.</a:t>
            </a:r>
            <a:endParaRPr lang="en-US" sz="3600" b="1" i="0" dirty="0">
              <a:solidFill>
                <a:srgbClr val="7030A0"/>
              </a:solidFill>
              <a:effectLst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3680" y="3087469"/>
            <a:ext cx="1143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0,47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5728" y="3886200"/>
            <a:ext cx="143294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32,14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7528" y="5562600"/>
            <a:ext cx="112014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5,06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7589" y="4763869"/>
            <a:ext cx="16764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0,0026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122863"/>
            <a:ext cx="219320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" y="105062"/>
            <a:ext cx="29511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5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38767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Arial"/>
              </a:rPr>
              <a:t>2</a:t>
            </a:r>
            <a:r>
              <a:rPr lang="vi-VN" sz="4000" b="1">
                <a:solidFill>
                  <a:srgbClr val="FF0000"/>
                </a:solidFill>
                <a:latin typeface="Arial"/>
              </a:rPr>
              <a:t>. </a:t>
            </a:r>
            <a:r>
              <a:rPr lang="en-US" sz="4000" b="1">
                <a:solidFill>
                  <a:srgbClr val="FF0000"/>
                </a:solidFill>
                <a:latin typeface="Arial"/>
              </a:rPr>
              <a:t>Viết số thập phân thích hợp vào chỗ chấm:</a:t>
            </a:r>
            <a:endParaRPr lang="en-US" sz="4000" b="1" dirty="0">
              <a:solidFill>
                <a:srgbClr val="FF0000"/>
              </a:solidFill>
              <a:latin typeface="Arial"/>
            </a:endParaRPr>
          </a:p>
          <a:p>
            <a:pPr algn="just"/>
            <a:r>
              <a:rPr lang="en-US" sz="4000" b="1">
                <a:solidFill>
                  <a:srgbClr val="7030A0"/>
                </a:solidFill>
                <a:latin typeface="Arial"/>
              </a:rPr>
              <a:t>    </a:t>
            </a:r>
            <a:r>
              <a:rPr lang="vi-VN" sz="4000" b="1">
                <a:solidFill>
                  <a:srgbClr val="7030A0"/>
                </a:solidFill>
                <a:latin typeface="Arial"/>
              </a:rPr>
              <a:t>a. 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   2015 m</a:t>
            </a:r>
            <a:r>
              <a:rPr lang="en-US" sz="40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  =  …</a:t>
            </a:r>
            <a:r>
              <a:rPr lang="vi-VN" sz="4000" b="1">
                <a:solidFill>
                  <a:srgbClr val="7030A0"/>
                </a:solidFill>
                <a:latin typeface="Arial"/>
              </a:rPr>
              <a:t>......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 ha</a:t>
            </a:r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endParaRPr lang="en-US" sz="4000" b="1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en-US" sz="4000" b="1">
                <a:solidFill>
                  <a:srgbClr val="7030A0"/>
                </a:solidFill>
                <a:latin typeface="Arial"/>
              </a:rPr>
              <a:t>     b.   7000 m</a:t>
            </a:r>
            <a:r>
              <a:rPr lang="en-US" sz="4000" b="1" baseline="3000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= 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…</a:t>
            </a:r>
            <a:r>
              <a:rPr lang="vi-VN" sz="4000" b="1">
                <a:solidFill>
                  <a:srgbClr val="7030A0"/>
                </a:solidFill>
                <a:latin typeface="Arial"/>
              </a:rPr>
              <a:t>....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ha</a:t>
            </a:r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endParaRPr lang="en-US" sz="4000" b="1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vi-VN" sz="4000" b="1">
                <a:solidFill>
                  <a:srgbClr val="7030A0"/>
                </a:solidFill>
                <a:latin typeface="Arial"/>
              </a:rPr>
              <a:t> 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    c.   1 ha  =  …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...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. km</a:t>
            </a:r>
            <a:r>
              <a:rPr lang="en-US" sz="4000" b="1" baseline="30000">
                <a:solidFill>
                  <a:srgbClr val="7030A0"/>
                </a:solidFill>
                <a:latin typeface="Arial"/>
              </a:rPr>
              <a:t>2</a:t>
            </a:r>
          </a:p>
          <a:p>
            <a:pPr algn="just"/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en-US" sz="4000" b="1">
                <a:solidFill>
                  <a:srgbClr val="7030A0"/>
                </a:solidFill>
                <a:latin typeface="Arial"/>
              </a:rPr>
              <a:t>      d.  21 ha = …</a:t>
            </a:r>
            <a:r>
              <a:rPr lang="vi-VN" sz="4000" b="1">
                <a:solidFill>
                  <a:srgbClr val="7030A0"/>
                </a:solidFill>
                <a:latin typeface="Arial"/>
              </a:rPr>
              <a:t>...</a:t>
            </a:r>
            <a:r>
              <a:rPr lang="en-US" sz="4000" b="1">
                <a:solidFill>
                  <a:srgbClr val="7030A0"/>
                </a:solidFill>
                <a:latin typeface="Arial"/>
              </a:rPr>
              <a:t>. km</a:t>
            </a:r>
            <a:r>
              <a:rPr lang="en-US" sz="4000" b="1" baseline="30000">
                <a:solidFill>
                  <a:srgbClr val="7030A0"/>
                </a:solidFill>
                <a:latin typeface="Arial"/>
              </a:rPr>
              <a:t>2</a:t>
            </a:r>
            <a:endParaRPr lang="en-US" sz="4000" b="1" i="0" baseline="30000" dirty="0">
              <a:solidFill>
                <a:srgbClr val="7030A0"/>
              </a:solidFill>
              <a:effectLst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524000"/>
            <a:ext cx="17526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0,2015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621" y="2743200"/>
            <a:ext cx="98297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0,7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2379" y="5181600"/>
            <a:ext cx="135255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0,21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9624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0,01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134680"/>
            <a:ext cx="219320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374EF133-D51B-467E-A006-71789801C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4847343"/>
            <a:ext cx="152399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38767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"/>
              </a:rPr>
              <a:t>3</a:t>
            </a:r>
            <a:r>
              <a:rPr lang="vi-VN" sz="4000" b="1" dirty="0">
                <a:solidFill>
                  <a:srgbClr val="FF0000"/>
                </a:solidFill>
                <a:latin typeface="Arial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chỗ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chấm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:</a:t>
            </a:r>
          </a:p>
          <a:p>
            <a:pPr algn="just"/>
            <a:r>
              <a:rPr lang="en-US" sz="4000" b="1" dirty="0">
                <a:solidFill>
                  <a:srgbClr val="7030A0"/>
                </a:solidFill>
                <a:latin typeface="Arial"/>
              </a:rPr>
              <a:t>    </a:t>
            </a:r>
          </a:p>
          <a:p>
            <a:pPr algn="just"/>
            <a:r>
              <a:rPr lang="en-US" sz="4000" b="1" dirty="0">
                <a:solidFill>
                  <a:srgbClr val="7030A0"/>
                </a:solidFill>
                <a:latin typeface="Arial"/>
              </a:rPr>
              <a:t>     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a. 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 3,61 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=  …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.....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dm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</a:p>
          <a:p>
            <a:pPr algn="just"/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en-US" sz="4000" b="1" dirty="0">
                <a:solidFill>
                  <a:srgbClr val="7030A0"/>
                </a:solidFill>
                <a:latin typeface="Arial"/>
              </a:rPr>
              <a:t>     b.   54,3 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= …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...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….    dm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</a:p>
          <a:p>
            <a:pPr algn="just"/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vi-VN" sz="4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  c.   9,5 km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=  …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...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  ha</a:t>
            </a:r>
            <a:endParaRPr lang="en-US" sz="4000" b="1" baseline="30000" dirty="0">
              <a:solidFill>
                <a:srgbClr val="7030A0"/>
              </a:solidFill>
              <a:latin typeface="Arial"/>
            </a:endParaRPr>
          </a:p>
          <a:p>
            <a:pPr algn="just"/>
            <a:endParaRPr lang="en-US" sz="4000" b="1" dirty="0">
              <a:solidFill>
                <a:srgbClr val="7030A0"/>
              </a:solidFill>
              <a:latin typeface="Arial"/>
            </a:endParaRPr>
          </a:p>
          <a:p>
            <a:pPr algn="just"/>
            <a:r>
              <a:rPr lang="en-US" sz="4000" b="1" dirty="0">
                <a:solidFill>
                  <a:srgbClr val="7030A0"/>
                </a:solidFill>
                <a:latin typeface="Arial"/>
              </a:rPr>
              <a:t>      d.  6,4391 ha =  …</a:t>
            </a:r>
            <a:r>
              <a:rPr lang="vi-VN" sz="4000" b="1" dirty="0">
                <a:solidFill>
                  <a:srgbClr val="7030A0"/>
                </a:solidFill>
                <a:latin typeface="Arial"/>
              </a:rPr>
              <a:t>...</a:t>
            </a:r>
            <a:r>
              <a:rPr lang="en-US" sz="4000" b="1" dirty="0">
                <a:solidFill>
                  <a:srgbClr val="7030A0"/>
                </a:solidFill>
                <a:latin typeface="Arial"/>
              </a:rPr>
              <a:t>.     m</a:t>
            </a:r>
            <a:r>
              <a:rPr lang="en-US" sz="4000" b="1" baseline="30000" dirty="0">
                <a:solidFill>
                  <a:srgbClr val="7030A0"/>
                </a:solidFill>
                <a:latin typeface="Arial"/>
              </a:rPr>
              <a:t>2</a:t>
            </a:r>
            <a:endParaRPr lang="en-US" sz="4000" b="1" i="0" baseline="30000" dirty="0">
              <a:solidFill>
                <a:srgbClr val="7030A0"/>
              </a:solidFill>
              <a:effectLst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0" y="1524000"/>
            <a:ext cx="11811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361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2760991"/>
            <a:ext cx="12192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962400"/>
            <a:ext cx="12192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950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3956" y="2699916"/>
            <a:ext cx="8382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30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134680"/>
            <a:ext cx="219320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374EF133-D51B-467E-A006-71789801C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4847343"/>
            <a:ext cx="1523999" cy="19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5199390"/>
            <a:ext cx="169715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64391</a:t>
            </a:r>
          </a:p>
        </p:txBody>
      </p:sp>
    </p:spTree>
    <p:extLst>
      <p:ext uri="{BB962C8B-B14F-4D97-AF65-F5344CB8AC3E}">
        <p14:creationId xmlns:p14="http://schemas.microsoft.com/office/powerpoint/2010/main" val="36887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Download Free png Coins,corners,bordures - Flower Borders Corn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/>
          <a:stretch>
            <a:fillRect/>
          </a:stretch>
        </p:blipFill>
        <p:spPr bwMode="auto">
          <a:xfrm>
            <a:off x="25400" y="3760788"/>
            <a:ext cx="3551238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17357" y="1575250"/>
            <a:ext cx="7516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pic>
        <p:nvPicPr>
          <p:cNvPr id="5" name="Picture 5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" y="1575246"/>
            <a:ext cx="160795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95600" y="3605217"/>
            <a:ext cx="6238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Home Icons - Free Download, PNG and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4630742"/>
            <a:ext cx="14430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0626" y="5359400"/>
            <a:ext cx="5260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2" name="Picture 4" descr="Listen to teacher clipart 5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27388"/>
            <a:ext cx="16017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 txBox="1">
            <a:spLocks/>
          </p:cNvSpPr>
          <p:nvPr/>
        </p:nvSpPr>
        <p:spPr>
          <a:xfrm>
            <a:off x="59813" y="381000"/>
            <a:ext cx="8990012" cy="838200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ĐIỀU CẦN LƯU Ý</a:t>
            </a: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25401" y="32369"/>
            <a:ext cx="9154651" cy="7024073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376741"/>
            <a:ext cx="980768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7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hoa\HI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67100" y="3911312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Open Sans"/>
              </a:rPr>
              <a:t>C</a:t>
            </a:r>
            <a:r>
              <a:rPr lang="en-US" sz="3200" b="1">
                <a:solidFill>
                  <a:srgbClr val="FF0000"/>
                </a:solidFill>
                <a:latin typeface="Open Sans"/>
              </a:rPr>
              <a:t>ác em tự làm bài ở nhà</a:t>
            </a:r>
            <a:r>
              <a:rPr lang="vi-VN" sz="3200" b="1">
                <a:solidFill>
                  <a:srgbClr val="C00000"/>
                </a:solidFill>
              </a:rPr>
              <a:t>.</a:t>
            </a:r>
            <a:endParaRPr lang="vi-VN" sz="3200" b="1" dirty="0">
              <a:solidFill>
                <a:srgbClr val="C00000"/>
              </a:solidFill>
              <a:latin typeface="Open Sans"/>
            </a:endParaRPr>
          </a:p>
        </p:txBody>
      </p:sp>
      <p:pic>
        <p:nvPicPr>
          <p:cNvPr id="6" name="Picture 17" descr="addemoticons172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2400"/>
            <a:ext cx="2133601" cy="157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" y="1143000"/>
            <a:ext cx="780891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95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1303172" y="1488763"/>
            <a:ext cx="7315200" cy="329560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Củng cố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Arial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2643177" y="3038894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009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3810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/>
          <p:cNvSpPr/>
          <p:nvPr/>
        </p:nvSpPr>
        <p:spPr>
          <a:xfrm>
            <a:off x="123095" y="1379223"/>
            <a:ext cx="2584098" cy="189737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241599" y="381000"/>
            <a:ext cx="2744431" cy="1931669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05600" y="2327911"/>
            <a:ext cx="2438400" cy="174796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thái</a:t>
            </a:r>
            <a:endParaRPr lang="en-US" sz="500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491480" y="1346834"/>
            <a:ext cx="2735798" cy="188404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057400"/>
            <a:ext cx="19875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7" action="ppaction://hlinksldjump"/>
          </p:cNvPr>
          <p:cNvSpPr/>
          <p:nvPr/>
        </p:nvSpPr>
        <p:spPr>
          <a:xfrm>
            <a:off x="2844800" y="5634038"/>
            <a:ext cx="581025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rId8" action="ppaction://hlinksldjump"/>
            <a:hlinkHover r:id="rId9" action="ppaction://hlinksldjump"/>
          </p:cNvPr>
          <p:cNvSpPr/>
          <p:nvPr/>
        </p:nvSpPr>
        <p:spPr>
          <a:xfrm>
            <a:off x="1433513" y="5178425"/>
            <a:ext cx="579437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Oval 11">
            <a:hlinkClick r:id="rId10" action="ppaction://hlinksldjump"/>
          </p:cNvPr>
          <p:cNvSpPr/>
          <p:nvPr/>
        </p:nvSpPr>
        <p:spPr>
          <a:xfrm>
            <a:off x="5721350" y="5559425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>
            <a:off x="4308475" y="510540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6937375" y="517525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727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336675" y="796925"/>
            <a:ext cx="6103938" cy="12604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8 km</a:t>
            </a:r>
            <a:r>
              <a:rPr lang="en-US" sz="36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ha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km</a:t>
            </a:r>
            <a:r>
              <a:rPr lang="en-US" sz="36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8,6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7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80,06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8,06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1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8,006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ction Button: Home 2">
            <a:hlinkClick r:id="rId7" action="ppaction://hlinksldjump" highlightClick="1"/>
          </p:cNvPr>
          <p:cNvSpPr/>
          <p:nvPr/>
        </p:nvSpPr>
        <p:spPr>
          <a:xfrm>
            <a:off x="296863" y="228600"/>
            <a:ext cx="1039812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267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273175" y="677863"/>
            <a:ext cx="6118225" cy="1608137"/>
          </a:xfrm>
          <a:prstGeom prst="wedgeRoundRectCallout">
            <a:avLst>
              <a:gd name="adj1" fmla="val 64879"/>
              <a:gd name="adj2" fmla="val 7525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en-US" sz="40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</a:t>
            </a:r>
            <a:r>
              <a:rPr lang="en-US" sz="40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m</a:t>
            </a:r>
            <a:r>
              <a:rPr lang="en-US" sz="40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9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23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1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2,0003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3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2,03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5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2,3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69863" y="228600"/>
            <a:ext cx="1039812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826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120775" y="484188"/>
            <a:ext cx="5880100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1357 m</a:t>
            </a:r>
            <a:r>
              <a:rPr lang="en-US" sz="44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ha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3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13,57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1,357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7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236787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0,1357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9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885940" y="5724524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135,7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33350" y="228600"/>
            <a:ext cx="1041400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8687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40494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120774" y="484188"/>
            <a:ext cx="6588126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24,6 km</a:t>
            </a:r>
            <a:r>
              <a:rPr lang="en-US" sz="48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ha</a:t>
            </a:r>
            <a:endParaRPr lang="en-US" sz="48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246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2,46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8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24,6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8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2460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52400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98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120774" y="484188"/>
            <a:ext cx="6346825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18cm</a:t>
            </a:r>
            <a:r>
              <a:rPr lang="en-US" sz="48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m</a:t>
            </a:r>
            <a:r>
              <a:rPr lang="en-US" sz="48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1,8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0,18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5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139950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0,0018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7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801486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0,018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03188" y="228600"/>
            <a:ext cx="1041400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04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1447800" y="761999"/>
            <a:ext cx="7315200" cy="27467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Dặn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dò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2643177" y="3038894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009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999913"/>
            <a:ext cx="8839200" cy="218521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</a:rPr>
              <a:t> </a:t>
            </a:r>
            <a:r>
              <a:rPr lang="vi-VN" sz="4400" b="1" dirty="0">
                <a:solidFill>
                  <a:srgbClr val="002060"/>
                </a:solidFill>
              </a:rPr>
              <a:t>Học kĩ bài 2</a:t>
            </a:r>
            <a:r>
              <a:rPr lang="en-US" sz="4800" b="1" dirty="0">
                <a:solidFill>
                  <a:srgbClr val="002060"/>
                </a:solidFill>
              </a:rPr>
              <a:t>8</a:t>
            </a:r>
            <a:r>
              <a:rPr lang="vi-VN" sz="4400" b="1" dirty="0">
                <a:solidFill>
                  <a:srgbClr val="002060"/>
                </a:solidFill>
              </a:rPr>
              <a:t>. Chuẩn bị bài </a:t>
            </a:r>
            <a:r>
              <a:rPr lang="en-US" sz="4400" b="1" dirty="0">
                <a:solidFill>
                  <a:srgbClr val="002060"/>
                </a:solidFill>
              </a:rPr>
              <a:t>29</a:t>
            </a:r>
            <a:r>
              <a:rPr lang="vi-VN" sz="4400" b="1" dirty="0">
                <a:solidFill>
                  <a:srgbClr val="002060"/>
                </a:solidFill>
              </a:rPr>
              <a:t> (Hướng dẫn học trang</a:t>
            </a:r>
            <a:r>
              <a:rPr lang="en-US" sz="4400" b="1" dirty="0">
                <a:solidFill>
                  <a:srgbClr val="002060"/>
                </a:solidFill>
              </a:rPr>
              <a:t> 113-114</a:t>
            </a:r>
            <a:r>
              <a:rPr lang="vi-VN" sz="4400" b="1" dirty="0">
                <a:solidFill>
                  <a:srgbClr val="002060"/>
                </a:solidFill>
              </a:rPr>
              <a:t>).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4495800" cy="16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3" descr="hinh_rungchuôngva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981" y="4000499"/>
            <a:ext cx="1828800" cy="144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CA601-E5DA-4CCE-A319-D394A0127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75" y="3829774"/>
            <a:ext cx="1676400" cy="1931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5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2209801"/>
            <a:ext cx="4820610" cy="2590800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7361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WordArt 4"/>
          <p:cNvSpPr>
            <a:spLocks noChangeArrowheads="1" noChangeShapeType="1" noTextEdit="1"/>
          </p:cNvSpPr>
          <p:nvPr/>
        </p:nvSpPr>
        <p:spPr bwMode="auto">
          <a:xfrm>
            <a:off x="1700048" y="2971800"/>
            <a:ext cx="5867400" cy="1676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Chúc các em chăm ngoan, học giỏi!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63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4" r="3925" b="8141"/>
          <a:stretch>
            <a:fillRect/>
          </a:stretch>
        </p:blipFill>
        <p:spPr bwMode="auto">
          <a:xfrm>
            <a:off x="457200" y="5910263"/>
            <a:ext cx="79248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0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28600" y="1700847"/>
            <a:ext cx="7848600" cy="4699954"/>
          </a:xfrm>
          <a:prstGeom prst="rect">
            <a:avLst/>
          </a:prstGeom>
          <a:noFill/>
        </p:spPr>
        <p:txBody>
          <a:bodyPr wrap="none" lIns="91397" tIns="45699" rIns="91397" bIns="45699" fromWordArt="1">
            <a:prstTxWarp prst="textCascadeUp">
              <a:avLst>
                <a:gd name="adj" fmla="val 7556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CHƠI: </a:t>
            </a:r>
          </a:p>
          <a:p>
            <a:pPr algn="ctr">
              <a:defRPr/>
            </a:pPr>
            <a:r>
              <a:rPr lang="en-US" sz="3600" b="1" ker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aril"/>
              </a:rPr>
              <a:t>SẮC MÀU BÍ ẨN</a:t>
            </a:r>
            <a:endParaRPr lang="en-US" sz="36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aril"/>
            </a:endParaRPr>
          </a:p>
        </p:txBody>
      </p:sp>
      <p:pic>
        <p:nvPicPr>
          <p:cNvPr id="3" name="Picture 5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2009"/>
            <a:ext cx="1219200" cy="1752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B9ACB02-FDA9-43EA-A9A9-291C767AC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2009"/>
            <a:ext cx="3733800" cy="15988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05000" y="0"/>
            <a:ext cx="5715000" cy="1143000"/>
          </a:xfrm>
          <a:prstGeom prst="cloud">
            <a:avLst/>
          </a:prstGeom>
          <a:solidFill>
            <a:srgbClr val="00FFFF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>
            <a:off x="2819400" y="66675"/>
            <a:ext cx="3771900" cy="8001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4538" y="1315627"/>
            <a:ext cx="4606925" cy="893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600" dirty="0" err="1">
                <a:latin typeface="+mn-lt"/>
              </a:rPr>
              <a:t>Nêu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mối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quan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hệ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giữa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hai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đơn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vị</a:t>
            </a:r>
            <a:r>
              <a:rPr lang="en-US" sz="2600" dirty="0">
                <a:latin typeface="+mn-lt"/>
              </a:rPr>
              <a:t> </a:t>
            </a:r>
            <a:r>
              <a:rPr lang="en-US" sz="2600" err="1">
                <a:latin typeface="+mn-lt"/>
              </a:rPr>
              <a:t>đo</a:t>
            </a:r>
            <a:r>
              <a:rPr lang="en-US" sz="2600">
                <a:latin typeface="+mn-lt"/>
              </a:rPr>
              <a:t> </a:t>
            </a:r>
            <a:r>
              <a:rPr lang="en-US" sz="2600"/>
              <a:t>diện tích</a:t>
            </a:r>
            <a:r>
              <a:rPr lang="en-US" sz="260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liền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kề</a:t>
            </a:r>
            <a:r>
              <a:rPr lang="en-US" sz="2600" dirty="0">
                <a:latin typeface="+mn-lt"/>
              </a:rPr>
              <a:t>.</a:t>
            </a:r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7938" y="3848100"/>
            <a:ext cx="4589462" cy="1255712"/>
            <a:chOff x="8021" y="3821411"/>
            <a:chExt cx="4563980" cy="643269"/>
          </a:xfrm>
        </p:grpSpPr>
        <p:sp>
          <p:nvSpPr>
            <p:cNvPr id="10" name="TextBox 9"/>
            <p:cNvSpPr txBox="1"/>
            <p:nvPr/>
          </p:nvSpPr>
          <p:spPr>
            <a:xfrm>
              <a:off x="8021" y="3821411"/>
              <a:ext cx="4404533" cy="643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endParaRPr lang="en-US" sz="2400" dirty="0">
                <a:latin typeface="+mn-lt"/>
              </a:endParaRPr>
            </a:p>
            <a:p>
              <a:pPr eaLnBrk="1" hangingPunct="1">
                <a:defRPr/>
              </a:pPr>
              <a:endParaRPr lang="en-US" sz="2400" dirty="0">
                <a:latin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227459" y="3969420"/>
              <a:ext cx="4344542" cy="2522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600"/>
                <a:t>           5m</a:t>
              </a:r>
              <a:r>
                <a:rPr lang="en-US" sz="2600" baseline="30000"/>
                <a:t>2</a:t>
              </a:r>
              <a:r>
                <a:rPr lang="en-US" sz="2600"/>
                <a:t> 64dm</a:t>
              </a:r>
              <a:r>
                <a:rPr lang="en-US" sz="2600" baseline="30000"/>
                <a:t>2</a:t>
              </a:r>
              <a:r>
                <a:rPr lang="en-US" sz="2600"/>
                <a:t> = …dm</a:t>
              </a:r>
              <a:r>
                <a:rPr lang="en-US" sz="2600" baseline="30000"/>
                <a:t>2</a:t>
              </a:r>
              <a:r>
                <a:rPr lang="en-US" sz="2600">
                  <a:latin typeface="+mn-lt"/>
                </a:rPr>
                <a:t>  </a:t>
              </a:r>
              <a:endParaRPr lang="en-US" sz="2600" dirty="0">
                <a:latin typeface="+mn-lt"/>
              </a:endParaRP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537075" y="3843336"/>
            <a:ext cx="4785678" cy="1241425"/>
            <a:chOff x="4413250" y="3812247"/>
            <a:chExt cx="5046379" cy="642068"/>
          </a:xfrm>
        </p:grpSpPr>
        <p:sp>
          <p:nvSpPr>
            <p:cNvPr id="11" name="TextBox 10"/>
            <p:cNvSpPr txBox="1"/>
            <p:nvPr/>
          </p:nvSpPr>
          <p:spPr>
            <a:xfrm>
              <a:off x="4413250" y="3812247"/>
              <a:ext cx="4730666" cy="642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en-US" sz="2400" dirty="0">
                <a:latin typeface="+mn-lt"/>
              </a:endParaRPr>
            </a:p>
            <a:p>
              <a:pPr algn="ctr" eaLnBrk="1" hangingPunct="1">
                <a:defRPr/>
              </a:pPr>
              <a:endParaRPr lang="en-US" sz="2400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466148" y="3864302"/>
                  <a:ext cx="4993481" cy="56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vi-VN" sz="2600" dirty="0">
                      <a:latin typeface="+mn-lt"/>
                    </a:rPr>
                    <a:t>Viết </a:t>
                  </a:r>
                  <a:r>
                    <a:rPr lang="vi-VN" sz="2600">
                      <a:latin typeface="+mn-lt"/>
                    </a:rPr>
                    <a:t>số </a:t>
                  </a:r>
                  <a:r>
                    <a:rPr lang="en-US" sz="2600"/>
                    <a:t>thích hợp vào chỗ chấm: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vi-VN" sz="2600">
                      <a:latin typeface="+mn-lt"/>
                    </a:rPr>
                    <a:t> </a:t>
                  </a:r>
                  <a:r>
                    <a:rPr lang="en-US" sz="2600">
                      <a:latin typeface="+mn-lt"/>
                    </a:rPr>
                    <a:t>m</a:t>
                  </a:r>
                  <a:r>
                    <a:rPr lang="en-US" sz="2600" baseline="30000">
                      <a:latin typeface="+mn-lt"/>
                    </a:rPr>
                    <a:t>2 </a:t>
                  </a:r>
                  <a:r>
                    <a:rPr lang="vi-VN" sz="2600">
                      <a:latin typeface="+mn-lt"/>
                    </a:rPr>
                    <a:t>= ... </a:t>
                  </a:r>
                  <a:r>
                    <a:rPr lang="en-US" sz="2600"/>
                    <a:t>hm</a:t>
                  </a:r>
                  <a:r>
                    <a:rPr lang="en-US" sz="2600" baseline="30000"/>
                    <a:t>2</a:t>
                  </a:r>
                  <a:endParaRPr lang="vi-VN" sz="2600" baseline="300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6148" y="3864302"/>
                  <a:ext cx="4993481" cy="56566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5587" b="-2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52072" y="1023144"/>
            <a:ext cx="4564071" cy="892175"/>
            <a:chOff x="-23816" y="921603"/>
            <a:chExt cx="4564071" cy="892552"/>
          </a:xfrm>
        </p:grpSpPr>
        <p:sp>
          <p:nvSpPr>
            <p:cNvPr id="3" name="TextBox 2"/>
            <p:cNvSpPr txBox="1"/>
            <p:nvPr/>
          </p:nvSpPr>
          <p:spPr>
            <a:xfrm>
              <a:off x="6350" y="921603"/>
              <a:ext cx="4413250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en-US" sz="2600" dirty="0">
                <a:latin typeface="+mn-lt"/>
              </a:endParaRPr>
            </a:p>
            <a:p>
              <a:pPr algn="ctr" eaLnBrk="1" hangingPunct="1">
                <a:defRPr/>
              </a:pPr>
              <a:endParaRPr lang="en-US" sz="2600" dirty="0">
                <a:latin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23816" y="1107418"/>
              <a:ext cx="4564071" cy="4926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dirty="0" err="1">
                  <a:latin typeface="+mn-lt"/>
                </a:rPr>
                <a:t>Nêu</a:t>
              </a:r>
              <a:r>
                <a:rPr lang="en-US" sz="2600" dirty="0">
                  <a:latin typeface="+mn-lt"/>
                </a:rPr>
                <a:t> </a:t>
              </a:r>
              <a:r>
                <a:rPr lang="en-US" sz="2600" dirty="0" err="1">
                  <a:latin typeface="+mn-lt"/>
                </a:rPr>
                <a:t>bảng</a:t>
              </a:r>
              <a:r>
                <a:rPr lang="en-US" sz="2600" dirty="0">
                  <a:latin typeface="+mn-lt"/>
                </a:rPr>
                <a:t> </a:t>
              </a:r>
              <a:r>
                <a:rPr lang="en-US" sz="2600" dirty="0" err="1">
                  <a:latin typeface="+mn-lt"/>
                </a:rPr>
                <a:t>đơn</a:t>
              </a:r>
              <a:r>
                <a:rPr lang="en-US" sz="2600" dirty="0">
                  <a:latin typeface="+mn-lt"/>
                </a:rPr>
                <a:t> </a:t>
              </a:r>
              <a:r>
                <a:rPr lang="en-US" sz="2600" dirty="0" err="1">
                  <a:latin typeface="+mn-lt"/>
                </a:rPr>
                <a:t>vị</a:t>
              </a:r>
              <a:r>
                <a:rPr lang="en-US" sz="2600" dirty="0">
                  <a:latin typeface="+mn-lt"/>
                </a:rPr>
                <a:t> </a:t>
              </a:r>
              <a:r>
                <a:rPr lang="en-US" sz="2600" err="1">
                  <a:latin typeface="+mn-lt"/>
                </a:rPr>
                <a:t>đo</a:t>
              </a:r>
              <a:r>
                <a:rPr lang="en-US" sz="2600">
                  <a:latin typeface="+mn-lt"/>
                </a:rPr>
                <a:t> </a:t>
              </a:r>
              <a:r>
                <a:rPr lang="en-US" sz="2600"/>
                <a:t>diện tích</a:t>
              </a:r>
              <a:r>
                <a:rPr lang="en-US" sz="2600">
                  <a:latin typeface="+mn-lt"/>
                </a:rPr>
                <a:t>.</a:t>
              </a:r>
              <a:endParaRPr lang="en-US" sz="2600" dirty="0">
                <a:latin typeface="+mn-lt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-152400" y="2078421"/>
            <a:ext cx="4857750" cy="1100137"/>
            <a:chOff x="-168441" y="1794920"/>
            <a:chExt cx="4857750" cy="1100680"/>
          </a:xfrm>
        </p:grpSpPr>
        <p:grpSp>
          <p:nvGrpSpPr>
            <p:cNvPr id="42012" name="Group 23"/>
            <p:cNvGrpSpPr>
              <a:grpSpLocks/>
            </p:cNvGrpSpPr>
            <p:nvPr/>
          </p:nvGrpSpPr>
          <p:grpSpPr bwMode="auto">
            <a:xfrm>
              <a:off x="-168441" y="2057400"/>
              <a:ext cx="4857750" cy="838200"/>
              <a:chOff x="-168441" y="2650958"/>
              <a:chExt cx="4857750" cy="838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166" y="2650544"/>
                <a:ext cx="4419600" cy="83861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68441" y="2818902"/>
                <a:ext cx="4857750" cy="4621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400"/>
                  <a:t>Km</a:t>
                </a:r>
                <a:r>
                  <a:rPr lang="en-US" sz="2400" baseline="30000"/>
                  <a:t>2</a:t>
                </a:r>
                <a:r>
                  <a:rPr lang="en-US" sz="2400"/>
                  <a:t> hm</a:t>
                </a:r>
                <a:r>
                  <a:rPr lang="en-US" sz="2400" baseline="30000"/>
                  <a:t>2</a:t>
                </a:r>
                <a:r>
                  <a:rPr lang="en-US" sz="2400"/>
                  <a:t> dam</a:t>
                </a:r>
                <a:r>
                  <a:rPr lang="en-US" sz="2400" baseline="30000"/>
                  <a:t>2</a:t>
                </a:r>
                <a:r>
                  <a:rPr lang="en-US" sz="2400"/>
                  <a:t> m</a:t>
                </a:r>
                <a:r>
                  <a:rPr lang="en-US" sz="2400" baseline="30000"/>
                  <a:t>2</a:t>
                </a:r>
                <a:r>
                  <a:rPr lang="en-US" sz="2400"/>
                  <a:t> dm</a:t>
                </a:r>
                <a:r>
                  <a:rPr lang="en-US" sz="2400" baseline="30000"/>
                  <a:t>2</a:t>
                </a:r>
                <a:r>
                  <a:rPr lang="en-US" sz="2400"/>
                  <a:t> cm</a:t>
                </a:r>
                <a:r>
                  <a:rPr lang="en-US" sz="2400" baseline="30000"/>
                  <a:t>2 </a:t>
                </a:r>
                <a:r>
                  <a:rPr lang="en-US" sz="2400"/>
                  <a:t>mm</a:t>
                </a:r>
                <a:r>
                  <a:rPr lang="en-US" sz="2400" baseline="30000"/>
                  <a:t>2</a:t>
                </a:r>
                <a:endParaRPr lang="en-US" sz="2400" baseline="30000" dirty="0"/>
              </a:p>
            </p:txBody>
          </p:sp>
        </p:grpSp>
        <p:sp>
          <p:nvSpPr>
            <p:cNvPr id="25" name="Down Arrow 24"/>
            <p:cNvSpPr/>
            <p:nvPr/>
          </p:nvSpPr>
          <p:spPr>
            <a:xfrm>
              <a:off x="2093747" y="1794920"/>
              <a:ext cx="306387" cy="26206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4495488" y="2404652"/>
            <a:ext cx="5057775" cy="1131888"/>
            <a:chOff x="-168441" y="1794920"/>
            <a:chExt cx="5010150" cy="1131954"/>
          </a:xfrm>
        </p:grpSpPr>
        <p:grpSp>
          <p:nvGrpSpPr>
            <p:cNvPr id="42008" name="Group 32"/>
            <p:cNvGrpSpPr>
              <a:grpSpLocks/>
            </p:cNvGrpSpPr>
            <p:nvPr/>
          </p:nvGrpSpPr>
          <p:grpSpPr bwMode="auto">
            <a:xfrm>
              <a:off x="-168441" y="2057400"/>
              <a:ext cx="5010150" cy="869474"/>
              <a:chOff x="-168441" y="2650958"/>
              <a:chExt cx="5010150" cy="86947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177" y="2650431"/>
                <a:ext cx="4420443" cy="83824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68441" y="2688533"/>
                <a:ext cx="5010150" cy="8318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Hai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đơn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vị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đo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liền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kề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</a:p>
              <a:p>
                <a:pPr algn="ctr" eaLnBrk="1" hangingPunct="1">
                  <a:defRPr/>
                </a:pP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gấp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kém</a:t>
                </a:r>
                <a:r>
                  <a:rPr lang="en-US" sz="2400" dirty="0">
                    <a:solidFill>
                      <a:srgbClr val="FFFF00"/>
                    </a:solidFill>
                    <a:latin typeface="+mn-lt"/>
                  </a:rPr>
                  <a:t> </a:t>
                </a:r>
                <a:r>
                  <a:rPr lang="en-US" sz="2400" err="1">
                    <a:solidFill>
                      <a:srgbClr val="FFFF00"/>
                    </a:solidFill>
                    <a:latin typeface="+mn-lt"/>
                  </a:rPr>
                  <a:t>nhau</a:t>
                </a:r>
                <a:r>
                  <a:rPr lang="en-US" sz="2400">
                    <a:solidFill>
                      <a:srgbClr val="FFFF00"/>
                    </a:solidFill>
                    <a:latin typeface="+mn-lt"/>
                  </a:rPr>
                  <a:t> 100 </a:t>
                </a:r>
                <a:r>
                  <a:rPr lang="en-US" sz="2400" dirty="0" err="1">
                    <a:solidFill>
                      <a:srgbClr val="FFFF00"/>
                    </a:solidFill>
                    <a:latin typeface="+mn-lt"/>
                  </a:rPr>
                  <a:t>lần</a:t>
                </a:r>
                <a:endParaRPr lang="en-US" sz="2400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2094462" y="1794920"/>
              <a:ext cx="305075" cy="261953"/>
            </a:xfrm>
            <a:prstGeom prst="down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26" name="Group 36"/>
          <p:cNvGrpSpPr/>
          <p:nvPr/>
        </p:nvGrpSpPr>
        <p:grpSpPr>
          <a:xfrm>
            <a:off x="-134794" y="5103812"/>
            <a:ext cx="4857750" cy="1100680"/>
            <a:chOff x="-168441" y="1794920"/>
            <a:chExt cx="4857750" cy="1100680"/>
          </a:xfrm>
          <a:solidFill>
            <a:srgbClr val="66FF33"/>
          </a:solidFill>
        </p:grpSpPr>
        <p:grpSp>
          <p:nvGrpSpPr>
            <p:cNvPr id="27" name="Group 37"/>
            <p:cNvGrpSpPr/>
            <p:nvPr/>
          </p:nvGrpSpPr>
          <p:grpSpPr>
            <a:xfrm>
              <a:off x="-168441" y="2057400"/>
              <a:ext cx="4857750" cy="838200"/>
              <a:chOff x="-168441" y="2650958"/>
              <a:chExt cx="4857750" cy="838200"/>
            </a:xfrm>
            <a:grpFill/>
          </p:grpSpPr>
          <p:sp>
            <p:nvSpPr>
              <p:cNvPr id="40" name="Rectangle 39"/>
              <p:cNvSpPr/>
              <p:nvPr/>
            </p:nvSpPr>
            <p:spPr>
              <a:xfrm>
                <a:off x="0" y="2650958"/>
                <a:ext cx="4419600" cy="838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168441" y="2803358"/>
                <a:ext cx="4857750" cy="4616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400"/>
                  <a:t>564dm</a:t>
                </a:r>
                <a:r>
                  <a:rPr lang="en-US" sz="2400" baseline="30000"/>
                  <a:t>2 </a:t>
                </a:r>
                <a:r>
                  <a:rPr lang="en-US" sz="2400">
                    <a:latin typeface="+mn-lt"/>
                  </a:rPr>
                  <a:t>    </a:t>
                </a:r>
                <a:endParaRPr lang="en-US" sz="2400" dirty="0">
                  <a:latin typeface="+mn-lt"/>
                </a:endParaRPr>
              </a:p>
            </p:txBody>
          </p:sp>
        </p:grpSp>
        <p:sp>
          <p:nvSpPr>
            <p:cNvPr id="39" name="Down Arrow 38"/>
            <p:cNvSpPr/>
            <p:nvPr/>
          </p:nvSpPr>
          <p:spPr>
            <a:xfrm>
              <a:off x="2094316" y="1794920"/>
              <a:ext cx="305567" cy="262480"/>
            </a:xfrm>
            <a:prstGeom prst="down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-57628" y="963361"/>
            <a:ext cx="4537075" cy="30368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85482" y="874511"/>
            <a:ext cx="4627562" cy="305752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-17940" y="4000248"/>
            <a:ext cx="4537075" cy="3036887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29" name="Group 11"/>
          <p:cNvGrpSpPr>
            <a:grpSpLocks/>
          </p:cNvGrpSpPr>
          <p:nvPr/>
        </p:nvGrpSpPr>
        <p:grpSpPr bwMode="auto">
          <a:xfrm>
            <a:off x="4554538" y="5299870"/>
            <a:ext cx="4589462" cy="1085166"/>
            <a:chOff x="4554096" y="4919142"/>
            <a:chExt cx="4589904" cy="1084906"/>
          </a:xfrm>
        </p:grpSpPr>
        <p:grpSp>
          <p:nvGrpSpPr>
            <p:cNvPr id="42001" name="Group 44"/>
            <p:cNvGrpSpPr>
              <a:grpSpLocks/>
            </p:cNvGrpSpPr>
            <p:nvPr/>
          </p:nvGrpSpPr>
          <p:grpSpPr bwMode="auto">
            <a:xfrm>
              <a:off x="4554096" y="4919142"/>
              <a:ext cx="4589904" cy="1084906"/>
              <a:chOff x="4438365" y="4652846"/>
              <a:chExt cx="4705635" cy="994085"/>
            </a:xfrm>
          </p:grpSpPr>
          <p:grpSp>
            <p:nvGrpSpPr>
              <p:cNvPr id="32" name="Group 48"/>
              <p:cNvGrpSpPr/>
              <p:nvPr/>
            </p:nvGrpSpPr>
            <p:grpSpPr>
              <a:xfrm>
                <a:off x="4438365" y="4885488"/>
                <a:ext cx="4705635" cy="761443"/>
                <a:chOff x="4413250" y="3812247"/>
                <a:chExt cx="4730750" cy="761443"/>
              </a:xfrm>
              <a:solidFill>
                <a:srgbClr val="FF3300"/>
              </a:solidFill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4413250" y="3812247"/>
                  <a:ext cx="4730750" cy="761443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2400" dirty="0">
                    <a:latin typeface="+mn-lt"/>
                  </a:endParaRPr>
                </a:p>
                <a:p>
                  <a:pPr algn="ctr" eaLnBrk="1" hangingPunct="1">
                    <a:defRPr/>
                  </a:pPr>
                  <a:endParaRPr lang="en-US" sz="2400" dirty="0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5293194" y="3870788"/>
                      <a:ext cx="2929952" cy="644360"/>
                    </a:xfrm>
                    <a:prstGeom prst="rect">
                      <a:avLst/>
                    </a:prstGeom>
                    <a:grpFill/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1" hangingPunct="1"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10</m:t>
                              </m:r>
                            </m:den>
                          </m:f>
                        </m:oMath>
                      </a14:m>
                      <a:r>
                        <a:rPr lang="en-US" sz="2800">
                          <a:latin typeface="+mn-lt"/>
                        </a:rPr>
                        <a:t> km</a:t>
                      </a:r>
                      <a:r>
                        <a:rPr lang="en-US" sz="2800" baseline="30000">
                          <a:latin typeface="+mn-lt"/>
                        </a:rPr>
                        <a:t>2</a:t>
                      </a:r>
                      <a:r>
                        <a:rPr lang="en-US" sz="2800">
                          <a:latin typeface="+mn-lt"/>
                        </a:rPr>
                        <a:t> = 10 hm</a:t>
                      </a:r>
                      <a:r>
                        <a:rPr lang="en-US" sz="2800" baseline="30000">
                          <a:latin typeface="+mn-lt"/>
                        </a:rPr>
                        <a:t>2</a:t>
                      </a:r>
                      <a:r>
                        <a:rPr lang="en-US" sz="2800">
                          <a:latin typeface="+mn-lt"/>
                        </a:rPr>
                        <a:t> </a:t>
                      </a:r>
                      <a:endParaRPr lang="en-US" sz="2800" dirty="0"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Rectangle 5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93194" y="3870788"/>
                      <a:ext cx="2929952" cy="644360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 r="-7296" b="-1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Down Arrow 30"/>
              <p:cNvSpPr/>
              <p:nvPr/>
            </p:nvSpPr>
            <p:spPr>
              <a:xfrm>
                <a:off x="6591791" y="4652846"/>
                <a:ext cx="327165" cy="248677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 bwMode="auto">
            <a:xfrm>
              <a:off x="7395995" y="5165303"/>
              <a:ext cx="3556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4510882" y="3972759"/>
            <a:ext cx="4643437" cy="30575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7728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52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5" action="ppaction://hlinksldjump"/>
          </p:cNvPr>
          <p:cNvSpPr/>
          <p:nvPr/>
        </p:nvSpPr>
        <p:spPr>
          <a:xfrm rot="10800000">
            <a:off x="4818229" y="2819404"/>
            <a:ext cx="1230240" cy="755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82" tIns="38690" rIns="77382" bIns="38690" rtlCol="0" anchor="ctr"/>
          <a:lstStyle/>
          <a:p>
            <a:pPr algn="ctr" defTabSz="913877"/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228600" y="99552"/>
            <a:ext cx="8572500" cy="1752600"/>
          </a:xfrm>
          <a:prstGeom prst="snip2DiagRect">
            <a:avLst>
              <a:gd name="adj1" fmla="val 0"/>
              <a:gd name="adj2" fmla="val 3120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82" tIns="38690" rIns="77382" bIns="38690"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CÔ CẢM ƠN CÁC EM!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927" y="6262465"/>
            <a:ext cx="469236" cy="595539"/>
          </a:xfrm>
          <a:prstGeom prst="rect">
            <a:avLst/>
          </a:prstGeom>
        </p:spPr>
      </p:pic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322432" y="1978138"/>
            <a:ext cx="4495799" cy="2438400"/>
          </a:xfrm>
          <a:prstGeom prst="snip2DiagRect">
            <a:avLst>
              <a:gd name="adj1" fmla="val 0"/>
              <a:gd name="adj2" fmla="val 3120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82" tIns="38690" rIns="77382" bIns="38690" rtlCol="0" anchor="ctr"/>
          <a:lstStyle/>
          <a:p>
            <a:pPr algn="ctr"/>
            <a:r>
              <a:rPr lang="vi-VN" sz="4800" b="1" dirty="0">
                <a:solidFill>
                  <a:srgbClr val="FFFF00"/>
                </a:solidFill>
              </a:rPr>
              <a:t>CÁC EM GIỎI LẮM!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28810"/>
            <a:ext cx="3886200" cy="19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6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" y="7688"/>
            <a:ext cx="9144000" cy="2369880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ba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15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tháng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11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năm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2021</a:t>
            </a:r>
            <a:br>
              <a:rPr lang="en-US" sz="36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</a:br>
            <a:r>
              <a:rPr lang="vi-VN" sz="4000" b="1" dirty="0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TOÁN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2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8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VIẾT CÁC SỐ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ĐO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DIỆN TÍCH DƯỚI DẠNG SỐ THẬP PHÂN</a:t>
            </a:r>
            <a:endParaRPr lang="en-US" sz="36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5292" y="1904999"/>
            <a:ext cx="8950325" cy="4953001"/>
          </a:xfrm>
          <a:prstGeom prst="horizontalScroll">
            <a:avLst>
              <a:gd name="adj" fmla="val 14738"/>
            </a:avLst>
          </a:prstGeom>
          <a:solidFill>
            <a:srgbClr val="FFFF00"/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lIns="91055" tIns="45521" rIns="91055" bIns="4552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kern="0" dirty="0">
                <a:solidFill>
                  <a:srgbClr val="FF0000"/>
                </a:solidFill>
                <a:latin typeface="Aaril"/>
              </a:rPr>
              <a:t>MỤC TIÊU</a:t>
            </a:r>
          </a:p>
          <a:p>
            <a:pPr marL="457200" indent="-457200" algn="just">
              <a:buFontTx/>
              <a:buChar char="-"/>
            </a:pPr>
            <a:r>
              <a:rPr lang="pt-BR" sz="32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 ôn lại các đơn vị đo diện tích đã học; quan hệ giữa các đơn vị đo diện tích thường dùng.</a:t>
            </a:r>
          </a:p>
          <a:p>
            <a:pPr marL="457200" indent="-457200" algn="just">
              <a:buFontTx/>
              <a:buChar char="-"/>
            </a:pPr>
            <a:r>
              <a:rPr lang="pt-BR" sz="32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 biết viết số đo diện tích dưới dạng số thập phân theo các đơn vị đo khác nhau.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5"/>
          <p:cNvSpPr>
            <a:spLocks noChangeArrowheads="1" noChangeShapeType="1" noTextEdit="1"/>
          </p:cNvSpPr>
          <p:nvPr/>
        </p:nvSpPr>
        <p:spPr bwMode="auto">
          <a:xfrm>
            <a:off x="9832" y="1044512"/>
            <a:ext cx="8305800" cy="2736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HOẠT ĐỘNG CƠ BẢN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Arial"/>
            </a:endParaRPr>
          </a:p>
        </p:txBody>
      </p:sp>
      <p:grpSp>
        <p:nvGrpSpPr>
          <p:cNvPr id="60420" name="Group 18"/>
          <p:cNvGrpSpPr>
            <a:grpSpLocks/>
          </p:cNvGrpSpPr>
          <p:nvPr/>
        </p:nvGrpSpPr>
        <p:grpSpPr bwMode="auto">
          <a:xfrm rot="-1210856">
            <a:off x="2792416" y="2989265"/>
            <a:ext cx="4219575" cy="1620837"/>
            <a:chOff x="5225" y="9335"/>
            <a:chExt cx="2520" cy="1750"/>
          </a:xfrm>
        </p:grpSpPr>
        <p:sp>
          <p:nvSpPr>
            <p:cNvPr id="60421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0422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3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04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04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  <a:cs typeface="Arial" charset="0"/>
                </a:rPr>
                <a:t>NÀM </a:t>
              </a:r>
            </a:p>
          </p:txBody>
        </p:sp>
        <p:sp>
          <p:nvSpPr>
            <p:cNvPr id="604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5" descr="blumen-pflanzen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94" y="3267411"/>
            <a:ext cx="279653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04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0" y="19665"/>
            <a:ext cx="9122563" cy="1580535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CHƠI 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“ĐỐ BẠN”: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39695"/>
            <a:ext cx="9144000" cy="1446550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Đố bạn nêu tên các đơn vị đo diện tích đã học.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8760" y="4568293"/>
            <a:ext cx="990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hm</a:t>
            </a:r>
            <a:r>
              <a:rPr lang="en-US" sz="3200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43200" y="4572000"/>
                <a:ext cx="121920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𝑑𝑎𝑚</m:t>
                      </m:r>
                      <m:r>
                        <a:rPr lang="en-US" sz="3200" b="0" i="1" baseline="30000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sz="3200" baseline="300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572000"/>
                <a:ext cx="1219200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131463" y="4572000"/>
            <a:ext cx="838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m</a:t>
            </a:r>
            <a:r>
              <a:rPr lang="en-US" sz="3200" baseline="3000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600" y="4568293"/>
            <a:ext cx="914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dm</a:t>
            </a:r>
            <a:r>
              <a:rPr lang="en-US" sz="3200" baseline="3000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800" y="4534106"/>
            <a:ext cx="95074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cm</a:t>
            </a:r>
            <a:r>
              <a:rPr lang="en-US" sz="3200" baseline="3000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6200" y="4518866"/>
            <a:ext cx="1066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mm</a:t>
            </a:r>
            <a:r>
              <a:rPr lang="en-US" sz="3200" baseline="3000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39" y="4572000"/>
            <a:ext cx="91440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km</a:t>
            </a:r>
            <a:r>
              <a:rPr lang="en-US" sz="3200" baseline="3000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1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</TotalTime>
  <Words>908</Words>
  <Application>Microsoft Office PowerPoint</Application>
  <PresentationFormat>On-screen Show (4:3)</PresentationFormat>
  <Paragraphs>165</Paragraphs>
  <Slides>30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Aaril</vt:lpstr>
      <vt:lpstr>Arial</vt:lpstr>
      <vt:lpstr>Calibri</vt:lpstr>
      <vt:lpstr>Calibri Light</vt:lpstr>
      <vt:lpstr>Cambria Math</vt:lpstr>
      <vt:lpstr>Franklin Gothic Book</vt:lpstr>
      <vt:lpstr>Franklin Gothic Medium</vt:lpstr>
      <vt:lpstr>Open Sans</vt:lpstr>
      <vt:lpstr>Times New Roman</vt:lpstr>
      <vt:lpstr>Trebuchet MS</vt:lpstr>
      <vt:lpstr>VnBangkok</vt:lpstr>
      <vt:lpstr>VNbritannic</vt:lpstr>
      <vt:lpstr>Wingdings</vt:lpstr>
      <vt:lpstr>Wingdings 2</vt:lpstr>
      <vt:lpstr>Trek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Nguyễn Thị Hồng Loan</cp:lastModifiedBy>
  <cp:revision>197</cp:revision>
  <dcterms:created xsi:type="dcterms:W3CDTF">2021-09-27T14:40:25Z</dcterms:created>
  <dcterms:modified xsi:type="dcterms:W3CDTF">2024-03-31T02:20:04Z</dcterms:modified>
</cp:coreProperties>
</file>