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44" r:id="rId4"/>
  </p:sldMasterIdLst>
  <p:notesMasterIdLst>
    <p:notesMasterId r:id="rId42"/>
  </p:notesMasterIdLst>
  <p:sldIdLst>
    <p:sldId id="267" r:id="rId5"/>
    <p:sldId id="294" r:id="rId6"/>
    <p:sldId id="295" r:id="rId7"/>
    <p:sldId id="290" r:id="rId8"/>
    <p:sldId id="259" r:id="rId9"/>
    <p:sldId id="303" r:id="rId10"/>
    <p:sldId id="305" r:id="rId11"/>
    <p:sldId id="271" r:id="rId12"/>
    <p:sldId id="298" r:id="rId13"/>
    <p:sldId id="296" r:id="rId14"/>
    <p:sldId id="265" r:id="rId15"/>
    <p:sldId id="260" r:id="rId16"/>
    <p:sldId id="272" r:id="rId17"/>
    <p:sldId id="262" r:id="rId18"/>
    <p:sldId id="273" r:id="rId19"/>
    <p:sldId id="274" r:id="rId20"/>
    <p:sldId id="264" r:id="rId21"/>
    <p:sldId id="282" r:id="rId22"/>
    <p:sldId id="276" r:id="rId23"/>
    <p:sldId id="307" r:id="rId24"/>
    <p:sldId id="266" r:id="rId25"/>
    <p:sldId id="269" r:id="rId26"/>
    <p:sldId id="270" r:id="rId27"/>
    <p:sldId id="277" r:id="rId28"/>
    <p:sldId id="308" r:id="rId29"/>
    <p:sldId id="333" r:id="rId30"/>
    <p:sldId id="334" r:id="rId31"/>
    <p:sldId id="335" r:id="rId32"/>
    <p:sldId id="328" r:id="rId33"/>
    <p:sldId id="339" r:id="rId34"/>
    <p:sldId id="331" r:id="rId35"/>
    <p:sldId id="323" r:id="rId36"/>
    <p:sldId id="280" r:id="rId37"/>
    <p:sldId id="324" r:id="rId38"/>
    <p:sldId id="311" r:id="rId39"/>
    <p:sldId id="316" r:id="rId40"/>
    <p:sldId id="34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01940-9F64-4793-8604-2BB6B78B4E30}" type="datetimeFigureOut">
              <a:rPr lang="en-US" smtClean="0"/>
              <a:t>3/31/2024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ECD0D-E6CD-4A90-A7FA-04A6FDCB6306}" type="slidenum">
              <a:rPr lang="en-US" smtClean="0"/>
              <a:t>‹#›</a:t>
            </a:fld>
            <a:endParaRPr lang="en-US"/>
          </a:p>
        </p:txBody>
      </p:sp>
    </p:spTree>
    <p:extLst>
      <p:ext uri="{BB962C8B-B14F-4D97-AF65-F5344CB8AC3E}">
        <p14:creationId xmlns:p14="http://schemas.microsoft.com/office/powerpoint/2010/main" val="110542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EFAF27F-A728-3DE2-E42C-4D8A91801B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D2D3716-CA90-1302-281C-2D26C33644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G" altLang="en-US"/>
          </a:p>
        </p:txBody>
      </p:sp>
      <p:sp>
        <p:nvSpPr>
          <p:cNvPr id="4100" name="Slide Number Placeholder 3">
            <a:extLst>
              <a:ext uri="{FF2B5EF4-FFF2-40B4-BE49-F238E27FC236}">
                <a16:creationId xmlns:a16="http://schemas.microsoft.com/office/drawing/2014/main" id="{1D0B1147-D2BE-AA17-8091-65D0D4CF4E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14350">
              <a:defRPr>
                <a:solidFill>
                  <a:schemeClr val="tx1"/>
                </a:solidFill>
                <a:latin typeface="Calibri" panose="020F0502020204030204" pitchFamily="34" charset="0"/>
              </a:defRPr>
            </a:lvl1pPr>
            <a:lvl2pPr marL="742950" indent="-285750" defTabSz="514350">
              <a:defRPr>
                <a:solidFill>
                  <a:schemeClr val="tx1"/>
                </a:solidFill>
                <a:latin typeface="Calibri" panose="020F0502020204030204" pitchFamily="34" charset="0"/>
              </a:defRPr>
            </a:lvl2pPr>
            <a:lvl3pPr marL="1143000" indent="-228600" defTabSz="514350">
              <a:defRPr>
                <a:solidFill>
                  <a:schemeClr val="tx1"/>
                </a:solidFill>
                <a:latin typeface="Calibri" panose="020F0502020204030204" pitchFamily="34" charset="0"/>
              </a:defRPr>
            </a:lvl3pPr>
            <a:lvl4pPr marL="1600200" indent="-228600" defTabSz="514350">
              <a:defRPr>
                <a:solidFill>
                  <a:schemeClr val="tx1"/>
                </a:solidFill>
                <a:latin typeface="Calibri" panose="020F0502020204030204" pitchFamily="34" charset="0"/>
              </a:defRPr>
            </a:lvl4pPr>
            <a:lvl5pPr marL="2057400" indent="-228600" defTabSz="514350">
              <a:defRPr>
                <a:solidFill>
                  <a:schemeClr val="tx1"/>
                </a:solidFill>
                <a:latin typeface="Calibri" panose="020F0502020204030204" pitchFamily="34" charset="0"/>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514350" rtl="0" eaLnBrk="1" fontAlgn="base" latinLnBrk="0" hangingPunct="1">
              <a:lnSpc>
                <a:spcPct val="100000"/>
              </a:lnSpc>
              <a:spcBef>
                <a:spcPct val="0"/>
              </a:spcBef>
              <a:spcAft>
                <a:spcPct val="0"/>
              </a:spcAft>
              <a:buClrTx/>
              <a:buSzTx/>
              <a:buFontTx/>
              <a:buNone/>
              <a:tabLst/>
              <a:defRPr/>
            </a:pPr>
            <a:fld id="{02F8D8C0-1E58-40D4-AE21-9BCD91441D3F}" type="slidenum">
              <a:rPr kumimoji="0" lang="en-SG"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1</a:t>
            </a:fld>
            <a:endParaRPr kumimoji="0" lang="en-SG"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13110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05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97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02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5"/>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000000"/>
              </a:solidFill>
            </a:endParaRPr>
          </a:p>
        </p:txBody>
      </p:sp>
      <p:sp>
        <p:nvSpPr>
          <p:cNvPr id="2" name="Footer Placeholder 1"/>
          <p:cNvSpPr>
            <a:spLocks noGrp="1"/>
          </p:cNvSpPr>
          <p:nvPr>
            <p:ph type="ftr" sz="quarter" idx="11"/>
          </p:nvPr>
        </p:nvSpPr>
        <p:spPr/>
        <p:txBody>
          <a:bodyPr/>
          <a:lstStyle/>
          <a:p>
            <a:pPr>
              <a:defRPr/>
            </a:pPr>
            <a:endParaRPr lang="en-US" altLang="en-US">
              <a:solidFill>
                <a:srgbClr val="000000"/>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DA1BDDD-1344-4AB7-900D-58B13640A0E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042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41B89FF-D990-4D67-A9D5-F1B40CDBB11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285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p:txBody>
          <a:bodyPr/>
          <a:lstStyle/>
          <a:p>
            <a:fld id="{F8E7A0D3-D252-4A05-BB98-34F6C2F96B6E}" type="slidenum">
              <a:rPr lang="en-US" altLang="en-US" smtClean="0">
                <a:solidFill>
                  <a:srgbClr val="000000"/>
                </a:solidFill>
              </a:rPr>
              <a:pPr/>
              <a:t>‹#›</a:t>
            </a:fld>
            <a:endParaRPr lang="en-US" altLang="en-US">
              <a:solidFill>
                <a:srgbClr val="000000"/>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3307933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376DFA5-5642-4A30-9820-4977C9E0826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160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4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4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4430FE7-6C23-4771-AAD1-7E149E223210}" type="slidenum">
              <a:rPr lang="en-US" altLang="en-US" smtClean="0">
                <a:solidFill>
                  <a:srgbClr val="000000"/>
                </a:solidFill>
              </a:rPr>
              <a:pPr/>
              <a:t>‹#›</a:t>
            </a:fld>
            <a:endParaRPr lang="en-US" altLang="en-US">
              <a:solidFill>
                <a:srgbClr val="000000"/>
              </a:solidFill>
            </a:endParaRPr>
          </a:p>
        </p:txBody>
      </p:sp>
      <p:sp>
        <p:nvSpPr>
          <p:cNvPr id="11" name="Straight Connector 10"/>
          <p:cNvSpPr>
            <a:spLocks noChangeShapeType="1"/>
          </p:cNvSpPr>
          <p:nvPr/>
        </p:nvSpPr>
        <p:spPr bwMode="auto">
          <a:xfrm>
            <a:off x="514350" y="60198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6256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000000"/>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EC5B951-C000-4D23-BE20-530013C7A1A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994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5C3BA6D-00F4-4304-8790-83E5653D189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01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9C2EC35D-1920-4EBE-93EB-E91AF23E04D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172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4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C09F7CB-36EE-4CA0-B4DC-2C00ED34BCCA}" type="slidenum">
              <a:rPr lang="en-US" altLang="en-US" smtClean="0">
                <a:solidFill>
                  <a:srgbClr val="000000"/>
                </a:solidFill>
              </a:rPr>
              <a:pPr/>
              <a:t>‹#›</a:t>
            </a:fld>
            <a:endParaRPr lang="en-US" altLang="en-US">
              <a:solidFill>
                <a:srgbClr val="000000"/>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096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04CB849-60F9-495A-A972-4F1EF6979D8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618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2D087F92-5384-4D59-B13D-164C3889AF5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5071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1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25"/>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555920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021574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112263781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445190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5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5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81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5263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738550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835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015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3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200021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590118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5774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73238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27DF6BE-FD61-44F3-E635-CC0AA5D63B34}"/>
              </a:ext>
            </a:extLst>
          </p:cNvPr>
          <p:cNvSpPr>
            <a:spLocks noGrp="1"/>
          </p:cNvSpPr>
          <p:nvPr>
            <p:ph type="dt" sz="half" idx="10"/>
          </p:nvPr>
        </p:nvSpPr>
        <p:spPr/>
        <p:txBody>
          <a:bodyPr/>
          <a:lstStyle>
            <a:lvl1pPr>
              <a:defRPr/>
            </a:lvl1pPr>
          </a:lstStyle>
          <a:p>
            <a:pPr>
              <a:defRPr/>
            </a:pPr>
            <a:fld id="{EC2F87D3-0209-4E42-8363-0158B388E070}" type="datetimeFigureOut">
              <a:rPr lang="en-US"/>
              <a:pPr>
                <a:defRPr/>
              </a:pPr>
              <a:t>3/31/2024</a:t>
            </a:fld>
            <a:endParaRPr lang="en-US"/>
          </a:p>
        </p:txBody>
      </p:sp>
      <p:sp>
        <p:nvSpPr>
          <p:cNvPr id="5" name="Footer Placeholder 4">
            <a:extLst>
              <a:ext uri="{FF2B5EF4-FFF2-40B4-BE49-F238E27FC236}">
                <a16:creationId xmlns:a16="http://schemas.microsoft.com/office/drawing/2014/main" id="{243ABBEC-DA77-352F-724F-826503F81D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179203-1FB5-EF51-D0DD-07FA198AFB45}"/>
              </a:ext>
            </a:extLst>
          </p:cNvPr>
          <p:cNvSpPr>
            <a:spLocks noGrp="1"/>
          </p:cNvSpPr>
          <p:nvPr>
            <p:ph type="sldNum" sz="quarter" idx="12"/>
          </p:nvPr>
        </p:nvSpPr>
        <p:spPr/>
        <p:txBody>
          <a:bodyPr/>
          <a:lstStyle>
            <a:lvl1pPr>
              <a:defRPr/>
            </a:lvl1pPr>
          </a:lstStyle>
          <a:p>
            <a:pPr>
              <a:defRPr/>
            </a:pPr>
            <a:fld id="{17A13711-4A2A-4D37-834E-CCC8816C5BF8}" type="slidenum">
              <a:rPr lang="en-US" altLang="en-US"/>
              <a:pPr>
                <a:defRPr/>
              </a:pPr>
              <a:t>‹#›</a:t>
            </a:fld>
            <a:endParaRPr lang="en-US" altLang="en-US"/>
          </a:p>
        </p:txBody>
      </p:sp>
    </p:spTree>
    <p:extLst>
      <p:ext uri="{BB962C8B-B14F-4D97-AF65-F5344CB8AC3E}">
        <p14:creationId xmlns:p14="http://schemas.microsoft.com/office/powerpoint/2010/main" val="3783073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599A98-FA2A-2726-C57D-DAA4FFBA5C9B}"/>
              </a:ext>
            </a:extLst>
          </p:cNvPr>
          <p:cNvSpPr>
            <a:spLocks noGrp="1"/>
          </p:cNvSpPr>
          <p:nvPr>
            <p:ph type="dt" sz="half" idx="10"/>
          </p:nvPr>
        </p:nvSpPr>
        <p:spPr/>
        <p:txBody>
          <a:bodyPr/>
          <a:lstStyle>
            <a:lvl1pPr>
              <a:defRPr/>
            </a:lvl1pPr>
          </a:lstStyle>
          <a:p>
            <a:pPr>
              <a:defRPr/>
            </a:pPr>
            <a:fld id="{65A08279-F769-46BE-9C1C-64114CB8DA23}" type="datetimeFigureOut">
              <a:rPr lang="en-US"/>
              <a:pPr>
                <a:defRPr/>
              </a:pPr>
              <a:t>3/31/2024</a:t>
            </a:fld>
            <a:endParaRPr lang="en-US"/>
          </a:p>
        </p:txBody>
      </p:sp>
      <p:sp>
        <p:nvSpPr>
          <p:cNvPr id="5" name="Footer Placeholder 4">
            <a:extLst>
              <a:ext uri="{FF2B5EF4-FFF2-40B4-BE49-F238E27FC236}">
                <a16:creationId xmlns:a16="http://schemas.microsoft.com/office/drawing/2014/main" id="{B5C8358C-3328-FC3A-E438-C16422332C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3A8EEF-7DA4-AE36-90C1-58C9316E57C2}"/>
              </a:ext>
            </a:extLst>
          </p:cNvPr>
          <p:cNvSpPr>
            <a:spLocks noGrp="1"/>
          </p:cNvSpPr>
          <p:nvPr>
            <p:ph type="sldNum" sz="quarter" idx="12"/>
          </p:nvPr>
        </p:nvSpPr>
        <p:spPr/>
        <p:txBody>
          <a:bodyPr/>
          <a:lstStyle>
            <a:lvl1pPr>
              <a:defRPr/>
            </a:lvl1pPr>
          </a:lstStyle>
          <a:p>
            <a:pPr>
              <a:defRPr/>
            </a:pPr>
            <a:fld id="{7FB86894-634B-4004-98FC-EEB18EBA4F3E}" type="slidenum">
              <a:rPr lang="en-US" altLang="en-US"/>
              <a:pPr>
                <a:defRPr/>
              </a:pPr>
              <a:t>‹#›</a:t>
            </a:fld>
            <a:endParaRPr lang="en-US" altLang="en-US"/>
          </a:p>
        </p:txBody>
      </p:sp>
    </p:spTree>
    <p:extLst>
      <p:ext uri="{BB962C8B-B14F-4D97-AF65-F5344CB8AC3E}">
        <p14:creationId xmlns:p14="http://schemas.microsoft.com/office/powerpoint/2010/main" val="3515359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8F1171-43D9-0290-755C-7642BBE3B1B6}"/>
              </a:ext>
            </a:extLst>
          </p:cNvPr>
          <p:cNvSpPr>
            <a:spLocks noGrp="1"/>
          </p:cNvSpPr>
          <p:nvPr>
            <p:ph type="dt" sz="half" idx="10"/>
          </p:nvPr>
        </p:nvSpPr>
        <p:spPr/>
        <p:txBody>
          <a:bodyPr/>
          <a:lstStyle>
            <a:lvl1pPr>
              <a:defRPr/>
            </a:lvl1pPr>
          </a:lstStyle>
          <a:p>
            <a:pPr>
              <a:defRPr/>
            </a:pPr>
            <a:fld id="{ABECA535-77C6-41EE-AC0D-41D660A95F74}" type="datetimeFigureOut">
              <a:rPr lang="en-US"/>
              <a:pPr>
                <a:defRPr/>
              </a:pPr>
              <a:t>3/31/2024</a:t>
            </a:fld>
            <a:endParaRPr lang="en-US"/>
          </a:p>
        </p:txBody>
      </p:sp>
      <p:sp>
        <p:nvSpPr>
          <p:cNvPr id="5" name="Footer Placeholder 4">
            <a:extLst>
              <a:ext uri="{FF2B5EF4-FFF2-40B4-BE49-F238E27FC236}">
                <a16:creationId xmlns:a16="http://schemas.microsoft.com/office/drawing/2014/main" id="{DE7C080A-003E-A756-8F0B-664120033A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E9ECE0-EA8B-3EDB-03DE-BA8A9A3834F4}"/>
              </a:ext>
            </a:extLst>
          </p:cNvPr>
          <p:cNvSpPr>
            <a:spLocks noGrp="1"/>
          </p:cNvSpPr>
          <p:nvPr>
            <p:ph type="sldNum" sz="quarter" idx="12"/>
          </p:nvPr>
        </p:nvSpPr>
        <p:spPr/>
        <p:txBody>
          <a:bodyPr/>
          <a:lstStyle>
            <a:lvl1pPr>
              <a:defRPr/>
            </a:lvl1pPr>
          </a:lstStyle>
          <a:p>
            <a:pPr>
              <a:defRPr/>
            </a:pPr>
            <a:fld id="{7550FD7F-FFC3-428A-952F-05F70FECC1D2}" type="slidenum">
              <a:rPr lang="en-US" altLang="en-US"/>
              <a:pPr>
                <a:defRPr/>
              </a:pPr>
              <a:t>‹#›</a:t>
            </a:fld>
            <a:endParaRPr lang="en-US" altLang="en-US"/>
          </a:p>
        </p:txBody>
      </p:sp>
    </p:spTree>
    <p:extLst>
      <p:ext uri="{BB962C8B-B14F-4D97-AF65-F5344CB8AC3E}">
        <p14:creationId xmlns:p14="http://schemas.microsoft.com/office/powerpoint/2010/main" val="2186353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8FF7D8F-988E-C7CE-43C3-329759DAE4F1}"/>
              </a:ext>
            </a:extLst>
          </p:cNvPr>
          <p:cNvSpPr>
            <a:spLocks noGrp="1"/>
          </p:cNvSpPr>
          <p:nvPr>
            <p:ph type="dt" sz="half" idx="10"/>
          </p:nvPr>
        </p:nvSpPr>
        <p:spPr/>
        <p:txBody>
          <a:bodyPr/>
          <a:lstStyle>
            <a:lvl1pPr>
              <a:defRPr/>
            </a:lvl1pPr>
          </a:lstStyle>
          <a:p>
            <a:pPr>
              <a:defRPr/>
            </a:pPr>
            <a:fld id="{3DBF20B0-6F84-4223-B6DF-116278812CFB}" type="datetimeFigureOut">
              <a:rPr lang="en-US"/>
              <a:pPr>
                <a:defRPr/>
              </a:pPr>
              <a:t>3/31/2024</a:t>
            </a:fld>
            <a:endParaRPr lang="en-US"/>
          </a:p>
        </p:txBody>
      </p:sp>
      <p:sp>
        <p:nvSpPr>
          <p:cNvPr id="6" name="Footer Placeholder 4">
            <a:extLst>
              <a:ext uri="{FF2B5EF4-FFF2-40B4-BE49-F238E27FC236}">
                <a16:creationId xmlns:a16="http://schemas.microsoft.com/office/drawing/2014/main" id="{CE16C2C1-3B0B-D10D-66F4-B0321E1F22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3D8E02-E89F-C0D8-E86B-867DCC827C28}"/>
              </a:ext>
            </a:extLst>
          </p:cNvPr>
          <p:cNvSpPr>
            <a:spLocks noGrp="1"/>
          </p:cNvSpPr>
          <p:nvPr>
            <p:ph type="sldNum" sz="quarter" idx="12"/>
          </p:nvPr>
        </p:nvSpPr>
        <p:spPr/>
        <p:txBody>
          <a:bodyPr/>
          <a:lstStyle>
            <a:lvl1pPr>
              <a:defRPr/>
            </a:lvl1pPr>
          </a:lstStyle>
          <a:p>
            <a:pPr>
              <a:defRPr/>
            </a:pPr>
            <a:fld id="{C48A31EE-C24F-48C9-9154-C3E7E93B936A}" type="slidenum">
              <a:rPr lang="en-US" altLang="en-US"/>
              <a:pPr>
                <a:defRPr/>
              </a:pPr>
              <a:t>‹#›</a:t>
            </a:fld>
            <a:endParaRPr lang="en-US" altLang="en-US"/>
          </a:p>
        </p:txBody>
      </p:sp>
    </p:spTree>
    <p:extLst>
      <p:ext uri="{BB962C8B-B14F-4D97-AF65-F5344CB8AC3E}">
        <p14:creationId xmlns:p14="http://schemas.microsoft.com/office/powerpoint/2010/main" val="4258147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783FF49-2FD2-F6B5-AB02-3FA6ACBFCC33}"/>
              </a:ext>
            </a:extLst>
          </p:cNvPr>
          <p:cNvSpPr>
            <a:spLocks noGrp="1"/>
          </p:cNvSpPr>
          <p:nvPr>
            <p:ph type="dt" sz="half" idx="10"/>
          </p:nvPr>
        </p:nvSpPr>
        <p:spPr/>
        <p:txBody>
          <a:bodyPr/>
          <a:lstStyle>
            <a:lvl1pPr>
              <a:defRPr/>
            </a:lvl1pPr>
          </a:lstStyle>
          <a:p>
            <a:pPr>
              <a:defRPr/>
            </a:pPr>
            <a:fld id="{9F624A01-2A20-454B-BB54-6120411F2135}" type="datetimeFigureOut">
              <a:rPr lang="en-US"/>
              <a:pPr>
                <a:defRPr/>
              </a:pPr>
              <a:t>3/31/2024</a:t>
            </a:fld>
            <a:endParaRPr lang="en-US"/>
          </a:p>
        </p:txBody>
      </p:sp>
      <p:sp>
        <p:nvSpPr>
          <p:cNvPr id="8" name="Footer Placeholder 4">
            <a:extLst>
              <a:ext uri="{FF2B5EF4-FFF2-40B4-BE49-F238E27FC236}">
                <a16:creationId xmlns:a16="http://schemas.microsoft.com/office/drawing/2014/main" id="{02A7BE6D-8B21-214D-0F60-6E335F50D7D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379C09-017A-26CB-E850-89EA2A05A0FB}"/>
              </a:ext>
            </a:extLst>
          </p:cNvPr>
          <p:cNvSpPr>
            <a:spLocks noGrp="1"/>
          </p:cNvSpPr>
          <p:nvPr>
            <p:ph type="sldNum" sz="quarter" idx="12"/>
          </p:nvPr>
        </p:nvSpPr>
        <p:spPr/>
        <p:txBody>
          <a:bodyPr/>
          <a:lstStyle>
            <a:lvl1pPr>
              <a:defRPr/>
            </a:lvl1pPr>
          </a:lstStyle>
          <a:p>
            <a:pPr>
              <a:defRPr/>
            </a:pPr>
            <a:fld id="{D2892A4C-8E7E-498B-B7C8-E670CE76E5F0}" type="slidenum">
              <a:rPr lang="en-US" altLang="en-US"/>
              <a:pPr>
                <a:defRPr/>
              </a:pPr>
              <a:t>‹#›</a:t>
            </a:fld>
            <a:endParaRPr lang="en-US" altLang="en-US"/>
          </a:p>
        </p:txBody>
      </p:sp>
    </p:spTree>
    <p:extLst>
      <p:ext uri="{BB962C8B-B14F-4D97-AF65-F5344CB8AC3E}">
        <p14:creationId xmlns:p14="http://schemas.microsoft.com/office/powerpoint/2010/main" val="1339239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59CC3A1-0063-1D48-E3E9-951F60AE3B47}"/>
              </a:ext>
            </a:extLst>
          </p:cNvPr>
          <p:cNvSpPr>
            <a:spLocks noGrp="1"/>
          </p:cNvSpPr>
          <p:nvPr>
            <p:ph type="dt" sz="half" idx="10"/>
          </p:nvPr>
        </p:nvSpPr>
        <p:spPr/>
        <p:txBody>
          <a:bodyPr/>
          <a:lstStyle>
            <a:lvl1pPr>
              <a:defRPr/>
            </a:lvl1pPr>
          </a:lstStyle>
          <a:p>
            <a:pPr>
              <a:defRPr/>
            </a:pPr>
            <a:fld id="{9D8F69BF-0BC7-4619-862B-545F396D615D}" type="datetimeFigureOut">
              <a:rPr lang="en-US"/>
              <a:pPr>
                <a:defRPr/>
              </a:pPr>
              <a:t>3/31/2024</a:t>
            </a:fld>
            <a:endParaRPr lang="en-US"/>
          </a:p>
        </p:txBody>
      </p:sp>
      <p:sp>
        <p:nvSpPr>
          <p:cNvPr id="4" name="Footer Placeholder 4">
            <a:extLst>
              <a:ext uri="{FF2B5EF4-FFF2-40B4-BE49-F238E27FC236}">
                <a16:creationId xmlns:a16="http://schemas.microsoft.com/office/drawing/2014/main" id="{106BDF64-F5FF-F77F-6AC1-DF67D25BEE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C24DE9-D762-E273-D468-A46B8ACC185C}"/>
              </a:ext>
            </a:extLst>
          </p:cNvPr>
          <p:cNvSpPr>
            <a:spLocks noGrp="1"/>
          </p:cNvSpPr>
          <p:nvPr>
            <p:ph type="sldNum" sz="quarter" idx="12"/>
          </p:nvPr>
        </p:nvSpPr>
        <p:spPr/>
        <p:txBody>
          <a:bodyPr/>
          <a:lstStyle>
            <a:lvl1pPr>
              <a:defRPr/>
            </a:lvl1pPr>
          </a:lstStyle>
          <a:p>
            <a:pPr>
              <a:defRPr/>
            </a:pPr>
            <a:fld id="{365CD706-A010-48B9-9D74-12DA6255EF97}" type="slidenum">
              <a:rPr lang="en-US" altLang="en-US"/>
              <a:pPr>
                <a:defRPr/>
              </a:pPr>
              <a:t>‹#›</a:t>
            </a:fld>
            <a:endParaRPr lang="en-US" altLang="en-US"/>
          </a:p>
        </p:txBody>
      </p:sp>
    </p:spTree>
    <p:extLst>
      <p:ext uri="{BB962C8B-B14F-4D97-AF65-F5344CB8AC3E}">
        <p14:creationId xmlns:p14="http://schemas.microsoft.com/office/powerpoint/2010/main" val="106245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7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E13575-18D0-1DC3-E342-75FD0AD241DD}"/>
              </a:ext>
            </a:extLst>
          </p:cNvPr>
          <p:cNvSpPr>
            <a:spLocks noGrp="1"/>
          </p:cNvSpPr>
          <p:nvPr>
            <p:ph type="dt" sz="half" idx="10"/>
          </p:nvPr>
        </p:nvSpPr>
        <p:spPr/>
        <p:txBody>
          <a:bodyPr/>
          <a:lstStyle>
            <a:lvl1pPr>
              <a:defRPr/>
            </a:lvl1pPr>
          </a:lstStyle>
          <a:p>
            <a:pPr>
              <a:defRPr/>
            </a:pPr>
            <a:fld id="{95FCF808-8D24-46C7-812D-E623EE06EB72}" type="datetimeFigureOut">
              <a:rPr lang="en-US"/>
              <a:pPr>
                <a:defRPr/>
              </a:pPr>
              <a:t>3/31/2024</a:t>
            </a:fld>
            <a:endParaRPr lang="en-US"/>
          </a:p>
        </p:txBody>
      </p:sp>
      <p:sp>
        <p:nvSpPr>
          <p:cNvPr id="3" name="Footer Placeholder 4">
            <a:extLst>
              <a:ext uri="{FF2B5EF4-FFF2-40B4-BE49-F238E27FC236}">
                <a16:creationId xmlns:a16="http://schemas.microsoft.com/office/drawing/2014/main" id="{42BA3DD5-4AFA-5D1D-3FE9-7928FECB1E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F1F689F-594E-6C59-90AC-E2E13EF14DBD}"/>
              </a:ext>
            </a:extLst>
          </p:cNvPr>
          <p:cNvSpPr>
            <a:spLocks noGrp="1"/>
          </p:cNvSpPr>
          <p:nvPr>
            <p:ph type="sldNum" sz="quarter" idx="12"/>
          </p:nvPr>
        </p:nvSpPr>
        <p:spPr/>
        <p:txBody>
          <a:bodyPr/>
          <a:lstStyle>
            <a:lvl1pPr>
              <a:defRPr/>
            </a:lvl1pPr>
          </a:lstStyle>
          <a:p>
            <a:pPr>
              <a:defRPr/>
            </a:pPr>
            <a:fld id="{BCC321AE-65BE-4646-A647-2DB80D761B68}" type="slidenum">
              <a:rPr lang="en-US" altLang="en-US"/>
              <a:pPr>
                <a:defRPr/>
              </a:pPr>
              <a:t>‹#›</a:t>
            </a:fld>
            <a:endParaRPr lang="en-US" altLang="en-US"/>
          </a:p>
        </p:txBody>
      </p:sp>
    </p:spTree>
    <p:extLst>
      <p:ext uri="{BB962C8B-B14F-4D97-AF65-F5344CB8AC3E}">
        <p14:creationId xmlns:p14="http://schemas.microsoft.com/office/powerpoint/2010/main" val="1105071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F6A4CA2-821E-0E00-60B4-7D61068D369A}"/>
              </a:ext>
            </a:extLst>
          </p:cNvPr>
          <p:cNvSpPr>
            <a:spLocks noGrp="1"/>
          </p:cNvSpPr>
          <p:nvPr>
            <p:ph type="dt" sz="half" idx="10"/>
          </p:nvPr>
        </p:nvSpPr>
        <p:spPr/>
        <p:txBody>
          <a:bodyPr/>
          <a:lstStyle>
            <a:lvl1pPr>
              <a:defRPr/>
            </a:lvl1pPr>
          </a:lstStyle>
          <a:p>
            <a:pPr>
              <a:defRPr/>
            </a:pPr>
            <a:fld id="{18783253-54A7-4E4D-B993-5D3836A131F6}" type="datetimeFigureOut">
              <a:rPr lang="en-US"/>
              <a:pPr>
                <a:defRPr/>
              </a:pPr>
              <a:t>3/31/2024</a:t>
            </a:fld>
            <a:endParaRPr lang="en-US"/>
          </a:p>
        </p:txBody>
      </p:sp>
      <p:sp>
        <p:nvSpPr>
          <p:cNvPr id="6" name="Footer Placeholder 4">
            <a:extLst>
              <a:ext uri="{FF2B5EF4-FFF2-40B4-BE49-F238E27FC236}">
                <a16:creationId xmlns:a16="http://schemas.microsoft.com/office/drawing/2014/main" id="{8934D0B8-963D-773F-EE73-7E95B2FCF4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91CAF0-839F-B4CC-E3D5-76E756734DA0}"/>
              </a:ext>
            </a:extLst>
          </p:cNvPr>
          <p:cNvSpPr>
            <a:spLocks noGrp="1"/>
          </p:cNvSpPr>
          <p:nvPr>
            <p:ph type="sldNum" sz="quarter" idx="12"/>
          </p:nvPr>
        </p:nvSpPr>
        <p:spPr/>
        <p:txBody>
          <a:bodyPr/>
          <a:lstStyle>
            <a:lvl1pPr>
              <a:defRPr/>
            </a:lvl1pPr>
          </a:lstStyle>
          <a:p>
            <a:pPr>
              <a:defRPr/>
            </a:pPr>
            <a:fld id="{67A5C2E2-9FB4-409C-84AA-BE6ED8CC3A04}" type="slidenum">
              <a:rPr lang="en-US" altLang="en-US"/>
              <a:pPr>
                <a:defRPr/>
              </a:pPr>
              <a:t>‹#›</a:t>
            </a:fld>
            <a:endParaRPr lang="en-US" altLang="en-US"/>
          </a:p>
        </p:txBody>
      </p:sp>
    </p:spTree>
    <p:extLst>
      <p:ext uri="{BB962C8B-B14F-4D97-AF65-F5344CB8AC3E}">
        <p14:creationId xmlns:p14="http://schemas.microsoft.com/office/powerpoint/2010/main" val="776519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7BA7C85-7EBF-2636-A092-1DF1D9EEBD0E}"/>
              </a:ext>
            </a:extLst>
          </p:cNvPr>
          <p:cNvSpPr>
            <a:spLocks noGrp="1"/>
          </p:cNvSpPr>
          <p:nvPr>
            <p:ph type="dt" sz="half" idx="10"/>
          </p:nvPr>
        </p:nvSpPr>
        <p:spPr/>
        <p:txBody>
          <a:bodyPr/>
          <a:lstStyle>
            <a:lvl1pPr>
              <a:defRPr/>
            </a:lvl1pPr>
          </a:lstStyle>
          <a:p>
            <a:pPr>
              <a:defRPr/>
            </a:pPr>
            <a:fld id="{F98E413A-346D-43F4-99AE-9EA97D8F476A}" type="datetimeFigureOut">
              <a:rPr lang="en-US"/>
              <a:pPr>
                <a:defRPr/>
              </a:pPr>
              <a:t>3/31/2024</a:t>
            </a:fld>
            <a:endParaRPr lang="en-US"/>
          </a:p>
        </p:txBody>
      </p:sp>
      <p:sp>
        <p:nvSpPr>
          <p:cNvPr id="6" name="Footer Placeholder 4">
            <a:extLst>
              <a:ext uri="{FF2B5EF4-FFF2-40B4-BE49-F238E27FC236}">
                <a16:creationId xmlns:a16="http://schemas.microsoft.com/office/drawing/2014/main" id="{EB316960-BA5B-F883-4EE1-0E89DB0C56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54006A-885E-B966-A1CC-FCE449D23D8F}"/>
              </a:ext>
            </a:extLst>
          </p:cNvPr>
          <p:cNvSpPr>
            <a:spLocks noGrp="1"/>
          </p:cNvSpPr>
          <p:nvPr>
            <p:ph type="sldNum" sz="quarter" idx="12"/>
          </p:nvPr>
        </p:nvSpPr>
        <p:spPr/>
        <p:txBody>
          <a:bodyPr/>
          <a:lstStyle>
            <a:lvl1pPr>
              <a:defRPr/>
            </a:lvl1pPr>
          </a:lstStyle>
          <a:p>
            <a:pPr>
              <a:defRPr/>
            </a:pPr>
            <a:fld id="{027AE752-D490-4090-AF64-475F72B1DC53}" type="slidenum">
              <a:rPr lang="en-US" altLang="en-US"/>
              <a:pPr>
                <a:defRPr/>
              </a:pPr>
              <a:t>‹#›</a:t>
            </a:fld>
            <a:endParaRPr lang="en-US" altLang="en-US"/>
          </a:p>
        </p:txBody>
      </p:sp>
    </p:spTree>
    <p:extLst>
      <p:ext uri="{BB962C8B-B14F-4D97-AF65-F5344CB8AC3E}">
        <p14:creationId xmlns:p14="http://schemas.microsoft.com/office/powerpoint/2010/main" val="691558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58EC79-8641-4181-2CFE-4E213DBB99C1}"/>
              </a:ext>
            </a:extLst>
          </p:cNvPr>
          <p:cNvSpPr>
            <a:spLocks noGrp="1"/>
          </p:cNvSpPr>
          <p:nvPr>
            <p:ph type="dt" sz="half" idx="10"/>
          </p:nvPr>
        </p:nvSpPr>
        <p:spPr/>
        <p:txBody>
          <a:bodyPr/>
          <a:lstStyle>
            <a:lvl1pPr>
              <a:defRPr/>
            </a:lvl1pPr>
          </a:lstStyle>
          <a:p>
            <a:pPr>
              <a:defRPr/>
            </a:pPr>
            <a:fld id="{FAC256B2-8F93-430A-8220-39F715942909}" type="datetimeFigureOut">
              <a:rPr lang="en-US"/>
              <a:pPr>
                <a:defRPr/>
              </a:pPr>
              <a:t>3/31/2024</a:t>
            </a:fld>
            <a:endParaRPr lang="en-US"/>
          </a:p>
        </p:txBody>
      </p:sp>
      <p:sp>
        <p:nvSpPr>
          <p:cNvPr id="5" name="Footer Placeholder 4">
            <a:extLst>
              <a:ext uri="{FF2B5EF4-FFF2-40B4-BE49-F238E27FC236}">
                <a16:creationId xmlns:a16="http://schemas.microsoft.com/office/drawing/2014/main" id="{343036FD-31DF-03D4-ED42-B9F79D84F7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CC9B0F-EA97-FE8A-A0B1-BE3B4E7699AF}"/>
              </a:ext>
            </a:extLst>
          </p:cNvPr>
          <p:cNvSpPr>
            <a:spLocks noGrp="1"/>
          </p:cNvSpPr>
          <p:nvPr>
            <p:ph type="sldNum" sz="quarter" idx="12"/>
          </p:nvPr>
        </p:nvSpPr>
        <p:spPr/>
        <p:txBody>
          <a:bodyPr/>
          <a:lstStyle>
            <a:lvl1pPr>
              <a:defRPr/>
            </a:lvl1pPr>
          </a:lstStyle>
          <a:p>
            <a:pPr>
              <a:defRPr/>
            </a:pPr>
            <a:fld id="{A888A769-2443-406E-946B-63C4CEA50E1D}" type="slidenum">
              <a:rPr lang="en-US" altLang="en-US"/>
              <a:pPr>
                <a:defRPr/>
              </a:pPr>
              <a:t>‹#›</a:t>
            </a:fld>
            <a:endParaRPr lang="en-US" altLang="en-US"/>
          </a:p>
        </p:txBody>
      </p:sp>
    </p:spTree>
    <p:extLst>
      <p:ext uri="{BB962C8B-B14F-4D97-AF65-F5344CB8AC3E}">
        <p14:creationId xmlns:p14="http://schemas.microsoft.com/office/powerpoint/2010/main" val="1511160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59715A-BF79-A171-C874-A8A3D5A8EE52}"/>
              </a:ext>
            </a:extLst>
          </p:cNvPr>
          <p:cNvSpPr>
            <a:spLocks noGrp="1"/>
          </p:cNvSpPr>
          <p:nvPr>
            <p:ph type="dt" sz="half" idx="10"/>
          </p:nvPr>
        </p:nvSpPr>
        <p:spPr/>
        <p:txBody>
          <a:bodyPr/>
          <a:lstStyle>
            <a:lvl1pPr>
              <a:defRPr/>
            </a:lvl1pPr>
          </a:lstStyle>
          <a:p>
            <a:pPr>
              <a:defRPr/>
            </a:pPr>
            <a:fld id="{0A69A580-C823-443E-82B1-38B2481F455F}" type="datetimeFigureOut">
              <a:rPr lang="en-US"/>
              <a:pPr>
                <a:defRPr/>
              </a:pPr>
              <a:t>3/31/2024</a:t>
            </a:fld>
            <a:endParaRPr lang="en-US"/>
          </a:p>
        </p:txBody>
      </p:sp>
      <p:sp>
        <p:nvSpPr>
          <p:cNvPr id="5" name="Footer Placeholder 4">
            <a:extLst>
              <a:ext uri="{FF2B5EF4-FFF2-40B4-BE49-F238E27FC236}">
                <a16:creationId xmlns:a16="http://schemas.microsoft.com/office/drawing/2014/main" id="{52D4CCD3-5973-09A7-03D7-6655CD6F27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1334CC-1651-2F0C-0B22-89FEA5483A43}"/>
              </a:ext>
            </a:extLst>
          </p:cNvPr>
          <p:cNvSpPr>
            <a:spLocks noGrp="1"/>
          </p:cNvSpPr>
          <p:nvPr>
            <p:ph type="sldNum" sz="quarter" idx="12"/>
          </p:nvPr>
        </p:nvSpPr>
        <p:spPr/>
        <p:txBody>
          <a:bodyPr/>
          <a:lstStyle>
            <a:lvl1pPr>
              <a:defRPr/>
            </a:lvl1pPr>
          </a:lstStyle>
          <a:p>
            <a:pPr>
              <a:defRPr/>
            </a:pPr>
            <a:fld id="{D05C4A6A-9998-4386-B3F1-5DCF9AA5FE13}" type="slidenum">
              <a:rPr lang="en-US" altLang="en-US"/>
              <a:pPr>
                <a:defRPr/>
              </a:pPr>
              <a:t>‹#›</a:t>
            </a:fld>
            <a:endParaRPr lang="en-US" altLang="en-US"/>
          </a:p>
        </p:txBody>
      </p:sp>
    </p:spTree>
    <p:extLst>
      <p:ext uri="{BB962C8B-B14F-4D97-AF65-F5344CB8AC3E}">
        <p14:creationId xmlns:p14="http://schemas.microsoft.com/office/powerpoint/2010/main" val="314793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67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2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00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83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0CFAE-F67F-4D4A-B520-5C2B54061656}" type="datetimeFigureOut">
              <a:rPr lang="en-US">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2B77E-F397-4061-9F31-A43FD676D25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067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6"/>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000000"/>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4"/>
          </p:nvPr>
        </p:nvSpPr>
        <p:spPr>
          <a:xfrm>
            <a:off x="8229600" y="647700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pPr>
            <a:fld id="{C6B76874-3417-4D30-9670-B0CDDC11FF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9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955583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1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8229600" y="647701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1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80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256900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0C2CC3-D937-7181-C1FE-3F60697C1EB7}"/>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SG"/>
              <a:t>Click to edit Master title style</a:t>
            </a:r>
          </a:p>
        </p:txBody>
      </p:sp>
      <p:sp>
        <p:nvSpPr>
          <p:cNvPr id="1027" name="Text Placeholder 2">
            <a:extLst>
              <a:ext uri="{FF2B5EF4-FFF2-40B4-BE49-F238E27FC236}">
                <a16:creationId xmlns:a16="http://schemas.microsoft.com/office/drawing/2014/main" id="{AA6B0D6F-2C21-18B1-39D2-06B778E132C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G"/>
              <a:t>Click to edit Master text styles</a:t>
            </a:r>
          </a:p>
          <a:p>
            <a:pPr lvl="1"/>
            <a:r>
              <a:rPr lang="en-US" altLang="en-SG"/>
              <a:t>Second level</a:t>
            </a:r>
          </a:p>
          <a:p>
            <a:pPr lvl="2"/>
            <a:r>
              <a:rPr lang="en-US" altLang="en-SG"/>
              <a:t>Third level</a:t>
            </a:r>
          </a:p>
          <a:p>
            <a:pPr lvl="3"/>
            <a:r>
              <a:rPr lang="en-US" altLang="en-SG"/>
              <a:t>Fourth level</a:t>
            </a:r>
          </a:p>
          <a:p>
            <a:pPr lvl="4"/>
            <a:r>
              <a:rPr lang="en-US" altLang="en-SG"/>
              <a:t>Fifth level</a:t>
            </a:r>
          </a:p>
        </p:txBody>
      </p:sp>
      <p:sp>
        <p:nvSpPr>
          <p:cNvPr id="4" name="Date Placeholder 3">
            <a:extLst>
              <a:ext uri="{FF2B5EF4-FFF2-40B4-BE49-F238E27FC236}">
                <a16:creationId xmlns:a16="http://schemas.microsoft.com/office/drawing/2014/main" id="{078DBE36-4025-EE10-F556-55EA62544D3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ECD561EB-9528-48D1-AA86-7FB5E579E5DE}" type="datetimeFigureOut">
              <a:rPr lang="en-US"/>
              <a:pPr>
                <a:defRPr/>
              </a:pPr>
              <a:t>3/31/2024</a:t>
            </a:fld>
            <a:endParaRPr lang="en-US"/>
          </a:p>
        </p:txBody>
      </p:sp>
      <p:sp>
        <p:nvSpPr>
          <p:cNvPr id="5" name="Footer Placeholder 4">
            <a:extLst>
              <a:ext uri="{FF2B5EF4-FFF2-40B4-BE49-F238E27FC236}">
                <a16:creationId xmlns:a16="http://schemas.microsoft.com/office/drawing/2014/main" id="{34DF1C23-F137-F667-54EC-2A091896FB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0D900A7-44B4-F8DE-3E29-84C0E79FAF35}"/>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86DE936E-C1B8-4646-993C-FB411B97E506}" type="slidenum">
              <a:rPr lang="en-US" altLang="en-US"/>
              <a:pPr>
                <a:defRPr/>
              </a:pPr>
              <a:t>‹#›</a:t>
            </a:fld>
            <a:endParaRPr lang="en-US" altLang="en-US"/>
          </a:p>
        </p:txBody>
      </p:sp>
    </p:spTree>
    <p:extLst>
      <p:ext uri="{BB962C8B-B14F-4D97-AF65-F5344CB8AC3E}">
        <p14:creationId xmlns:p14="http://schemas.microsoft.com/office/powerpoint/2010/main" val="11939114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loigiaihay.com/giai-hoat-dong-co-ban-bai-24-so-sanh-hai-so-thap-phan-a72967.html#ixzz79wbXWgMW"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gif"/><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6.gi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1.gif"/><Relationship Id="rId5" Type="http://schemas.openxmlformats.org/officeDocument/2006/relationships/image" Target="../media/image41.pn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wmf"/><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1.jp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52.gif"/></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w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w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w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slideLayout" Target="../slideLayouts/slideLayout18.xml"/><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18.xml"/><Relationship Id="rId5" Type="http://schemas.openxmlformats.org/officeDocument/2006/relationships/image" Target="../media/image19.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zV025-166">
            <a:extLst>
              <a:ext uri="{FF2B5EF4-FFF2-40B4-BE49-F238E27FC236}">
                <a16:creationId xmlns:a16="http://schemas.microsoft.com/office/drawing/2014/main" id="{61480B8E-BB85-3E47-4810-EE66407EF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30">
            <a:extLst>
              <a:ext uri="{FF2B5EF4-FFF2-40B4-BE49-F238E27FC236}">
                <a16:creationId xmlns:a16="http://schemas.microsoft.com/office/drawing/2014/main" id="{D38064B1-1AFA-4073-2792-C987F0165B52}"/>
              </a:ext>
            </a:extLst>
          </p:cNvPr>
          <p:cNvSpPr>
            <a:spLocks noChangeArrowheads="1" noChangeShapeType="1" noTextEdit="1"/>
          </p:cNvSpPr>
          <p:nvPr/>
        </p:nvSpPr>
        <p:spPr bwMode="auto">
          <a:xfrm>
            <a:off x="3053953" y="2472928"/>
            <a:ext cx="2632472" cy="441722"/>
          </a:xfrm>
          <a:prstGeom prst="rect">
            <a:avLst/>
          </a:prstGeom>
        </p:spPr>
        <p:txBody>
          <a:bodyPr wrap="none" fromWordArt="1">
            <a:prstTxWarp prst="textInflate">
              <a:avLst>
                <a:gd name="adj" fmla="val 13634"/>
              </a:avLst>
            </a:prstTxWarp>
          </a:bodyPr>
          <a:lstStyle/>
          <a:p>
            <a:pPr algn="ctr" defTabSz="342900" eaLnBrk="0" fontAlgn="base" hangingPunct="0">
              <a:spcBef>
                <a:spcPct val="0"/>
              </a:spcBef>
              <a:spcAft>
                <a:spcPct val="0"/>
              </a:spcAft>
            </a:pPr>
            <a:r>
              <a:rPr lang="en-SG" sz="4286" b="1" i="1" kern="10" dirty="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Môn: </a:t>
            </a:r>
            <a:r>
              <a:rPr lang="en-SG" sz="4286" b="1" i="1" kern="10" dirty="0" err="1">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Toán</a:t>
            </a:r>
            <a:endParaRPr lang="en-SG" sz="4286" b="1" i="1" kern="10" dirty="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5" name="WordArt 32">
            <a:extLst>
              <a:ext uri="{FF2B5EF4-FFF2-40B4-BE49-F238E27FC236}">
                <a16:creationId xmlns:a16="http://schemas.microsoft.com/office/drawing/2014/main" id="{4D63228E-97F3-0EA9-E201-C7F394ABC9E6}"/>
              </a:ext>
            </a:extLst>
          </p:cNvPr>
          <p:cNvSpPr>
            <a:spLocks noChangeArrowheads="1" noChangeShapeType="1" noTextEdit="1"/>
          </p:cNvSpPr>
          <p:nvPr/>
        </p:nvSpPr>
        <p:spPr bwMode="auto">
          <a:xfrm>
            <a:off x="2228850" y="3200400"/>
            <a:ext cx="4286250" cy="857238"/>
          </a:xfrm>
          <a:prstGeom prst="rect">
            <a:avLst/>
          </a:prstGeom>
        </p:spPr>
        <p:txBody>
          <a:bodyPr wrap="none"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612282" eaLnBrk="0" hangingPunct="0">
              <a:defRPr/>
            </a:pPr>
            <a:r>
              <a:rPr lang="en-US" sz="4286" b="1" kern="10" dirty="0" err="1">
                <a:ln w="9525">
                  <a:solidFill>
                    <a:srgbClr val="FF0000"/>
                  </a:solidFill>
                  <a:round/>
                  <a:headEnd/>
                  <a:tailEnd/>
                </a:ln>
                <a:solidFill>
                  <a:srgbClr val="FF0000"/>
                </a:solidFill>
                <a:latin typeface="Times New Roman"/>
                <a:cs typeface="Times New Roman"/>
              </a:rPr>
              <a:t>Bài</a:t>
            </a:r>
            <a:r>
              <a:rPr lang="en-US" sz="4286" b="1" kern="10" dirty="0">
                <a:ln w="9525">
                  <a:solidFill>
                    <a:srgbClr val="FF0000"/>
                  </a:solidFill>
                  <a:round/>
                  <a:headEnd/>
                  <a:tailEnd/>
                </a:ln>
                <a:solidFill>
                  <a:srgbClr val="FF0000"/>
                </a:solidFill>
                <a:latin typeface="Times New Roman"/>
                <a:cs typeface="Times New Roman"/>
              </a:rPr>
              <a:t> 24: So </a:t>
            </a:r>
            <a:r>
              <a:rPr lang="en-US" sz="4286" b="1" kern="10" dirty="0" err="1">
                <a:ln w="9525">
                  <a:solidFill>
                    <a:srgbClr val="FF0000"/>
                  </a:solidFill>
                  <a:round/>
                  <a:headEnd/>
                  <a:tailEnd/>
                </a:ln>
                <a:solidFill>
                  <a:srgbClr val="FF0000"/>
                </a:solidFill>
                <a:latin typeface="Times New Roman"/>
                <a:cs typeface="Times New Roman"/>
              </a:rPr>
              <a:t>sánh</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hai</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số</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thập</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phân</a:t>
            </a:r>
            <a:r>
              <a:rPr lang="en-US" sz="4286" b="1" kern="10" dirty="0">
                <a:ln w="9525">
                  <a:solidFill>
                    <a:srgbClr val="FF0000"/>
                  </a:solidFill>
                  <a:round/>
                  <a:headEnd/>
                  <a:tailEnd/>
                </a:ln>
                <a:solidFill>
                  <a:srgbClr val="FF0000"/>
                </a:solidFill>
                <a:latin typeface="Times New Roman"/>
                <a:cs typeface="Times New Roman"/>
              </a:rPr>
              <a:t> (</a:t>
            </a:r>
            <a:r>
              <a:rPr lang="en-US" sz="4286" b="1" kern="10" dirty="0" err="1">
                <a:ln w="9525">
                  <a:solidFill>
                    <a:srgbClr val="FF0000"/>
                  </a:solidFill>
                  <a:round/>
                  <a:headEnd/>
                  <a:tailEnd/>
                </a:ln>
                <a:solidFill>
                  <a:srgbClr val="FF0000"/>
                </a:solidFill>
                <a:latin typeface="Times New Roman"/>
                <a:cs typeface="Times New Roman"/>
              </a:rPr>
              <a:t>tiết</a:t>
            </a:r>
            <a:r>
              <a:rPr lang="en-US" sz="4286" b="1" kern="10" dirty="0">
                <a:ln w="9525">
                  <a:solidFill>
                    <a:srgbClr val="FF0000"/>
                  </a:solidFill>
                  <a:round/>
                  <a:headEnd/>
                  <a:tailEnd/>
                </a:ln>
                <a:solidFill>
                  <a:srgbClr val="FF0000"/>
                </a:solidFill>
                <a:latin typeface="Times New Roman"/>
                <a:cs typeface="Times New Roman"/>
              </a:rPr>
              <a:t> 1, 2)</a:t>
            </a:r>
            <a:endParaRPr lang="en-SG" sz="4286" b="1" kern="10" dirty="0">
              <a:ln w="9525">
                <a:solidFill>
                  <a:srgbClr val="FF0000"/>
                </a:solidFill>
                <a:round/>
                <a:headEnd/>
                <a:tailEnd/>
              </a:ln>
              <a:solidFill>
                <a:srgbClr val="FF0000"/>
              </a:solidFill>
              <a:latin typeface="Times New Roman"/>
              <a:cs typeface="Times New Roman"/>
            </a:endParaRPr>
          </a:p>
        </p:txBody>
      </p:sp>
      <p:sp>
        <p:nvSpPr>
          <p:cNvPr id="6" name="Text Box 33">
            <a:extLst>
              <a:ext uri="{FF2B5EF4-FFF2-40B4-BE49-F238E27FC236}">
                <a16:creationId xmlns:a16="http://schemas.microsoft.com/office/drawing/2014/main" id="{40B09C88-86AD-06A9-581B-68C3F1A8471C}"/>
              </a:ext>
            </a:extLst>
          </p:cNvPr>
          <p:cNvSpPr txBox="1">
            <a:spLocks noChangeArrowheads="1"/>
          </p:cNvSpPr>
          <p:nvPr/>
        </p:nvSpPr>
        <p:spPr bwMode="auto">
          <a:xfrm>
            <a:off x="2000250" y="5222082"/>
            <a:ext cx="5514975" cy="549581"/>
          </a:xfrm>
          <a:prstGeom prst="rect">
            <a:avLst/>
          </a:prstGeom>
          <a:noFill/>
          <a:ln>
            <a:noFill/>
          </a:ln>
          <a:effectLst/>
        </p:spPr>
        <p:txBody>
          <a:bodyPr lIns="108845" tIns="54423" rIns="108845" bIns="54423">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612282" eaLnBrk="0" hangingPunct="0">
              <a:spcBef>
                <a:spcPct val="50000"/>
              </a:spcBef>
              <a:defRPr/>
            </a:pPr>
            <a:r>
              <a:rPr lang="en-US" sz="2857" b="1" dirty="0">
                <a:solidFill>
                  <a:srgbClr val="0099CC"/>
                </a:solidFill>
                <a:latin typeface="Times New Roman" pitchFamily="18" charset="0"/>
                <a:cs typeface="Times New Roman" pitchFamily="18" charset="0"/>
              </a:rPr>
              <a:t>GV: </a:t>
            </a:r>
            <a:r>
              <a:rPr lang="en-US" sz="2857" b="1" dirty="0" err="1">
                <a:solidFill>
                  <a:srgbClr val="0099CC"/>
                </a:solidFill>
                <a:latin typeface="Times New Roman" pitchFamily="18" charset="0"/>
                <a:cs typeface="Times New Roman" pitchFamily="18" charset="0"/>
              </a:rPr>
              <a:t>Nguyễn</a:t>
            </a:r>
            <a:r>
              <a:rPr lang="en-US" sz="2857" b="1" dirty="0">
                <a:solidFill>
                  <a:srgbClr val="0099CC"/>
                </a:solidFill>
                <a:latin typeface="Times New Roman" pitchFamily="18" charset="0"/>
                <a:cs typeface="Times New Roman" pitchFamily="18" charset="0"/>
              </a:rPr>
              <a:t> </a:t>
            </a:r>
            <a:r>
              <a:rPr lang="en-US" sz="2857" b="1" dirty="0" err="1">
                <a:solidFill>
                  <a:srgbClr val="0099CC"/>
                </a:solidFill>
                <a:latin typeface="Times New Roman" pitchFamily="18" charset="0"/>
                <a:cs typeface="Times New Roman" pitchFamily="18" charset="0"/>
              </a:rPr>
              <a:t>Thị</a:t>
            </a:r>
            <a:r>
              <a:rPr lang="en-US" sz="2857" b="1" dirty="0">
                <a:solidFill>
                  <a:srgbClr val="0099CC"/>
                </a:solidFill>
                <a:latin typeface="Times New Roman" pitchFamily="18" charset="0"/>
                <a:cs typeface="Times New Roman" pitchFamily="18" charset="0"/>
              </a:rPr>
              <a:t> </a:t>
            </a:r>
            <a:r>
              <a:rPr lang="en-US" sz="2857" b="1" dirty="0" err="1">
                <a:solidFill>
                  <a:srgbClr val="0099CC"/>
                </a:solidFill>
                <a:latin typeface="Times New Roman" pitchFamily="18" charset="0"/>
                <a:cs typeface="Times New Roman" pitchFamily="18" charset="0"/>
              </a:rPr>
              <a:t>Hồng</a:t>
            </a:r>
            <a:r>
              <a:rPr lang="en-US" sz="2857" b="1" dirty="0">
                <a:solidFill>
                  <a:srgbClr val="0099CC"/>
                </a:solidFill>
                <a:latin typeface="Times New Roman" pitchFamily="18" charset="0"/>
                <a:cs typeface="Times New Roman" pitchFamily="18" charset="0"/>
              </a:rPr>
              <a:t> Loan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436" y="1600200"/>
            <a:ext cx="8781197" cy="5016758"/>
          </a:xfrm>
          <a:prstGeom prst="rect">
            <a:avLst/>
          </a:prstGeom>
          <a:noFill/>
        </p:spPr>
        <p:txBody>
          <a:bodyPr wrap="square" rtlCol="0">
            <a:spAutoFit/>
          </a:bodyPr>
          <a:lstStyle/>
          <a:p>
            <a:pPr algn="just"/>
            <a:r>
              <a:rPr lang="en-US" sz="3200" b="1" dirty="0">
                <a:solidFill>
                  <a:srgbClr val="FFFF00"/>
                </a:solidFill>
                <a:latin typeface="Aaril"/>
              </a:rPr>
              <a:t>- </a:t>
            </a:r>
            <a:r>
              <a:rPr lang="vi-VN" sz="3200" b="1" dirty="0">
                <a:solidFill>
                  <a:srgbClr val="FFFF00"/>
                </a:solidFill>
                <a:latin typeface="Aaril"/>
              </a:rPr>
              <a:t> </a:t>
            </a:r>
            <a:r>
              <a:rPr lang="en-US" sz="3200" b="1" dirty="0" err="1">
                <a:solidFill>
                  <a:srgbClr val="FFFF00"/>
                </a:solidFill>
                <a:latin typeface="Aaril"/>
              </a:rPr>
              <a:t>Nếu</a:t>
            </a:r>
            <a:r>
              <a:rPr lang="en-US" sz="3200" b="1" dirty="0">
                <a:solidFill>
                  <a:srgbClr val="FFFF00"/>
                </a:solidFill>
                <a:latin typeface="Aaril"/>
              </a:rPr>
              <a:t> </a:t>
            </a:r>
            <a:r>
              <a:rPr lang="en-US" sz="3200" b="1" dirty="0" err="1">
                <a:solidFill>
                  <a:srgbClr val="FFFF00"/>
                </a:solidFill>
                <a:latin typeface="Aaril"/>
              </a:rPr>
              <a:t>viết</a:t>
            </a:r>
            <a:r>
              <a:rPr lang="en-US" sz="3200" b="1" dirty="0">
                <a:solidFill>
                  <a:srgbClr val="FFFF00"/>
                </a:solidFill>
                <a:latin typeface="Aaril"/>
              </a:rPr>
              <a:t> </a:t>
            </a:r>
            <a:r>
              <a:rPr lang="en-US" sz="3200" b="1" dirty="0" err="1">
                <a:solidFill>
                  <a:srgbClr val="FFFF00"/>
                </a:solidFill>
                <a:latin typeface="Aaril"/>
              </a:rPr>
              <a:t>thêm</a:t>
            </a:r>
            <a:r>
              <a:rPr lang="en-US" sz="3200" b="1" dirty="0">
                <a:solidFill>
                  <a:srgbClr val="FFFF00"/>
                </a:solidFill>
                <a:latin typeface="Aaril"/>
              </a:rPr>
              <a:t> </a:t>
            </a:r>
            <a:r>
              <a:rPr lang="en-US" sz="3200" b="1" dirty="0" err="1">
                <a:solidFill>
                  <a:srgbClr val="FFFF00"/>
                </a:solidFill>
                <a:latin typeface="Aaril"/>
              </a:rPr>
              <a:t>chữ</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0 </a:t>
            </a:r>
            <a:r>
              <a:rPr lang="en-US" sz="3200" b="1" dirty="0" err="1">
                <a:solidFill>
                  <a:srgbClr val="FFFF00"/>
                </a:solidFill>
                <a:latin typeface="Aaril"/>
              </a:rPr>
              <a:t>vào</a:t>
            </a:r>
            <a:r>
              <a:rPr lang="en-US" sz="3200" b="1" dirty="0">
                <a:solidFill>
                  <a:srgbClr val="FFFF00"/>
                </a:solidFill>
                <a:latin typeface="Aaril"/>
              </a:rPr>
              <a:t> </a:t>
            </a:r>
            <a:r>
              <a:rPr lang="en-US" sz="3200" b="1" dirty="0" err="1">
                <a:solidFill>
                  <a:srgbClr val="FFFF00"/>
                </a:solidFill>
                <a:latin typeface="Aaril"/>
              </a:rPr>
              <a:t>bên</a:t>
            </a:r>
            <a:r>
              <a:rPr lang="en-US" sz="3200" b="1" dirty="0">
                <a:solidFill>
                  <a:srgbClr val="FFFF00"/>
                </a:solidFill>
                <a:latin typeface="Aaril"/>
              </a:rPr>
              <a:t> </a:t>
            </a:r>
            <a:r>
              <a:rPr lang="en-US" sz="3200" b="1" dirty="0" err="1">
                <a:solidFill>
                  <a:srgbClr val="FFFF00"/>
                </a:solidFill>
                <a:latin typeface="Aaril"/>
              </a:rPr>
              <a:t>phải</a:t>
            </a:r>
            <a:r>
              <a:rPr lang="en-US" sz="3200" b="1" dirty="0">
                <a:solidFill>
                  <a:srgbClr val="FFFF00"/>
                </a:solidFill>
                <a:latin typeface="Aaril"/>
              </a:rPr>
              <a:t> </a:t>
            </a:r>
            <a:r>
              <a:rPr lang="en-US" sz="3200" b="1" dirty="0" err="1">
                <a:solidFill>
                  <a:srgbClr val="FFFF00"/>
                </a:solidFill>
                <a:latin typeface="Aaril"/>
              </a:rPr>
              <a:t>phần</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của</a:t>
            </a:r>
            <a:r>
              <a:rPr lang="en-US" sz="3200" b="1" dirty="0">
                <a:solidFill>
                  <a:srgbClr val="FFFF00"/>
                </a:solidFill>
                <a:latin typeface="Aaril"/>
              </a:rPr>
              <a:t> </a:t>
            </a:r>
            <a:r>
              <a:rPr lang="en-US" sz="3200" b="1" dirty="0" err="1">
                <a:solidFill>
                  <a:srgbClr val="FFFF00"/>
                </a:solidFill>
                <a:latin typeface="Aaril"/>
              </a:rPr>
              <a:t>một</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thì</a:t>
            </a:r>
            <a:r>
              <a:rPr lang="en-US" sz="3200" b="1" dirty="0">
                <a:solidFill>
                  <a:srgbClr val="FFFF00"/>
                </a:solidFill>
                <a:latin typeface="Aaril"/>
              </a:rPr>
              <a:t> </a:t>
            </a:r>
            <a:r>
              <a:rPr lang="en-US" sz="3200" b="1" dirty="0" err="1">
                <a:solidFill>
                  <a:srgbClr val="FFFF00"/>
                </a:solidFill>
                <a:latin typeface="Aaril"/>
              </a:rPr>
              <a:t>được</a:t>
            </a:r>
            <a:r>
              <a:rPr lang="en-US" sz="3200" b="1" dirty="0">
                <a:solidFill>
                  <a:srgbClr val="FFFF00"/>
                </a:solidFill>
                <a:latin typeface="Aaril"/>
              </a:rPr>
              <a:t> </a:t>
            </a:r>
            <a:r>
              <a:rPr lang="en-US" sz="3200" b="1" dirty="0" err="1">
                <a:solidFill>
                  <a:srgbClr val="FFFF00"/>
                </a:solidFill>
                <a:latin typeface="Aaril"/>
              </a:rPr>
              <a:t>một</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bằng</a:t>
            </a:r>
            <a:r>
              <a:rPr lang="en-US" sz="3200" b="1" dirty="0">
                <a:solidFill>
                  <a:srgbClr val="FFFF00"/>
                </a:solidFill>
                <a:latin typeface="Aaril"/>
              </a:rPr>
              <a:t> </a:t>
            </a:r>
            <a:r>
              <a:rPr lang="en-US" sz="3200" b="1" dirty="0" err="1">
                <a:solidFill>
                  <a:srgbClr val="FFFF00"/>
                </a:solidFill>
                <a:latin typeface="Aaril"/>
              </a:rPr>
              <a:t>nó</a:t>
            </a:r>
            <a:r>
              <a:rPr lang="en-US" sz="3200" b="1" dirty="0">
                <a:solidFill>
                  <a:srgbClr val="FFFF00"/>
                </a:solidFill>
                <a:latin typeface="Aaril"/>
              </a:rPr>
              <a:t>.</a:t>
            </a:r>
          </a:p>
          <a:p>
            <a:pPr algn="just"/>
            <a:r>
              <a:rPr lang="vi-VN" sz="3200" b="1" dirty="0">
                <a:solidFill>
                  <a:srgbClr val="FFFF00"/>
                </a:solidFill>
                <a:latin typeface="Aaril"/>
              </a:rPr>
              <a:t>- </a:t>
            </a:r>
            <a:r>
              <a:rPr lang="en-US" sz="3200" b="1" dirty="0" err="1">
                <a:solidFill>
                  <a:srgbClr val="FFFF00"/>
                </a:solidFill>
                <a:latin typeface="Aaril"/>
              </a:rPr>
              <a:t>Nếu</a:t>
            </a:r>
            <a:r>
              <a:rPr lang="en-US" sz="3200" b="1" dirty="0">
                <a:solidFill>
                  <a:srgbClr val="FFFF00"/>
                </a:solidFill>
                <a:latin typeface="Aaril"/>
              </a:rPr>
              <a:t> </a:t>
            </a:r>
            <a:r>
              <a:rPr lang="en-US" sz="3200" b="1" dirty="0" err="1">
                <a:solidFill>
                  <a:srgbClr val="FFFF00"/>
                </a:solidFill>
                <a:latin typeface="Aaril"/>
              </a:rPr>
              <a:t>một</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có</a:t>
            </a:r>
            <a:r>
              <a:rPr lang="en-US" sz="3200" b="1" dirty="0">
                <a:solidFill>
                  <a:srgbClr val="FFFF00"/>
                </a:solidFill>
                <a:latin typeface="Aaril"/>
              </a:rPr>
              <a:t> </a:t>
            </a:r>
            <a:r>
              <a:rPr lang="en-US" sz="3200" b="1" dirty="0" err="1">
                <a:solidFill>
                  <a:srgbClr val="FFFF00"/>
                </a:solidFill>
                <a:latin typeface="Aaril"/>
              </a:rPr>
              <a:t>chữ</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0 ở </a:t>
            </a:r>
            <a:r>
              <a:rPr lang="en-US" sz="3200" b="1" dirty="0" err="1">
                <a:solidFill>
                  <a:srgbClr val="FFFF00"/>
                </a:solidFill>
                <a:latin typeface="Aaril"/>
              </a:rPr>
              <a:t>tận</a:t>
            </a:r>
            <a:r>
              <a:rPr lang="en-US" sz="3200" b="1" dirty="0">
                <a:solidFill>
                  <a:srgbClr val="FFFF00"/>
                </a:solidFill>
                <a:latin typeface="Aaril"/>
              </a:rPr>
              <a:t> </a:t>
            </a:r>
            <a:r>
              <a:rPr lang="en-US" sz="3200" b="1" dirty="0" err="1">
                <a:solidFill>
                  <a:srgbClr val="FFFF00"/>
                </a:solidFill>
                <a:latin typeface="Aaril"/>
              </a:rPr>
              <a:t>cùng</a:t>
            </a:r>
            <a:r>
              <a:rPr lang="en-US" sz="3200" b="1" dirty="0">
                <a:solidFill>
                  <a:srgbClr val="FFFF00"/>
                </a:solidFill>
                <a:latin typeface="Aaril"/>
              </a:rPr>
              <a:t> </a:t>
            </a:r>
            <a:r>
              <a:rPr lang="en-US" sz="3200" b="1" dirty="0" err="1">
                <a:solidFill>
                  <a:srgbClr val="FFFF00"/>
                </a:solidFill>
                <a:latin typeface="Aaril"/>
              </a:rPr>
              <a:t>bên</a:t>
            </a:r>
            <a:r>
              <a:rPr lang="en-US" sz="3200" b="1" dirty="0">
                <a:solidFill>
                  <a:srgbClr val="FFFF00"/>
                </a:solidFill>
                <a:latin typeface="Aaril"/>
              </a:rPr>
              <a:t> </a:t>
            </a:r>
            <a:r>
              <a:rPr lang="en-US" sz="3200" b="1" dirty="0" err="1">
                <a:solidFill>
                  <a:srgbClr val="FFFF00"/>
                </a:solidFill>
                <a:latin typeface="Aaril"/>
              </a:rPr>
              <a:t>phải</a:t>
            </a:r>
            <a:r>
              <a:rPr lang="en-US" sz="3200" b="1" dirty="0">
                <a:solidFill>
                  <a:srgbClr val="FFFF00"/>
                </a:solidFill>
                <a:latin typeface="Aaril"/>
              </a:rPr>
              <a:t> </a:t>
            </a:r>
            <a:r>
              <a:rPr lang="en-US" sz="3200" b="1" dirty="0" err="1">
                <a:solidFill>
                  <a:srgbClr val="FFFF00"/>
                </a:solidFill>
                <a:latin typeface="Aaril"/>
              </a:rPr>
              <a:t>phần</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thì</a:t>
            </a:r>
            <a:r>
              <a:rPr lang="en-US" sz="3200" b="1" dirty="0">
                <a:solidFill>
                  <a:srgbClr val="FFFF00"/>
                </a:solidFill>
                <a:latin typeface="Aaril"/>
              </a:rPr>
              <a:t> </a:t>
            </a:r>
            <a:r>
              <a:rPr lang="en-US" sz="3200" b="1" dirty="0" err="1">
                <a:solidFill>
                  <a:srgbClr val="FFFF00"/>
                </a:solidFill>
                <a:latin typeface="Aaril"/>
              </a:rPr>
              <a:t>khi</a:t>
            </a:r>
            <a:r>
              <a:rPr lang="en-US" sz="3200" b="1" dirty="0">
                <a:solidFill>
                  <a:srgbClr val="FFFF00"/>
                </a:solidFill>
                <a:latin typeface="Aaril"/>
              </a:rPr>
              <a:t> </a:t>
            </a:r>
            <a:r>
              <a:rPr lang="en-US" sz="3200" b="1" dirty="0" err="1">
                <a:solidFill>
                  <a:srgbClr val="FFFF00"/>
                </a:solidFill>
                <a:latin typeface="Aaril"/>
              </a:rPr>
              <a:t>bỏ</a:t>
            </a:r>
            <a:r>
              <a:rPr lang="en-US" sz="3200" b="1" dirty="0">
                <a:solidFill>
                  <a:srgbClr val="FFFF00"/>
                </a:solidFill>
                <a:latin typeface="Aaril"/>
              </a:rPr>
              <a:t> </a:t>
            </a:r>
            <a:r>
              <a:rPr lang="en-US" sz="3200" b="1" dirty="0" err="1">
                <a:solidFill>
                  <a:srgbClr val="FFFF00"/>
                </a:solidFill>
                <a:latin typeface="Aaril"/>
              </a:rPr>
              <a:t>chữ</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0 </a:t>
            </a:r>
            <a:r>
              <a:rPr lang="en-US" sz="3200" b="1" dirty="0" err="1">
                <a:solidFill>
                  <a:srgbClr val="FFFF00"/>
                </a:solidFill>
                <a:latin typeface="Aaril"/>
              </a:rPr>
              <a:t>đó</a:t>
            </a:r>
            <a:r>
              <a:rPr lang="en-US" sz="3200" b="1" dirty="0">
                <a:solidFill>
                  <a:srgbClr val="FFFF00"/>
                </a:solidFill>
                <a:latin typeface="Aaril"/>
              </a:rPr>
              <a:t> </a:t>
            </a:r>
            <a:r>
              <a:rPr lang="en-US" sz="3200" b="1" dirty="0" err="1">
                <a:solidFill>
                  <a:srgbClr val="FFFF00"/>
                </a:solidFill>
                <a:latin typeface="Aaril"/>
              </a:rPr>
              <a:t>đi</a:t>
            </a:r>
            <a:r>
              <a:rPr lang="en-US" sz="3200" b="1" dirty="0">
                <a:solidFill>
                  <a:srgbClr val="FFFF00"/>
                </a:solidFill>
                <a:latin typeface="Aaril"/>
              </a:rPr>
              <a:t>,</a:t>
            </a:r>
            <a:r>
              <a:rPr lang="vi-VN" sz="3200" b="1" dirty="0">
                <a:solidFill>
                  <a:srgbClr val="FFFF00"/>
                </a:solidFill>
                <a:latin typeface="Aaril"/>
              </a:rPr>
              <a:t> </a:t>
            </a:r>
            <a:r>
              <a:rPr lang="en-US" sz="3200" b="1" dirty="0">
                <a:solidFill>
                  <a:srgbClr val="FFFF00"/>
                </a:solidFill>
                <a:latin typeface="Aaril"/>
              </a:rPr>
              <a:t>ta </a:t>
            </a:r>
            <a:r>
              <a:rPr lang="en-US" sz="3200" b="1" dirty="0" err="1">
                <a:solidFill>
                  <a:srgbClr val="FFFF00"/>
                </a:solidFill>
                <a:latin typeface="Aaril"/>
              </a:rPr>
              <a:t>được</a:t>
            </a:r>
            <a:r>
              <a:rPr lang="en-US" sz="3200" b="1" dirty="0">
                <a:solidFill>
                  <a:srgbClr val="FFFF00"/>
                </a:solidFill>
                <a:latin typeface="Aaril"/>
              </a:rPr>
              <a:t> </a:t>
            </a:r>
            <a:r>
              <a:rPr lang="en-US" sz="3200" b="1" dirty="0" err="1">
                <a:solidFill>
                  <a:srgbClr val="FFFF00"/>
                </a:solidFill>
                <a:latin typeface="Aaril"/>
              </a:rPr>
              <a:t>một</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bằng</a:t>
            </a:r>
            <a:r>
              <a:rPr lang="en-US" sz="3200" b="1" dirty="0">
                <a:solidFill>
                  <a:srgbClr val="FFFF00"/>
                </a:solidFill>
                <a:latin typeface="Aaril"/>
              </a:rPr>
              <a:t> </a:t>
            </a:r>
            <a:r>
              <a:rPr lang="en-US" sz="3200" b="1" dirty="0" err="1">
                <a:solidFill>
                  <a:srgbClr val="FFFF00"/>
                </a:solidFill>
                <a:latin typeface="Aaril"/>
              </a:rPr>
              <a:t>nó</a:t>
            </a:r>
            <a:r>
              <a:rPr lang="vi-VN" sz="3200" b="1" dirty="0">
                <a:solidFill>
                  <a:srgbClr val="FFFF00"/>
                </a:solidFill>
                <a:latin typeface="Aaril"/>
              </a:rPr>
              <a:t>.</a:t>
            </a:r>
          </a:p>
          <a:p>
            <a:pPr algn="just"/>
            <a:r>
              <a:rPr lang="vi-VN" sz="3200" b="1" dirty="0">
                <a:solidFill>
                  <a:srgbClr val="FFFF00"/>
                </a:solidFill>
                <a:cs typeface="Arial" pitchFamily="34" charset="0"/>
              </a:rPr>
              <a:t>- Mỗi số tự nhiên có thể viết thành một số thập phân mà phần thập phân là những chữ số 0. </a:t>
            </a:r>
            <a:endParaRPr lang="vi-VN" sz="3200" b="1" dirty="0">
              <a:solidFill>
                <a:srgbClr val="FFFF00"/>
              </a:solidFill>
              <a:latin typeface="Aaril"/>
            </a:endParaRPr>
          </a:p>
        </p:txBody>
      </p:sp>
      <p:sp>
        <p:nvSpPr>
          <p:cNvPr id="3" name="WordArt 2"/>
          <p:cNvSpPr>
            <a:spLocks noChangeArrowheads="1" noChangeShapeType="1" noTextEdit="1"/>
          </p:cNvSpPr>
          <p:nvPr/>
        </p:nvSpPr>
        <p:spPr bwMode="auto">
          <a:xfrm>
            <a:off x="234468" y="457200"/>
            <a:ext cx="8781197" cy="1066800"/>
          </a:xfrm>
          <a:prstGeom prst="rect">
            <a:avLst/>
          </a:prstGeom>
          <a:solidFill>
            <a:srgbClr val="00B0F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en-US" sz="3600" b="1" kern="10" dirty="0">
                <a:ln w="9525">
                  <a:round/>
                  <a:headEnd/>
                  <a:tailEnd/>
                </a:ln>
                <a:solidFill>
                  <a:srgbClr val="FF0000"/>
                </a:solidFill>
                <a:latin typeface="Times New Roman"/>
                <a:cs typeface="Times New Roman"/>
              </a:rPr>
              <a:t> </a:t>
            </a:r>
            <a:r>
              <a:rPr lang="vi-VN" sz="3600" b="1" kern="10" dirty="0">
                <a:ln w="9525">
                  <a:round/>
                  <a:headEnd/>
                  <a:tailEnd/>
                </a:ln>
                <a:solidFill>
                  <a:srgbClr val="FF0000"/>
                </a:solidFill>
                <a:latin typeface="Times New Roman"/>
                <a:cs typeface="Times New Roman"/>
              </a:rPr>
              <a:t>KIẾN THỨC CẦN GHI NHỚ</a:t>
            </a:r>
            <a:endParaRPr lang="en-US" sz="36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18667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65447"/>
            <a:ext cx="8915400" cy="1692771"/>
          </a:xfrm>
          <a:prstGeom prst="rect">
            <a:avLst/>
          </a:prstGeom>
          <a:noFill/>
        </p:spPr>
        <p:txBody>
          <a:bodyPr wrap="square" rtlCol="0">
            <a:spAutoFit/>
          </a:bodyPr>
          <a:lstStyle/>
          <a:p>
            <a:pPr algn="ctr"/>
            <a:r>
              <a:rPr lang="en-US" sz="3200" dirty="0">
                <a:solidFill>
                  <a:srgbClr val="FFC000"/>
                </a:solidFill>
                <a:latin typeface="Open Sans"/>
              </a:rPr>
              <a:t> </a:t>
            </a:r>
            <a:r>
              <a:rPr lang="en-US" sz="3200" b="1" dirty="0" err="1">
                <a:solidFill>
                  <a:srgbClr val="FF0000"/>
                </a:solidFill>
                <a:latin typeface="Open Sans"/>
              </a:rPr>
              <a:t>Bài</a:t>
            </a:r>
            <a:r>
              <a:rPr lang="en-US" sz="3200" b="1" dirty="0">
                <a:solidFill>
                  <a:srgbClr val="FF0000"/>
                </a:solidFill>
                <a:latin typeface="Open Sans"/>
              </a:rPr>
              <a:t> 24: So </a:t>
            </a:r>
            <a:r>
              <a:rPr lang="en-US" sz="3200" b="1" dirty="0" err="1">
                <a:solidFill>
                  <a:srgbClr val="FF0000"/>
                </a:solidFill>
                <a:latin typeface="Open Sans"/>
              </a:rPr>
              <a:t>sánh</a:t>
            </a:r>
            <a:r>
              <a:rPr lang="en-US" sz="3200" b="1" dirty="0">
                <a:solidFill>
                  <a:srgbClr val="FF0000"/>
                </a:solidFill>
                <a:latin typeface="Open Sans"/>
              </a:rPr>
              <a:t> </a:t>
            </a:r>
            <a:r>
              <a:rPr lang="en-US" sz="3200" b="1" dirty="0" err="1">
                <a:solidFill>
                  <a:srgbClr val="FF0000"/>
                </a:solidFill>
                <a:latin typeface="Open Sans"/>
              </a:rPr>
              <a:t>hai</a:t>
            </a:r>
            <a:r>
              <a:rPr lang="en-US" sz="3200" b="1" dirty="0">
                <a:solidFill>
                  <a:srgbClr val="FF0000"/>
                </a:solidFill>
                <a:latin typeface="Open Sans"/>
              </a:rPr>
              <a:t> </a:t>
            </a:r>
            <a:r>
              <a:rPr lang="en-US" sz="3200" b="1" dirty="0" err="1">
                <a:solidFill>
                  <a:srgbClr val="FF0000"/>
                </a:solidFill>
                <a:latin typeface="Open Sans"/>
              </a:rPr>
              <a:t>số</a:t>
            </a:r>
            <a:r>
              <a:rPr lang="en-US" sz="3200" b="1" dirty="0">
                <a:solidFill>
                  <a:srgbClr val="FF0000"/>
                </a:solidFill>
                <a:latin typeface="Open Sans"/>
              </a:rPr>
              <a:t> </a:t>
            </a:r>
            <a:r>
              <a:rPr lang="en-US" sz="3200" b="1" dirty="0" err="1">
                <a:solidFill>
                  <a:srgbClr val="FF0000"/>
                </a:solidFill>
                <a:latin typeface="Open Sans"/>
              </a:rPr>
              <a:t>thập</a:t>
            </a:r>
            <a:r>
              <a:rPr lang="en-US" sz="3200" b="1" dirty="0">
                <a:solidFill>
                  <a:srgbClr val="FF0000"/>
                </a:solidFill>
                <a:latin typeface="Open Sans"/>
              </a:rPr>
              <a:t> </a:t>
            </a:r>
            <a:r>
              <a:rPr lang="en-US" sz="3200" b="1" dirty="0" err="1">
                <a:solidFill>
                  <a:srgbClr val="FF0000"/>
                </a:solidFill>
                <a:latin typeface="Open Sans"/>
              </a:rPr>
              <a:t>phân</a:t>
            </a:r>
            <a:r>
              <a:rPr lang="vi-VN" sz="3200" b="1" dirty="0">
                <a:solidFill>
                  <a:srgbClr val="FF0000"/>
                </a:solidFill>
                <a:latin typeface="Open Sans"/>
              </a:rPr>
              <a:t> </a:t>
            </a:r>
            <a:r>
              <a:rPr lang="en-US" sz="3200" b="1" dirty="0">
                <a:solidFill>
                  <a:srgbClr val="FF0000"/>
                </a:solidFill>
                <a:latin typeface="Open Sans"/>
              </a:rPr>
              <a:t>(</a:t>
            </a:r>
            <a:r>
              <a:rPr lang="en-US" sz="3200" b="1" dirty="0" err="1">
                <a:solidFill>
                  <a:srgbClr val="FF0000"/>
                </a:solidFill>
                <a:latin typeface="Open Sans"/>
              </a:rPr>
              <a:t>tiết</a:t>
            </a:r>
            <a:r>
              <a:rPr lang="en-US" sz="3200" b="1" dirty="0">
                <a:solidFill>
                  <a:srgbClr val="FF0000"/>
                </a:solidFill>
                <a:latin typeface="Open Sans"/>
              </a:rPr>
              <a:t> 1</a:t>
            </a:r>
            <a:r>
              <a:rPr lang="vi-VN" sz="3200" b="1" dirty="0">
                <a:solidFill>
                  <a:srgbClr val="FF0000"/>
                </a:solidFill>
                <a:latin typeface="Open Sans"/>
              </a:rPr>
              <a:t>+2</a:t>
            </a:r>
            <a:r>
              <a:rPr lang="en-US" sz="3200" b="1" dirty="0">
                <a:solidFill>
                  <a:srgbClr val="FF0000"/>
                </a:solidFill>
                <a:latin typeface="Open Sans"/>
              </a:rPr>
              <a:t>)</a:t>
            </a:r>
            <a:endParaRPr lang="vi-VN" sz="3200" b="1" dirty="0">
              <a:solidFill>
                <a:srgbClr val="FF0000"/>
              </a:solidFill>
              <a:latin typeface="Open Sans"/>
            </a:endParaRPr>
          </a:p>
          <a:p>
            <a:pPr algn="ctr"/>
            <a:r>
              <a:rPr lang="vi-VN" sz="3200" dirty="0">
                <a:solidFill>
                  <a:srgbClr val="FFFF00"/>
                </a:solidFill>
                <a:latin typeface="Open Sans"/>
              </a:rPr>
              <a:t>(Hướng dẫn học trang </a:t>
            </a:r>
            <a:r>
              <a:rPr lang="en-US" sz="3200" dirty="0">
                <a:solidFill>
                  <a:srgbClr val="FFFF00"/>
                </a:solidFill>
                <a:latin typeface="Open Sans"/>
              </a:rPr>
              <a:t>91</a:t>
            </a:r>
            <a:r>
              <a:rPr lang="vi-VN" sz="3200" dirty="0">
                <a:solidFill>
                  <a:srgbClr val="FFFF00"/>
                </a:solidFill>
                <a:latin typeface="Open Sans"/>
              </a:rPr>
              <a:t>)</a:t>
            </a:r>
            <a:endParaRPr lang="en-US" sz="3200" dirty="0">
              <a:solidFill>
                <a:srgbClr val="FFFF00"/>
              </a:solidFill>
              <a:latin typeface="Open Sans"/>
            </a:endParaRPr>
          </a:p>
          <a:p>
            <a:endParaRPr lang="en-US" sz="4000" b="0" i="0" dirty="0">
              <a:solidFill>
                <a:srgbClr val="FFFF00"/>
              </a:solidFill>
              <a:effectLst/>
              <a:latin typeface="Open Sans"/>
            </a:endParaRPr>
          </a:p>
        </p:txBody>
      </p:sp>
      <p:sp>
        <p:nvSpPr>
          <p:cNvPr id="4" name="TextBox 3"/>
          <p:cNvSpPr txBox="1"/>
          <p:nvPr/>
        </p:nvSpPr>
        <p:spPr>
          <a:xfrm>
            <a:off x="3352800" y="1981200"/>
            <a:ext cx="2133600" cy="523220"/>
          </a:xfrm>
          <a:prstGeom prst="rect">
            <a:avLst/>
          </a:prstGeom>
          <a:solidFill>
            <a:srgbClr val="FFFF00"/>
          </a:solidFill>
        </p:spPr>
        <p:txBody>
          <a:bodyPr wrap="square" rtlCol="0">
            <a:spAutoFit/>
          </a:bodyPr>
          <a:lstStyle/>
          <a:p>
            <a:pPr algn="ctr"/>
            <a:r>
              <a:rPr lang="en-US" sz="2800" b="1" dirty="0">
                <a:solidFill>
                  <a:srgbClr val="7030A0"/>
                </a:solidFill>
                <a:latin typeface="Aaril"/>
              </a:rPr>
              <a:t>MỤC TIÊU</a:t>
            </a:r>
          </a:p>
        </p:txBody>
      </p:sp>
      <p:sp>
        <p:nvSpPr>
          <p:cNvPr id="5" name="TextBox 4"/>
          <p:cNvSpPr txBox="1"/>
          <p:nvPr/>
        </p:nvSpPr>
        <p:spPr>
          <a:xfrm>
            <a:off x="495300" y="2726948"/>
            <a:ext cx="8534400" cy="2308324"/>
          </a:xfrm>
          <a:prstGeom prst="rect">
            <a:avLst/>
          </a:prstGeom>
          <a:solidFill>
            <a:schemeClr val="accent2">
              <a:lumMod val="75000"/>
            </a:schemeClr>
          </a:solidFill>
        </p:spPr>
        <p:txBody>
          <a:bodyPr wrap="square" rtlCol="0">
            <a:spAutoFit/>
          </a:bodyPr>
          <a:lstStyle/>
          <a:p>
            <a:pPr algn="just"/>
            <a:r>
              <a:rPr lang="en-US" sz="3600" b="1" dirty="0" err="1">
                <a:solidFill>
                  <a:srgbClr val="FFFF00"/>
                </a:solidFill>
              </a:rPr>
              <a:t>Em</a:t>
            </a:r>
            <a:r>
              <a:rPr lang="en-US" sz="3600" b="1" dirty="0">
                <a:solidFill>
                  <a:srgbClr val="FFFF00"/>
                </a:solidFill>
              </a:rPr>
              <a:t> </a:t>
            </a:r>
            <a:r>
              <a:rPr lang="en-US" sz="3600" b="1" dirty="0" err="1">
                <a:solidFill>
                  <a:srgbClr val="FFFF00"/>
                </a:solidFill>
              </a:rPr>
              <a:t>biết</a:t>
            </a:r>
            <a:r>
              <a:rPr lang="en-US" sz="3600" b="1" dirty="0">
                <a:solidFill>
                  <a:srgbClr val="FFFF00"/>
                </a:solidFill>
              </a:rPr>
              <a:t>:</a:t>
            </a:r>
          </a:p>
          <a:p>
            <a:pPr marL="285750" indent="-285750" algn="just">
              <a:buFontTx/>
              <a:buChar char="-"/>
            </a:pPr>
            <a:r>
              <a:rPr lang="en-US" sz="3600" b="1" dirty="0">
                <a:solidFill>
                  <a:srgbClr val="FFFF00"/>
                </a:solidFill>
              </a:rPr>
              <a:t>So </a:t>
            </a:r>
            <a:r>
              <a:rPr lang="en-US" sz="3600" b="1" dirty="0" err="1">
                <a:solidFill>
                  <a:srgbClr val="FFFF00"/>
                </a:solidFill>
              </a:rPr>
              <a:t>sánh</a:t>
            </a:r>
            <a:r>
              <a:rPr lang="en-US" sz="3600" b="1" dirty="0">
                <a:solidFill>
                  <a:srgbClr val="FFFF00"/>
                </a:solidFill>
              </a:rPr>
              <a:t> 2 </a:t>
            </a:r>
            <a:r>
              <a:rPr lang="en-US" sz="3600" b="1" dirty="0" err="1">
                <a:solidFill>
                  <a:srgbClr val="FFFF00"/>
                </a:solidFill>
              </a:rPr>
              <a:t>số</a:t>
            </a:r>
            <a:r>
              <a:rPr lang="en-US" sz="3600" b="1" dirty="0">
                <a:solidFill>
                  <a:srgbClr val="FFFF00"/>
                </a:solidFill>
              </a:rPr>
              <a:t> </a:t>
            </a:r>
            <a:r>
              <a:rPr lang="en-US" sz="3600" b="1" dirty="0" err="1">
                <a:solidFill>
                  <a:srgbClr val="FFFF00"/>
                </a:solidFill>
              </a:rPr>
              <a:t>thập</a:t>
            </a:r>
            <a:r>
              <a:rPr lang="en-US" sz="3600" b="1" dirty="0">
                <a:solidFill>
                  <a:srgbClr val="FFFF00"/>
                </a:solidFill>
              </a:rPr>
              <a:t> </a:t>
            </a:r>
            <a:r>
              <a:rPr lang="en-US" sz="3600" b="1" dirty="0" err="1">
                <a:solidFill>
                  <a:srgbClr val="FFFF00"/>
                </a:solidFill>
              </a:rPr>
              <a:t>phân</a:t>
            </a:r>
            <a:r>
              <a:rPr lang="en-US" sz="3600" b="1" dirty="0">
                <a:solidFill>
                  <a:srgbClr val="FFFF00"/>
                </a:solidFill>
              </a:rPr>
              <a:t>.</a:t>
            </a:r>
          </a:p>
          <a:p>
            <a:pPr algn="just"/>
            <a:r>
              <a:rPr lang="en-US" sz="3600" b="1" dirty="0">
                <a:solidFill>
                  <a:srgbClr val="FFFF00"/>
                </a:solidFill>
              </a:rPr>
              <a:t>- </a:t>
            </a:r>
            <a:r>
              <a:rPr lang="en-US" sz="3600" b="1" dirty="0" err="1">
                <a:solidFill>
                  <a:srgbClr val="FFFF00"/>
                </a:solidFill>
              </a:rPr>
              <a:t>Sắp</a:t>
            </a:r>
            <a:r>
              <a:rPr lang="en-US" sz="3600" b="1" dirty="0">
                <a:solidFill>
                  <a:srgbClr val="FFFF00"/>
                </a:solidFill>
              </a:rPr>
              <a:t> </a:t>
            </a:r>
            <a:r>
              <a:rPr lang="en-US" sz="3600" b="1" dirty="0" err="1">
                <a:solidFill>
                  <a:srgbClr val="FFFF00"/>
                </a:solidFill>
              </a:rPr>
              <a:t>xếp</a:t>
            </a:r>
            <a:r>
              <a:rPr lang="en-US" sz="3600" b="1" dirty="0">
                <a:solidFill>
                  <a:srgbClr val="FFFF00"/>
                </a:solidFill>
              </a:rPr>
              <a:t> </a:t>
            </a:r>
            <a:r>
              <a:rPr lang="en-US" sz="3600" b="1" dirty="0" err="1">
                <a:solidFill>
                  <a:srgbClr val="FFFF00"/>
                </a:solidFill>
              </a:rPr>
              <a:t>các</a:t>
            </a:r>
            <a:r>
              <a:rPr lang="en-US" sz="3600" b="1" dirty="0">
                <a:solidFill>
                  <a:srgbClr val="FFFF00"/>
                </a:solidFill>
              </a:rPr>
              <a:t> </a:t>
            </a:r>
            <a:r>
              <a:rPr lang="en-US" sz="3600" b="1" dirty="0" err="1">
                <a:solidFill>
                  <a:srgbClr val="FFFF00"/>
                </a:solidFill>
              </a:rPr>
              <a:t>số</a:t>
            </a:r>
            <a:r>
              <a:rPr lang="en-US" sz="3600" b="1" dirty="0">
                <a:solidFill>
                  <a:srgbClr val="FFFF00"/>
                </a:solidFill>
              </a:rPr>
              <a:t> </a:t>
            </a:r>
            <a:r>
              <a:rPr lang="en-US" sz="3600" b="1" dirty="0" err="1">
                <a:solidFill>
                  <a:srgbClr val="FFFF00"/>
                </a:solidFill>
              </a:rPr>
              <a:t>thập</a:t>
            </a:r>
            <a:r>
              <a:rPr lang="en-US" sz="3600" b="1" dirty="0">
                <a:solidFill>
                  <a:srgbClr val="FFFF00"/>
                </a:solidFill>
              </a:rPr>
              <a:t> </a:t>
            </a:r>
            <a:r>
              <a:rPr lang="en-US" sz="3600" b="1" dirty="0" err="1">
                <a:solidFill>
                  <a:srgbClr val="FFFF00"/>
                </a:solidFill>
              </a:rPr>
              <a:t>phân</a:t>
            </a:r>
            <a:r>
              <a:rPr lang="en-US" sz="3600" b="1" dirty="0">
                <a:solidFill>
                  <a:srgbClr val="FFFF00"/>
                </a:solidFill>
              </a:rPr>
              <a:t> t</a:t>
            </a:r>
            <a:r>
              <a:rPr lang="vi-VN" sz="3600" b="1" dirty="0">
                <a:solidFill>
                  <a:srgbClr val="FFFF00"/>
                </a:solidFill>
              </a:rPr>
              <a:t>h</a:t>
            </a:r>
            <a:r>
              <a:rPr lang="en-US" sz="3600" b="1" dirty="0" err="1">
                <a:solidFill>
                  <a:srgbClr val="FFFF00"/>
                </a:solidFill>
              </a:rPr>
              <a:t>eo</a:t>
            </a:r>
            <a:r>
              <a:rPr lang="en-US" sz="3600" b="1" dirty="0">
                <a:solidFill>
                  <a:srgbClr val="FFFF00"/>
                </a:solidFill>
              </a:rPr>
              <a:t> </a:t>
            </a:r>
            <a:r>
              <a:rPr lang="en-US" sz="3600" b="1" dirty="0" err="1">
                <a:solidFill>
                  <a:srgbClr val="FFFF00"/>
                </a:solidFill>
              </a:rPr>
              <a:t>thứ</a:t>
            </a:r>
            <a:r>
              <a:rPr lang="en-US" sz="3600" b="1" dirty="0">
                <a:solidFill>
                  <a:srgbClr val="FFFF00"/>
                </a:solidFill>
              </a:rPr>
              <a:t>  </a:t>
            </a:r>
            <a:r>
              <a:rPr lang="en-US" sz="3600" b="1" dirty="0" err="1">
                <a:solidFill>
                  <a:srgbClr val="FFFF00"/>
                </a:solidFill>
              </a:rPr>
              <a:t>tự</a:t>
            </a:r>
            <a:r>
              <a:rPr lang="en-US" sz="3600" b="1" dirty="0">
                <a:solidFill>
                  <a:srgbClr val="FFFF00"/>
                </a:solidFill>
              </a:rPr>
              <a:t> </a:t>
            </a:r>
            <a:r>
              <a:rPr lang="en-US" sz="3600" b="1" dirty="0" err="1">
                <a:solidFill>
                  <a:srgbClr val="FFFF00"/>
                </a:solidFill>
              </a:rPr>
              <a:t>từ</a:t>
            </a:r>
            <a:r>
              <a:rPr lang="en-US" sz="3600" b="1" dirty="0">
                <a:solidFill>
                  <a:srgbClr val="FFFF00"/>
                </a:solidFill>
              </a:rPr>
              <a:t> </a:t>
            </a:r>
            <a:r>
              <a:rPr lang="en-US" sz="3600" b="1" dirty="0" err="1">
                <a:solidFill>
                  <a:srgbClr val="FFFF00"/>
                </a:solidFill>
              </a:rPr>
              <a:t>bé</a:t>
            </a:r>
            <a:r>
              <a:rPr lang="en-US" sz="3600" b="1" dirty="0">
                <a:solidFill>
                  <a:srgbClr val="FFFF00"/>
                </a:solidFill>
              </a:rPr>
              <a:t> </a:t>
            </a:r>
            <a:r>
              <a:rPr lang="en-US" sz="3600" b="1" dirty="0" err="1">
                <a:solidFill>
                  <a:srgbClr val="FFFF00"/>
                </a:solidFill>
              </a:rPr>
              <a:t>đến</a:t>
            </a:r>
            <a:r>
              <a:rPr lang="en-US" sz="3600" b="1" dirty="0">
                <a:solidFill>
                  <a:srgbClr val="FFFF00"/>
                </a:solidFill>
              </a:rPr>
              <a:t> </a:t>
            </a:r>
            <a:r>
              <a:rPr lang="en-US" sz="3600" b="1" dirty="0" err="1">
                <a:solidFill>
                  <a:srgbClr val="FFFF00"/>
                </a:solidFill>
              </a:rPr>
              <a:t>lớn</a:t>
            </a:r>
            <a:r>
              <a:rPr lang="vi-VN" sz="3600" b="1" dirty="0">
                <a:solidFill>
                  <a:srgbClr val="FFFF00"/>
                </a:solidFill>
              </a:rPr>
              <a:t> và ngược lại.</a:t>
            </a:r>
            <a:endParaRPr lang="en-US" sz="3600"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2" y="5257800"/>
            <a:ext cx="3348789" cy="1431758"/>
          </a:xfrm>
          <a:prstGeom prst="rect">
            <a:avLst/>
          </a:prstGeom>
          <a:noFill/>
          <a:ln>
            <a:noFill/>
          </a:ln>
        </p:spPr>
      </p:pic>
    </p:spTree>
    <p:extLst>
      <p:ext uri="{BB962C8B-B14F-4D97-AF65-F5344CB8AC3E}">
        <p14:creationId xmlns:p14="http://schemas.microsoft.com/office/powerpoint/2010/main" val="274092389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799" y="990600"/>
            <a:ext cx="4551979" cy="523220"/>
          </a:xfrm>
          <a:prstGeom prst="rect">
            <a:avLst/>
          </a:prstGeom>
          <a:solidFill>
            <a:srgbClr val="FFFF00"/>
          </a:solidFill>
        </p:spPr>
        <p:txBody>
          <a:bodyPr wrap="square" rtlCol="0">
            <a:spAutoFit/>
          </a:bodyPr>
          <a:lstStyle/>
          <a:p>
            <a:r>
              <a:rPr lang="en-US" sz="2800" b="1" dirty="0">
                <a:solidFill>
                  <a:srgbClr val="002060"/>
                </a:solidFill>
                <a:latin typeface="Aaril"/>
              </a:rPr>
              <a:t>HOẠT ĐỘNG CƠ  BẢN 1</a:t>
            </a:r>
          </a:p>
        </p:txBody>
      </p:sp>
      <p:pic>
        <p:nvPicPr>
          <p:cNvPr id="1026" name="Picture 2" descr="C:\Users\Adminstrator\Desktop\b24-phan-a-c1-tr64-v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47555"/>
            <a:ext cx="6247269" cy="1810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429" y="1670359"/>
            <a:ext cx="4179349" cy="461665"/>
          </a:xfrm>
          <a:prstGeom prst="rect">
            <a:avLst/>
          </a:prstGeom>
        </p:spPr>
        <p:txBody>
          <a:bodyPr wrap="none">
            <a:spAutoFit/>
          </a:bodyPr>
          <a:lstStyle/>
          <a:p>
            <a:r>
              <a:rPr lang="vi-VN" sz="2400" b="1" dirty="0">
                <a:solidFill>
                  <a:srgbClr val="FFC000"/>
                </a:solidFill>
                <a:latin typeface="OpenSans"/>
              </a:rPr>
              <a:t>Quan sát hình vẽ dưới đây:</a:t>
            </a:r>
            <a:endParaRPr lang="en-US" sz="2400" b="1" dirty="0">
              <a:solidFill>
                <a:srgbClr val="FFC000"/>
              </a:solidFill>
            </a:endParaRPr>
          </a:p>
        </p:txBody>
      </p:sp>
      <p:sp>
        <p:nvSpPr>
          <p:cNvPr id="7" name="Rectangle 6"/>
          <p:cNvSpPr/>
          <p:nvPr/>
        </p:nvSpPr>
        <p:spPr>
          <a:xfrm rot="10800000" flipV="1">
            <a:off x="324821" y="4385079"/>
            <a:ext cx="8819179" cy="830997"/>
          </a:xfrm>
          <a:prstGeom prst="rect">
            <a:avLst/>
          </a:prstGeom>
        </p:spPr>
        <p:txBody>
          <a:bodyPr wrap="square">
            <a:spAutoFit/>
          </a:bodyPr>
          <a:lstStyle/>
          <a:p>
            <a:r>
              <a:rPr lang="vi-VN" sz="2400" b="1" dirty="0">
                <a:solidFill>
                  <a:srgbClr val="FFC000"/>
                </a:solidFill>
                <a:latin typeface="OpenSans"/>
              </a:rPr>
              <a:t>- Đọc bảng ghi thành tích nhảy xa của các bạn trong nhóm.</a:t>
            </a:r>
          </a:p>
          <a:p>
            <a:r>
              <a:rPr lang="vi-VN" sz="2400" b="1" dirty="0">
                <a:solidFill>
                  <a:srgbClr val="FFC000"/>
                </a:solidFill>
                <a:latin typeface="OpenSans"/>
              </a:rPr>
              <a:t>- Thảo luận xem bạn nào nhảy xa hơn bạn nào? Tại sao?</a:t>
            </a:r>
            <a:endParaRPr lang="en-US" dirty="0"/>
          </a:p>
        </p:txBody>
      </p:sp>
      <p:pic>
        <p:nvPicPr>
          <p:cNvPr id="8" name="Picture 7">
            <a:extLst>
              <a:ext uri="{FF2B5EF4-FFF2-40B4-BE49-F238E27FC236}">
                <a16:creationId xmlns:a16="http://schemas.microsoft.com/office/drawing/2014/main" id="{C2BCA601-E5DA-4CCE-A319-D394A0127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3270784"/>
            <a:ext cx="1431757" cy="1931644"/>
          </a:xfrm>
          <a:prstGeom prst="rect">
            <a:avLst/>
          </a:prstGeom>
          <a:noFill/>
          <a:ln>
            <a:noFill/>
          </a:ln>
        </p:spPr>
      </p:pic>
    </p:spTree>
    <p:extLst>
      <p:ext uri="{BB962C8B-B14F-4D97-AF65-F5344CB8AC3E}">
        <p14:creationId xmlns:p14="http://schemas.microsoft.com/office/powerpoint/2010/main" val="23206203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strator\Desktop\b24-phan-a-c1-tr64-vn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7" y="1944955"/>
            <a:ext cx="3762829" cy="21586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0800000" flipV="1">
            <a:off x="474543" y="6125362"/>
            <a:ext cx="8517058" cy="646331"/>
          </a:xfrm>
          <a:prstGeom prst="rect">
            <a:avLst/>
          </a:prstGeom>
        </p:spPr>
        <p:txBody>
          <a:bodyPr wrap="square">
            <a:spAutoFit/>
          </a:bodyPr>
          <a:lstStyle/>
          <a:p>
            <a:br>
              <a:rPr lang="vi-VN" dirty="0">
                <a:solidFill>
                  <a:srgbClr val="000000"/>
                </a:solidFill>
                <a:latin typeface="OpenSans"/>
              </a:rPr>
            </a:br>
            <a:endParaRPr lang="en-US" dirty="0">
              <a:solidFill>
                <a:prstClr val="black"/>
              </a:solidFill>
            </a:endParaRPr>
          </a:p>
        </p:txBody>
      </p:sp>
      <p:sp>
        <p:nvSpPr>
          <p:cNvPr id="6" name="TextBox 5"/>
          <p:cNvSpPr txBox="1"/>
          <p:nvPr/>
        </p:nvSpPr>
        <p:spPr>
          <a:xfrm>
            <a:off x="3956714" y="1316099"/>
            <a:ext cx="5029202" cy="3416320"/>
          </a:xfrm>
          <a:prstGeom prst="rect">
            <a:avLst/>
          </a:prstGeom>
          <a:noFill/>
        </p:spPr>
        <p:txBody>
          <a:bodyPr wrap="square" rtlCol="0">
            <a:spAutoFit/>
          </a:bodyPr>
          <a:lstStyle/>
          <a:p>
            <a:pPr algn="just"/>
            <a:r>
              <a:rPr lang="vi-VN" sz="2400" b="1" dirty="0">
                <a:solidFill>
                  <a:srgbClr val="FFFF00"/>
                </a:solidFill>
                <a:latin typeface="OpenSans"/>
              </a:rPr>
              <a:t>+ Bạn Huy nhảy xa được 2,05m.</a:t>
            </a:r>
          </a:p>
          <a:p>
            <a:pPr algn="just"/>
            <a:r>
              <a:rPr lang="vi-VN" sz="2400" b="1" dirty="0">
                <a:solidFill>
                  <a:srgbClr val="FFFF00"/>
                </a:solidFill>
                <a:latin typeface="OpenSans"/>
              </a:rPr>
              <a:t>+ Bạn Nhung nhảy xa được</a:t>
            </a:r>
            <a:r>
              <a:rPr lang="en-US" sz="2400" b="1" dirty="0">
                <a:solidFill>
                  <a:srgbClr val="FFFF00"/>
                </a:solidFill>
                <a:latin typeface="OpenSans"/>
              </a:rPr>
              <a:t> </a:t>
            </a:r>
            <a:r>
              <a:rPr lang="vi-VN" sz="2400" b="1" dirty="0">
                <a:solidFill>
                  <a:srgbClr val="FFFF00"/>
                </a:solidFill>
                <a:latin typeface="OpenSans"/>
              </a:rPr>
              <a:t>1,84m.</a:t>
            </a:r>
          </a:p>
          <a:p>
            <a:pPr algn="just"/>
            <a:r>
              <a:rPr lang="vi-VN" sz="2400" b="1" dirty="0">
                <a:solidFill>
                  <a:srgbClr val="FFFF00"/>
                </a:solidFill>
                <a:latin typeface="OpenSans"/>
              </a:rPr>
              <a:t>+ Bạn Hương nhảy xa được 1,88m.</a:t>
            </a:r>
          </a:p>
          <a:p>
            <a:pPr algn="just"/>
            <a:r>
              <a:rPr lang="vi-VN" sz="2400" b="1" dirty="0">
                <a:solidFill>
                  <a:srgbClr val="FFFF00"/>
                </a:solidFill>
                <a:latin typeface="OpenSans"/>
              </a:rPr>
              <a:t>+ Bạn Long nhảy xa được 1,93m.</a:t>
            </a:r>
          </a:p>
          <a:p>
            <a:pPr algn="just"/>
            <a:r>
              <a:rPr lang="vi-VN" sz="2400" b="1" dirty="0">
                <a:solidFill>
                  <a:srgbClr val="FFFF00"/>
                </a:solidFill>
                <a:latin typeface="OpenSans"/>
              </a:rPr>
              <a:t>- Bạn nhảy xa nhất là bạn Huy (2,05m) vì đó là thành tích cao nhất trong lớp.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422" y="5257803"/>
            <a:ext cx="3485179" cy="1271337"/>
          </a:xfrm>
          <a:prstGeom prst="rect">
            <a:avLst/>
          </a:prstGeom>
          <a:noFill/>
          <a:ln>
            <a:noFill/>
          </a:ln>
        </p:spPr>
      </p:pic>
    </p:spTree>
    <p:extLst>
      <p:ext uri="{BB962C8B-B14F-4D97-AF65-F5344CB8AC3E}">
        <p14:creationId xmlns:p14="http://schemas.microsoft.com/office/powerpoint/2010/main" val="94850746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s://img.loigiaihay.com/picture/2019/0926/b2a1-tr65-vne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91" y="2508537"/>
            <a:ext cx="8658225" cy="1323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199" y="1220340"/>
            <a:ext cx="8374517" cy="1200329"/>
          </a:xfrm>
          <a:prstGeom prst="rect">
            <a:avLst/>
          </a:prstGeom>
          <a:noFill/>
        </p:spPr>
        <p:txBody>
          <a:bodyPr wrap="square" rtlCol="0">
            <a:spAutoFit/>
          </a:bodyPr>
          <a:lstStyle/>
          <a:p>
            <a:pPr algn="just"/>
            <a:r>
              <a:rPr lang="vi-VN" sz="2400" b="1" dirty="0">
                <a:solidFill>
                  <a:srgbClr val="FFFF00"/>
                </a:solidFill>
                <a:latin typeface="Aaril"/>
              </a:rPr>
              <a:t>- Lấy hai băng giấy đã chia thành 10 phần bằng nhau.</a:t>
            </a:r>
            <a:br>
              <a:rPr lang="vi-VN" sz="2400" b="1" dirty="0">
                <a:solidFill>
                  <a:srgbClr val="FFFF00"/>
                </a:solidFill>
                <a:latin typeface="Aaril"/>
              </a:rPr>
            </a:br>
            <a:r>
              <a:rPr lang="vi-VN" sz="2400" b="1" dirty="0">
                <a:solidFill>
                  <a:srgbClr val="FFFF00"/>
                </a:solidFill>
                <a:latin typeface="Aaril"/>
              </a:rPr>
              <a:t>- Tô màu vào 3 phần của băng giấy thứ nhất và 7 phần vào băng giấy thứ hai.</a:t>
            </a:r>
            <a:endParaRPr lang="en-US" sz="2400" b="1" dirty="0">
              <a:solidFill>
                <a:srgbClr val="FFFF00"/>
              </a:solidFill>
              <a:latin typeface="Aaril"/>
            </a:endParaRPr>
          </a:p>
        </p:txBody>
      </p:sp>
      <p:sp>
        <p:nvSpPr>
          <p:cNvPr id="10" name="TextBox 9"/>
          <p:cNvSpPr txBox="1"/>
          <p:nvPr/>
        </p:nvSpPr>
        <p:spPr>
          <a:xfrm>
            <a:off x="286431" y="3962400"/>
            <a:ext cx="8796111" cy="1815882"/>
          </a:xfrm>
          <a:prstGeom prst="rect">
            <a:avLst/>
          </a:prstGeom>
          <a:noFill/>
        </p:spPr>
        <p:txBody>
          <a:bodyPr wrap="square" rtlCol="0">
            <a:spAutoFit/>
          </a:bodyPr>
          <a:lstStyle/>
          <a:p>
            <a:pPr algn="just"/>
            <a:r>
              <a:rPr lang="vi-VN" sz="2800" b="1" dirty="0">
                <a:solidFill>
                  <a:srgbClr val="FFFF00"/>
                </a:solidFill>
                <a:latin typeface="OpenSans"/>
              </a:rPr>
              <a:t>- Viết số thập phân chỉ phần đã tô màu của mỗi băng giấy trên.</a:t>
            </a:r>
          </a:p>
          <a:p>
            <a:pPr algn="just"/>
            <a:r>
              <a:rPr lang="vi-VN" sz="2800" b="1" dirty="0">
                <a:solidFill>
                  <a:srgbClr val="FFFF00"/>
                </a:solidFill>
                <a:latin typeface="OpenSans"/>
              </a:rPr>
              <a:t>- So sánh phần đã tô màu của hai băng giấy và rút ra nhận xét.</a:t>
            </a:r>
          </a:p>
        </p:txBody>
      </p:sp>
      <p:pic>
        <p:nvPicPr>
          <p:cNvPr id="5" name="Picture 4"/>
          <p:cNvPicPr>
            <a:picLocks noChangeAspect="1"/>
          </p:cNvPicPr>
          <p:nvPr/>
        </p:nvPicPr>
        <p:blipFill>
          <a:blip r:embed="rId3"/>
          <a:stretch>
            <a:fillRect/>
          </a:stretch>
        </p:blipFill>
        <p:spPr>
          <a:xfrm>
            <a:off x="990600" y="442034"/>
            <a:ext cx="4468755" cy="749873"/>
          </a:xfrm>
          <a:prstGeom prst="rect">
            <a:avLst/>
          </a:prstGeom>
        </p:spPr>
      </p:pic>
    </p:spTree>
    <p:extLst>
      <p:ext uri="{BB962C8B-B14F-4D97-AF65-F5344CB8AC3E}">
        <p14:creationId xmlns:p14="http://schemas.microsoft.com/office/powerpoint/2010/main" val="265179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s://img.loigiaihay.com/picture/2019/0926/b2a1-tr65-vne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57200"/>
            <a:ext cx="8658225" cy="1323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762000" y="2584309"/>
                <a:ext cx="3200400"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C000"/>
                              </a:solidFill>
                              <a:latin typeface="Cambria Math" panose="02040503050406030204" pitchFamily="18" charset="0"/>
                            </a:rPr>
                          </m:ctrlPr>
                        </m:fPr>
                        <m:num>
                          <m:r>
                            <a:rPr lang="en-US" sz="3600" b="1" i="1">
                              <a:solidFill>
                                <a:srgbClr val="FFC000"/>
                              </a:solidFill>
                              <a:effectLst/>
                              <a:latin typeface="Cambria Math"/>
                              <a:ea typeface="Calibri"/>
                              <a:cs typeface="Times New Roman"/>
                            </a:rPr>
                            <m:t>𝟑</m:t>
                          </m:r>
                        </m:num>
                        <m:den>
                          <m:r>
                            <a:rPr lang="en-US" sz="3600" b="1" i="1">
                              <a:solidFill>
                                <a:srgbClr val="FFC000"/>
                              </a:solidFill>
                              <a:effectLst/>
                              <a:latin typeface="Cambria Math"/>
                              <a:ea typeface="Calibri"/>
                              <a:cs typeface="Times New Roman"/>
                            </a:rPr>
                            <m:t>𝟏𝟎</m:t>
                          </m:r>
                        </m:den>
                      </m:f>
                      <m:r>
                        <a:rPr lang="en-US" sz="3600" b="1" i="1">
                          <a:solidFill>
                            <a:srgbClr val="FFC000"/>
                          </a:solidFill>
                          <a:effectLst/>
                          <a:latin typeface="Cambria Math"/>
                          <a:ea typeface="Calibri"/>
                          <a:cs typeface="Times New Roman"/>
                        </a:rPr>
                        <m:t> =</m:t>
                      </m:r>
                      <m:r>
                        <a:rPr lang="en-US" sz="3600" b="1" i="1">
                          <a:solidFill>
                            <a:srgbClr val="FFC000"/>
                          </a:solidFill>
                          <a:effectLst/>
                          <a:latin typeface="Cambria Math"/>
                          <a:ea typeface="Calibri"/>
                          <a:cs typeface="Times New Roman"/>
                        </a:rPr>
                        <m:t>𝟎</m:t>
                      </m:r>
                      <m:r>
                        <a:rPr lang="en-US" sz="3600" b="1" i="1">
                          <a:solidFill>
                            <a:srgbClr val="FFC000"/>
                          </a:solidFill>
                          <a:effectLst/>
                          <a:latin typeface="Cambria Math"/>
                          <a:ea typeface="Calibri"/>
                          <a:cs typeface="Times New Roman"/>
                        </a:rPr>
                        <m:t>,</m:t>
                      </m:r>
                      <m:r>
                        <a:rPr lang="en-US" sz="3600" b="1" i="1">
                          <a:solidFill>
                            <a:srgbClr val="FFC000"/>
                          </a:solidFill>
                          <a:effectLst/>
                          <a:latin typeface="Cambria Math"/>
                          <a:ea typeface="Calibri"/>
                          <a:cs typeface="Times New Roman"/>
                        </a:rPr>
                        <m:t>𝟑</m:t>
                      </m:r>
                      <m:r>
                        <a:rPr lang="vi-VN" sz="3600" b="1" i="1" smtClean="0">
                          <a:solidFill>
                            <a:srgbClr val="FFC000"/>
                          </a:solidFill>
                          <a:effectLst/>
                          <a:latin typeface="Cambria Math"/>
                          <a:ea typeface="Calibri"/>
                          <a:cs typeface="Times New Roman"/>
                        </a:rPr>
                        <m:t>.</m:t>
                      </m:r>
                    </m:oMath>
                  </m:oMathPara>
                </a14:m>
                <a:endParaRPr lang="en-US" sz="3600" b="1" dirty="0">
                  <a:solidFill>
                    <a:srgbClr val="FFC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0" y="2584309"/>
                <a:ext cx="3200400" cy="113306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35512" y="2362200"/>
                <a:ext cx="3167743" cy="11294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C000"/>
                              </a:solidFill>
                              <a:latin typeface="Cambria Math" panose="02040503050406030204" pitchFamily="18" charset="0"/>
                            </a:rPr>
                          </m:ctrlPr>
                        </m:fPr>
                        <m:num>
                          <m:r>
                            <a:rPr lang="en-US" sz="3600" b="1" i="1">
                              <a:solidFill>
                                <a:srgbClr val="FFC000"/>
                              </a:solidFill>
                              <a:effectLst/>
                              <a:latin typeface="Cambria Math"/>
                              <a:ea typeface="Calibri"/>
                              <a:cs typeface="Times New Roman"/>
                            </a:rPr>
                            <m:t>𝟕</m:t>
                          </m:r>
                        </m:num>
                        <m:den>
                          <m:r>
                            <a:rPr lang="en-US" sz="3600" b="1" i="1">
                              <a:solidFill>
                                <a:srgbClr val="FFC000"/>
                              </a:solidFill>
                              <a:effectLst/>
                              <a:latin typeface="Cambria Math"/>
                              <a:ea typeface="Calibri"/>
                              <a:cs typeface="Times New Roman"/>
                            </a:rPr>
                            <m:t>𝟏𝟎</m:t>
                          </m:r>
                        </m:den>
                      </m:f>
                      <m:r>
                        <a:rPr lang="en-US" sz="3600" b="1" i="1">
                          <a:solidFill>
                            <a:srgbClr val="FFC000"/>
                          </a:solidFill>
                          <a:effectLst/>
                          <a:latin typeface="Cambria Math"/>
                          <a:ea typeface="Calibri"/>
                          <a:cs typeface="Times New Roman"/>
                        </a:rPr>
                        <m:t> =</m:t>
                      </m:r>
                      <m:r>
                        <a:rPr lang="en-US" sz="3600" b="1" i="1">
                          <a:solidFill>
                            <a:srgbClr val="FFC000"/>
                          </a:solidFill>
                          <a:effectLst/>
                          <a:latin typeface="Cambria Math"/>
                          <a:ea typeface="Calibri"/>
                          <a:cs typeface="Times New Roman"/>
                        </a:rPr>
                        <m:t>𝟎</m:t>
                      </m:r>
                      <m:r>
                        <a:rPr lang="en-US" sz="3600" b="1" i="1">
                          <a:solidFill>
                            <a:srgbClr val="FFC000"/>
                          </a:solidFill>
                          <a:effectLst/>
                          <a:latin typeface="Cambria Math"/>
                          <a:ea typeface="Calibri"/>
                          <a:cs typeface="Times New Roman"/>
                        </a:rPr>
                        <m:t>,</m:t>
                      </m:r>
                      <m:r>
                        <a:rPr lang="en-US" sz="3600" b="1" i="1">
                          <a:solidFill>
                            <a:srgbClr val="FFC000"/>
                          </a:solidFill>
                          <a:effectLst/>
                          <a:latin typeface="Cambria Math"/>
                          <a:ea typeface="Calibri"/>
                          <a:cs typeface="Times New Roman"/>
                        </a:rPr>
                        <m:t>𝟕</m:t>
                      </m:r>
                      <m:r>
                        <a:rPr lang="vi-VN" sz="3600" b="1" i="1" smtClean="0">
                          <a:solidFill>
                            <a:srgbClr val="FFC000"/>
                          </a:solidFill>
                          <a:effectLst/>
                          <a:latin typeface="Cambria Math"/>
                          <a:ea typeface="Calibri"/>
                          <a:cs typeface="Times New Roman"/>
                        </a:rPr>
                        <m:t>.</m:t>
                      </m:r>
                      <m:r>
                        <a:rPr lang="en-US" sz="3600" b="1" i="1">
                          <a:solidFill>
                            <a:srgbClr val="FFC000"/>
                          </a:solidFill>
                          <a:effectLst/>
                          <a:latin typeface="Cambria Math"/>
                          <a:ea typeface="Calibri"/>
                          <a:cs typeface="Times New Roman"/>
                        </a:rPr>
                        <m:t> </m:t>
                      </m:r>
                    </m:oMath>
                  </m:oMathPara>
                </a14:m>
                <a:endParaRPr lang="en-US" sz="3600" b="1" dirty="0">
                  <a:solidFill>
                    <a:srgbClr val="FFC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35512" y="2362200"/>
                <a:ext cx="3167743" cy="112947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4261828"/>
                <a:ext cx="8432800" cy="1012585"/>
              </a:xfrm>
              <a:prstGeom prst="rect">
                <a:avLst/>
              </a:prstGeom>
              <a:noFill/>
            </p:spPr>
            <p:txBody>
              <a:bodyPr wrap="square" rtlCol="0">
                <a:spAutoFit/>
              </a:bodyPr>
              <a:lstStyle/>
              <a:p>
                <a:pPr algn="ctr">
                  <a:lnSpc>
                    <a:spcPct val="115000"/>
                  </a:lnSpc>
                  <a:spcAft>
                    <a:spcPts val="1000"/>
                  </a:spcAft>
                </a:pPr>
                <a:r>
                  <a:rPr lang="en-US" sz="3600" b="1" dirty="0">
                    <a:solidFill>
                      <a:srgbClr val="FFFF00"/>
                    </a:solidFill>
                    <a:ea typeface="Times New Roman"/>
                    <a:cs typeface="Times New Roman"/>
                  </a:rPr>
                  <a:t>Ta </a:t>
                </a:r>
                <a:r>
                  <a:rPr lang="en-US" sz="3600" b="1" dirty="0" err="1">
                    <a:solidFill>
                      <a:srgbClr val="FFFF00"/>
                    </a:solidFill>
                    <a:ea typeface="Times New Roman"/>
                    <a:cs typeface="Times New Roman"/>
                  </a:rPr>
                  <a:t>có</a:t>
                </a:r>
                <a:r>
                  <a:rPr lang="en-US" sz="3600" b="1" dirty="0">
                    <a:solidFill>
                      <a:srgbClr val="FFFF00"/>
                    </a:solidFill>
                    <a:ea typeface="Times New Roman"/>
                    <a:cs typeface="Times New Roman"/>
                  </a:rPr>
                  <a:t> : </a:t>
                </a:r>
                <a14:m>
                  <m:oMath xmlns:m="http://schemas.openxmlformats.org/officeDocument/2006/math">
                    <m:f>
                      <m:fPr>
                        <m:ctrlPr>
                          <a:rPr lang="en-US" sz="3600" b="1" i="1">
                            <a:solidFill>
                              <a:srgbClr val="FFFF00"/>
                            </a:solidFill>
                            <a:latin typeface="Cambria Math" panose="02040503050406030204" pitchFamily="18" charset="0"/>
                            <a:ea typeface="Times New Roman"/>
                            <a:cs typeface="Times New Roman"/>
                          </a:rPr>
                        </m:ctrlPr>
                      </m:fPr>
                      <m:num>
                        <m:r>
                          <a:rPr lang="en-US" sz="3600" b="1" i="1">
                            <a:solidFill>
                              <a:srgbClr val="FFFF00"/>
                            </a:solidFill>
                            <a:effectLst/>
                            <a:latin typeface="Cambria Math"/>
                            <a:ea typeface="Times New Roman"/>
                            <a:cs typeface="Times New Roman"/>
                          </a:rPr>
                          <m:t>𝟕</m:t>
                        </m:r>
                        <m:r>
                          <a:rPr lang="en-US" sz="3600" b="1" i="1">
                            <a:solidFill>
                              <a:srgbClr val="FFFF00"/>
                            </a:solidFill>
                            <a:effectLst/>
                            <a:latin typeface="Cambria Math"/>
                            <a:ea typeface="Times New Roman"/>
                            <a:cs typeface="Times New Roman"/>
                          </a:rPr>
                          <m:t>  </m:t>
                        </m:r>
                      </m:num>
                      <m:den>
                        <m:r>
                          <a:rPr lang="en-US" sz="3600" b="1" i="1">
                            <a:solidFill>
                              <a:srgbClr val="FFFF00"/>
                            </a:solidFill>
                            <a:effectLst/>
                            <a:latin typeface="Cambria Math"/>
                            <a:ea typeface="Times New Roman"/>
                            <a:cs typeface="Times New Roman"/>
                          </a:rPr>
                          <m:t>𝟏𝟎</m:t>
                        </m:r>
                        <m:r>
                          <a:rPr lang="en-US" sz="3600" b="1" i="1">
                            <a:solidFill>
                              <a:srgbClr val="FFFF00"/>
                            </a:solidFill>
                            <a:effectLst/>
                            <a:latin typeface="Cambria Math"/>
                            <a:ea typeface="Times New Roman"/>
                            <a:cs typeface="Times New Roman"/>
                          </a:rPr>
                          <m:t>    </m:t>
                        </m:r>
                      </m:den>
                    </m:f>
                    <m:r>
                      <a:rPr lang="vi-VN" sz="3600" b="1" i="1" smtClean="0">
                        <a:solidFill>
                          <a:srgbClr val="FFFF00"/>
                        </a:solidFill>
                        <a:effectLst/>
                        <a:latin typeface="Cambria Math"/>
                        <a:ea typeface="Times New Roman"/>
                        <a:cs typeface="Times New Roman"/>
                      </a:rPr>
                      <m:t> </m:t>
                    </m:r>
                    <m:r>
                      <a:rPr lang="en-US" sz="3600" b="1" i="1">
                        <a:solidFill>
                          <a:srgbClr val="FFFF00"/>
                        </a:solidFill>
                        <a:effectLst/>
                        <a:latin typeface="Cambria Math"/>
                        <a:ea typeface="Times New Roman"/>
                        <a:cs typeface="Times New Roman"/>
                      </a:rPr>
                      <m:t>&gt;  </m:t>
                    </m:r>
                    <m:f>
                      <m:fPr>
                        <m:ctrlPr>
                          <a:rPr lang="en-US" sz="3600" b="1" i="1">
                            <a:solidFill>
                              <a:srgbClr val="FFFF00"/>
                            </a:solidFill>
                            <a:effectLst/>
                            <a:latin typeface="Cambria Math" panose="02040503050406030204" pitchFamily="18" charset="0"/>
                            <a:ea typeface="Calibri"/>
                            <a:cs typeface="Times New Roman"/>
                          </a:rPr>
                        </m:ctrlPr>
                      </m:fPr>
                      <m:num>
                        <m:r>
                          <a:rPr lang="en-US" sz="3600" b="1" i="1">
                            <a:solidFill>
                              <a:srgbClr val="FFFF00"/>
                            </a:solidFill>
                            <a:effectLst/>
                            <a:latin typeface="Cambria Math"/>
                            <a:ea typeface="Calibri"/>
                            <a:cs typeface="Times New Roman"/>
                          </a:rPr>
                          <m:t>𝟑</m:t>
                        </m:r>
                      </m:num>
                      <m:den>
                        <m:r>
                          <a:rPr lang="en-US" sz="3600" b="1" i="1">
                            <a:solidFill>
                              <a:srgbClr val="FFFF00"/>
                            </a:solidFill>
                            <a:effectLst/>
                            <a:latin typeface="Cambria Math"/>
                            <a:ea typeface="Calibri"/>
                            <a:cs typeface="Times New Roman"/>
                          </a:rPr>
                          <m:t>𝟏𝟎</m:t>
                        </m:r>
                      </m:den>
                    </m:f>
                    <m:r>
                      <a:rPr lang="en-US" sz="3600" b="1" i="1">
                        <a:solidFill>
                          <a:srgbClr val="FFFF00"/>
                        </a:solidFill>
                        <a:effectLst/>
                        <a:latin typeface="Cambria Math"/>
                        <a:ea typeface="Calibri"/>
                        <a:cs typeface="Times New Roman"/>
                      </a:rPr>
                      <m:t> </m:t>
                    </m:r>
                  </m:oMath>
                </a14:m>
                <a:r>
                  <a:rPr lang="vi-VN" sz="3600" b="1" dirty="0">
                    <a:solidFill>
                      <a:srgbClr val="FFFF00"/>
                    </a:solidFill>
                    <a:ea typeface="Calibri"/>
                    <a:cs typeface="Times New Roman"/>
                  </a:rPr>
                  <a:t>. Vậy </a:t>
                </a:r>
                <a:r>
                  <a:rPr lang="en-US" sz="3600" b="1" dirty="0">
                    <a:solidFill>
                      <a:srgbClr val="FFFF00"/>
                    </a:solidFill>
                    <a:ea typeface="Calibri"/>
                    <a:cs typeface="Times New Roman"/>
                  </a:rPr>
                  <a:t>0,7 &gt; 0,3</a:t>
                </a:r>
                <a:r>
                  <a:rPr lang="vi-VN" sz="3600" b="1" dirty="0">
                    <a:solidFill>
                      <a:srgbClr val="FFFF00"/>
                    </a:solidFill>
                    <a:ea typeface="Calibri"/>
                    <a:cs typeface="Times New Roman"/>
                  </a:rPr>
                  <a:t>.</a:t>
                </a:r>
                <a:endParaRPr lang="en-US" sz="3600" b="1" dirty="0">
                  <a:solidFill>
                    <a:srgbClr val="FFFF00"/>
                  </a:solidFill>
                  <a:ea typeface="Calibri"/>
                  <a:cs typeface="Times New Roman"/>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4800" y="4261828"/>
                <a:ext cx="8432800" cy="1012585"/>
              </a:xfrm>
              <a:prstGeom prst="rect">
                <a:avLst/>
              </a:prstGeom>
              <a:blipFill rotWithShape="0">
                <a:blip r:embed="rId5"/>
                <a:stretch>
                  <a:fillRect b="-10843"/>
                </a:stretch>
              </a:blipFill>
            </p:spPr>
            <p:txBody>
              <a:bodyPr/>
              <a:lstStyle/>
              <a:p>
                <a:r>
                  <a:rPr lang="en-US">
                    <a:noFill/>
                  </a:rPr>
                  <a:t> </a:t>
                </a:r>
              </a:p>
            </p:txBody>
          </p:sp>
        </mc:Fallback>
      </mc:AlternateContent>
    </p:spTree>
    <p:extLst>
      <p:ext uri="{BB962C8B-B14F-4D97-AF65-F5344CB8AC3E}">
        <p14:creationId xmlns:p14="http://schemas.microsoft.com/office/powerpoint/2010/main" val="2616731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2" y="413036"/>
            <a:ext cx="4974771" cy="523220"/>
          </a:xfrm>
          <a:prstGeom prst="rect">
            <a:avLst/>
          </a:prstGeom>
          <a:solidFill>
            <a:srgbClr val="FFFF00"/>
          </a:solidFill>
        </p:spPr>
        <p:txBody>
          <a:bodyPr wrap="square" rtlCol="0">
            <a:spAutoFit/>
          </a:bodyPr>
          <a:lstStyle/>
          <a:p>
            <a:pPr algn="ctr"/>
            <a:r>
              <a:rPr lang="en-US" sz="2800" b="1" dirty="0">
                <a:solidFill>
                  <a:srgbClr val="002060"/>
                </a:solidFill>
                <a:latin typeface="Aaril"/>
              </a:rPr>
              <a:t>HOẠT ĐỘNG CƠ BẢN 3</a:t>
            </a:r>
          </a:p>
        </p:txBody>
      </p:sp>
      <mc:AlternateContent xmlns:mc="http://schemas.openxmlformats.org/markup-compatibility/2006" xmlns:a14="http://schemas.microsoft.com/office/drawing/2010/main">
        <mc:Choice Requires="a14">
          <p:sp>
            <p:nvSpPr>
              <p:cNvPr id="7" name="Rectangle 6"/>
              <p:cNvSpPr/>
              <p:nvPr/>
            </p:nvSpPr>
            <p:spPr>
              <a:xfrm>
                <a:off x="228602" y="963374"/>
                <a:ext cx="8534399" cy="2999026"/>
              </a:xfrm>
              <a:prstGeom prst="rect">
                <a:avLst/>
              </a:prstGeom>
            </p:spPr>
            <p:txBody>
              <a:bodyPr wrap="square">
                <a:spAutoFit/>
              </a:bodyPr>
              <a:lstStyle/>
              <a:p>
                <a:endParaRPr lang="en-US" sz="2400" dirty="0">
                  <a:solidFill>
                    <a:srgbClr val="FFFF00"/>
                  </a:solidFill>
                  <a:latin typeface="OpenSans"/>
                </a:endParaRPr>
              </a:p>
              <a:p>
                <a:r>
                  <a:rPr lang="en-US" sz="2800" dirty="0" err="1">
                    <a:solidFill>
                      <a:srgbClr val="FFFF00"/>
                    </a:solidFill>
                    <a:latin typeface="Aaril"/>
                  </a:rPr>
                  <a:t>Ví</a:t>
                </a:r>
                <a:r>
                  <a:rPr lang="en-US" sz="2800" dirty="0">
                    <a:solidFill>
                      <a:srgbClr val="FFFF00"/>
                    </a:solidFill>
                    <a:latin typeface="Aaril"/>
                  </a:rPr>
                  <a:t> </a:t>
                </a:r>
                <a:r>
                  <a:rPr lang="en-US" sz="2800" dirty="0" err="1">
                    <a:solidFill>
                      <a:srgbClr val="FFFF00"/>
                    </a:solidFill>
                    <a:latin typeface="Aaril"/>
                  </a:rPr>
                  <a:t>dụ</a:t>
                </a:r>
                <a:r>
                  <a:rPr lang="en-US" sz="2800" dirty="0">
                    <a:solidFill>
                      <a:srgbClr val="FFFF00"/>
                    </a:solidFill>
                    <a:latin typeface="Aaril"/>
                  </a:rPr>
                  <a:t> 1 : </a:t>
                </a:r>
                <a:r>
                  <a:rPr lang="en-US" sz="2800" b="1" dirty="0">
                    <a:solidFill>
                      <a:srgbClr val="FF0000"/>
                    </a:solidFill>
                    <a:latin typeface="Aaril"/>
                  </a:rPr>
                  <a:t>So </a:t>
                </a:r>
                <a:r>
                  <a:rPr lang="en-US" sz="2800" b="1" dirty="0" err="1">
                    <a:solidFill>
                      <a:srgbClr val="FF0000"/>
                    </a:solidFill>
                    <a:latin typeface="Aaril"/>
                  </a:rPr>
                  <a:t>sánh</a:t>
                </a:r>
                <a:r>
                  <a:rPr lang="en-US" sz="2800" b="1" dirty="0">
                    <a:solidFill>
                      <a:srgbClr val="FF0000"/>
                    </a:solidFill>
                    <a:latin typeface="Aaril"/>
                  </a:rPr>
                  <a:t> 7,2 </a:t>
                </a:r>
                <a:r>
                  <a:rPr lang="en-US" sz="2800" b="1" dirty="0" err="1">
                    <a:solidFill>
                      <a:srgbClr val="FF0000"/>
                    </a:solidFill>
                    <a:latin typeface="Aaril"/>
                  </a:rPr>
                  <a:t>và</a:t>
                </a:r>
                <a:r>
                  <a:rPr lang="en-US" sz="2800" b="1" dirty="0">
                    <a:solidFill>
                      <a:srgbClr val="FF0000"/>
                    </a:solidFill>
                    <a:latin typeface="Aaril"/>
                  </a:rPr>
                  <a:t> 6,9.</a:t>
                </a:r>
              </a:p>
              <a:p>
                <a:r>
                  <a:rPr lang="en-US" sz="2800" dirty="0">
                    <a:solidFill>
                      <a:srgbClr val="FFFF00"/>
                    </a:solidFill>
                    <a:latin typeface="Aaril"/>
                  </a:rPr>
                  <a:t>Ta </a:t>
                </a:r>
                <a:r>
                  <a:rPr lang="en-US" sz="2800" dirty="0" err="1">
                    <a:solidFill>
                      <a:srgbClr val="FFFF00"/>
                    </a:solidFill>
                    <a:latin typeface="Aaril"/>
                  </a:rPr>
                  <a:t>có</a:t>
                </a:r>
                <a:r>
                  <a:rPr lang="en-US" sz="2800" dirty="0">
                    <a:solidFill>
                      <a:srgbClr val="FFFF00"/>
                    </a:solidFill>
                    <a:latin typeface="Aaril"/>
                  </a:rPr>
                  <a:t> </a:t>
                </a:r>
                <a:r>
                  <a:rPr lang="en-US" sz="2800" dirty="0" err="1">
                    <a:solidFill>
                      <a:srgbClr val="FFFF00"/>
                    </a:solidFill>
                    <a:latin typeface="Aaril"/>
                  </a:rPr>
                  <a:t>thể</a:t>
                </a:r>
                <a:r>
                  <a:rPr lang="en-US" sz="2800" dirty="0">
                    <a:solidFill>
                      <a:srgbClr val="FFFF00"/>
                    </a:solidFill>
                    <a:latin typeface="Aaril"/>
                  </a:rPr>
                  <a:t> </a:t>
                </a:r>
                <a:r>
                  <a:rPr lang="en-US" sz="2800" dirty="0" err="1">
                    <a:solidFill>
                      <a:srgbClr val="FFFF00"/>
                    </a:solidFill>
                    <a:latin typeface="Aaril"/>
                  </a:rPr>
                  <a:t>viết</a:t>
                </a:r>
                <a:r>
                  <a:rPr lang="en-US" sz="2800" dirty="0">
                    <a:solidFill>
                      <a:srgbClr val="FFFF00"/>
                    </a:solidFill>
                    <a:latin typeface="Aaril"/>
                  </a:rPr>
                  <a:t>: 7,2 = </a:t>
                </a:r>
                <a14:m>
                  <m:oMath xmlns:m="http://schemas.openxmlformats.org/officeDocument/2006/math">
                    <m:f>
                      <m:fPr>
                        <m:ctrlPr>
                          <a:rPr lang="en-US" sz="2800" i="1">
                            <a:solidFill>
                              <a:srgbClr val="FFFF00"/>
                            </a:solidFill>
                            <a:latin typeface="Cambria Math" panose="02040503050406030204" pitchFamily="18" charset="0"/>
                            <a:ea typeface="Times New Roman"/>
                            <a:cs typeface="Times New Roman"/>
                          </a:rPr>
                        </m:ctrlPr>
                      </m:fPr>
                      <m:num>
                        <m:r>
                          <a:rPr lang="en-US" sz="2800" i="1">
                            <a:solidFill>
                              <a:srgbClr val="FFFF00"/>
                            </a:solidFill>
                            <a:latin typeface="Cambria Math"/>
                            <a:ea typeface="Times New Roman"/>
                            <a:cs typeface="Times New Roman"/>
                          </a:rPr>
                          <m:t>7 </m:t>
                        </m:r>
                        <m:r>
                          <a:rPr lang="en-US" sz="2800" b="0" i="1" smtClean="0">
                            <a:solidFill>
                              <a:srgbClr val="FFFF00"/>
                            </a:solidFill>
                            <a:latin typeface="Cambria Math"/>
                            <a:ea typeface="Times New Roman"/>
                            <a:cs typeface="Times New Roman"/>
                          </a:rPr>
                          <m:t>2</m:t>
                        </m:r>
                        <m:r>
                          <a:rPr lang="en-US" sz="2800" i="1">
                            <a:solidFill>
                              <a:srgbClr val="FFFF00"/>
                            </a:solidFill>
                            <a:latin typeface="Cambria Math"/>
                            <a:ea typeface="Times New Roman"/>
                            <a:cs typeface="Times New Roman"/>
                          </a:rPr>
                          <m:t> </m:t>
                        </m:r>
                      </m:num>
                      <m:den>
                        <m:r>
                          <a:rPr lang="en-US" sz="2800" b="0" i="1" smtClean="0">
                            <a:solidFill>
                              <a:srgbClr val="FFFF00"/>
                            </a:solidFill>
                            <a:latin typeface="Cambria Math"/>
                            <a:ea typeface="Times New Roman"/>
                            <a:cs typeface="Times New Roman"/>
                          </a:rPr>
                          <m:t>   </m:t>
                        </m:r>
                        <m:r>
                          <a:rPr lang="en-US" sz="2800" i="1">
                            <a:solidFill>
                              <a:srgbClr val="FFFF00"/>
                            </a:solidFill>
                            <a:latin typeface="Cambria Math"/>
                            <a:ea typeface="Times New Roman"/>
                            <a:cs typeface="Times New Roman"/>
                          </a:rPr>
                          <m:t>10    </m:t>
                        </m:r>
                      </m:den>
                    </m:f>
                  </m:oMath>
                </a14:m>
                <a:r>
                  <a:rPr lang="en-US" sz="2800" dirty="0">
                    <a:solidFill>
                      <a:srgbClr val="FFFF00"/>
                    </a:solidFill>
                    <a:latin typeface="Aaril"/>
                  </a:rPr>
                  <a:t> ; 6,9 = </a:t>
                </a:r>
                <a14:m>
                  <m:oMath xmlns:m="http://schemas.openxmlformats.org/officeDocument/2006/math">
                    <m:f>
                      <m:fPr>
                        <m:ctrlPr>
                          <a:rPr lang="en-US" sz="2800" i="1">
                            <a:solidFill>
                              <a:srgbClr val="FFFF00"/>
                            </a:solidFill>
                            <a:latin typeface="Cambria Math" panose="02040503050406030204" pitchFamily="18" charset="0"/>
                            <a:ea typeface="Calibri"/>
                            <a:cs typeface="Times New Roman"/>
                          </a:rPr>
                        </m:ctrlPr>
                      </m:fPr>
                      <m:num>
                        <m:r>
                          <a:rPr lang="en-US" sz="2800" b="0" i="1" smtClean="0">
                            <a:solidFill>
                              <a:srgbClr val="FFFF00"/>
                            </a:solidFill>
                            <a:latin typeface="Cambria Math"/>
                            <a:ea typeface="Calibri"/>
                            <a:cs typeface="Times New Roman"/>
                          </a:rPr>
                          <m:t>69</m:t>
                        </m:r>
                      </m:num>
                      <m:den>
                        <m:r>
                          <a:rPr lang="en-US" sz="2800" i="1">
                            <a:solidFill>
                              <a:srgbClr val="FFFF00"/>
                            </a:solidFill>
                            <a:latin typeface="Cambria Math"/>
                            <a:ea typeface="Calibri"/>
                            <a:cs typeface="Times New Roman"/>
                          </a:rPr>
                          <m:t>10</m:t>
                        </m:r>
                      </m:den>
                    </m:f>
                  </m:oMath>
                </a14:m>
                <a:br>
                  <a:rPr lang="en-US" sz="2800" dirty="0">
                    <a:solidFill>
                      <a:srgbClr val="000000"/>
                    </a:solidFill>
                    <a:latin typeface="Aaril"/>
                  </a:rPr>
                </a:br>
                <a:br>
                  <a:rPr lang="en-US" sz="2800" dirty="0">
                    <a:solidFill>
                      <a:srgbClr val="000000"/>
                    </a:solidFill>
                    <a:latin typeface="Aaril"/>
                  </a:rPr>
                </a:br>
                <a:r>
                  <a:rPr lang="vi-VN" sz="2800" dirty="0">
                    <a:solidFill>
                      <a:srgbClr val="000000"/>
                    </a:solidFill>
                    <a:latin typeface="Aaril"/>
                  </a:rPr>
                  <a:t>      </a:t>
                </a:r>
                <a:r>
                  <a:rPr lang="en-US" sz="2800" dirty="0" err="1">
                    <a:solidFill>
                      <a:srgbClr val="FFFF00"/>
                    </a:solidFill>
                    <a:latin typeface="Aaril"/>
                  </a:rPr>
                  <a:t>Vì</a:t>
                </a:r>
                <a:r>
                  <a:rPr lang="en-US" sz="2800" dirty="0">
                    <a:solidFill>
                      <a:srgbClr val="FFFF00"/>
                    </a:solidFill>
                    <a:latin typeface="Aaril"/>
                  </a:rPr>
                  <a:t> </a:t>
                </a:r>
                <a14:m>
                  <m:oMath xmlns:m="http://schemas.openxmlformats.org/officeDocument/2006/math">
                    <m:f>
                      <m:fPr>
                        <m:ctrlPr>
                          <a:rPr lang="en-US" sz="2800" i="1">
                            <a:solidFill>
                              <a:srgbClr val="FFFF00"/>
                            </a:solidFill>
                            <a:latin typeface="Cambria Math" panose="02040503050406030204" pitchFamily="18" charset="0"/>
                            <a:ea typeface="Times New Roman"/>
                            <a:cs typeface="Times New Roman"/>
                          </a:rPr>
                        </m:ctrlPr>
                      </m:fPr>
                      <m:num>
                        <m:r>
                          <a:rPr lang="en-US" sz="2800" i="1">
                            <a:solidFill>
                              <a:srgbClr val="FFFF00"/>
                            </a:solidFill>
                            <a:latin typeface="Cambria Math"/>
                            <a:ea typeface="Times New Roman"/>
                            <a:cs typeface="Times New Roman"/>
                          </a:rPr>
                          <m:t>7 2 </m:t>
                        </m:r>
                      </m:num>
                      <m:den>
                        <m:r>
                          <a:rPr lang="en-US" sz="2800" i="1">
                            <a:solidFill>
                              <a:srgbClr val="FFFF00"/>
                            </a:solidFill>
                            <a:latin typeface="Cambria Math"/>
                            <a:ea typeface="Times New Roman"/>
                            <a:cs typeface="Times New Roman"/>
                          </a:rPr>
                          <m:t>   10    </m:t>
                        </m:r>
                      </m:den>
                    </m:f>
                  </m:oMath>
                </a14:m>
                <a:r>
                  <a:rPr lang="en-US" sz="2800" dirty="0">
                    <a:solidFill>
                      <a:srgbClr val="FFFF00"/>
                    </a:solidFill>
                    <a:latin typeface="Aaril"/>
                  </a:rPr>
                  <a:t> &gt; </a:t>
                </a:r>
                <a14:m>
                  <m:oMath xmlns:m="http://schemas.openxmlformats.org/officeDocument/2006/math">
                    <m:f>
                      <m:fPr>
                        <m:ctrlPr>
                          <a:rPr lang="en-US" sz="2800" i="1">
                            <a:solidFill>
                              <a:srgbClr val="FFFF00"/>
                            </a:solidFill>
                            <a:latin typeface="Cambria Math" panose="02040503050406030204" pitchFamily="18" charset="0"/>
                            <a:ea typeface="Calibri"/>
                            <a:cs typeface="Times New Roman"/>
                          </a:rPr>
                        </m:ctrlPr>
                      </m:fPr>
                      <m:num>
                        <m:r>
                          <a:rPr lang="en-US" sz="2800" i="1">
                            <a:solidFill>
                              <a:srgbClr val="FFFF00"/>
                            </a:solidFill>
                            <a:latin typeface="Cambria Math"/>
                            <a:ea typeface="Calibri"/>
                            <a:cs typeface="Times New Roman"/>
                          </a:rPr>
                          <m:t>69</m:t>
                        </m:r>
                      </m:num>
                      <m:den>
                        <m:r>
                          <a:rPr lang="en-US" sz="2800" i="1">
                            <a:solidFill>
                              <a:srgbClr val="FFFF00"/>
                            </a:solidFill>
                            <a:latin typeface="Cambria Math"/>
                            <a:ea typeface="Calibri"/>
                            <a:cs typeface="Times New Roman"/>
                          </a:rPr>
                          <m:t>10</m:t>
                        </m:r>
                      </m:den>
                    </m:f>
                  </m:oMath>
                </a14:m>
                <a:r>
                  <a:rPr lang="en-US" sz="2800" dirty="0">
                    <a:solidFill>
                      <a:srgbClr val="000000"/>
                    </a:solidFill>
                    <a:latin typeface="Aaril"/>
                  </a:rPr>
                  <a:t> </a:t>
                </a:r>
                <a:r>
                  <a:rPr lang="en-US" sz="2800" dirty="0" err="1">
                    <a:solidFill>
                      <a:srgbClr val="FFFF00"/>
                    </a:solidFill>
                    <a:latin typeface="Aaril"/>
                  </a:rPr>
                  <a:t>nên</a:t>
                </a:r>
                <a:r>
                  <a:rPr lang="en-US" sz="2800" dirty="0">
                    <a:solidFill>
                      <a:srgbClr val="FFFF00"/>
                    </a:solidFill>
                    <a:latin typeface="Aaril"/>
                  </a:rPr>
                  <a:t> 7, 2 &gt; 6,9</a:t>
                </a:r>
                <a:r>
                  <a:rPr lang="vi-VN" sz="2800" dirty="0">
                    <a:solidFill>
                      <a:srgbClr val="FFFF00"/>
                    </a:solidFill>
                    <a:latin typeface="Aaril"/>
                  </a:rPr>
                  <a:t>.</a:t>
                </a:r>
                <a:br>
                  <a:rPr lang="en-US" sz="2800" dirty="0">
                    <a:solidFill>
                      <a:srgbClr val="000000"/>
                    </a:solidFill>
                    <a:latin typeface="Aaril"/>
                  </a:rPr>
                </a:br>
                <a:endParaRPr lang="en-US" sz="2800" dirty="0">
                  <a:latin typeface="Aaril"/>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2" y="963374"/>
                <a:ext cx="8534399" cy="2999026"/>
              </a:xfrm>
              <a:prstGeom prst="rect">
                <a:avLst/>
              </a:prstGeom>
              <a:blipFill rotWithShape="1">
                <a:blip r:embed="rId2"/>
                <a:stretch>
                  <a:fillRect l="-1500"/>
                </a:stretch>
              </a:blipFill>
            </p:spPr>
            <p:txBody>
              <a:bodyPr/>
              <a:lstStyle/>
              <a:p>
                <a:r>
                  <a:rPr lang="en-US">
                    <a:noFill/>
                  </a:rPr>
                  <a:t> </a:t>
                </a:r>
              </a:p>
            </p:txBody>
          </p:sp>
        </mc:Fallback>
      </mc:AlternateContent>
      <p:sp>
        <p:nvSpPr>
          <p:cNvPr id="8" name="Right Brace 7"/>
          <p:cNvSpPr/>
          <p:nvPr/>
        </p:nvSpPr>
        <p:spPr>
          <a:xfrm>
            <a:off x="5791202" y="1404062"/>
            <a:ext cx="357415" cy="1905000"/>
          </a:xfrm>
          <a:prstGeom prst="rightBrace">
            <a:avLst>
              <a:gd name="adj1" fmla="val 62193"/>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6253845" y="1706091"/>
            <a:ext cx="2432956" cy="1938992"/>
          </a:xfrm>
          <a:prstGeom prst="rect">
            <a:avLst/>
          </a:prstGeom>
        </p:spPr>
        <p:txBody>
          <a:bodyPr wrap="square">
            <a:spAutoFit/>
          </a:bodyPr>
          <a:lstStyle/>
          <a:p>
            <a:pPr lvl="0" algn="ctr"/>
            <a:r>
              <a:rPr lang="en-US" sz="2400" b="1" dirty="0" err="1">
                <a:solidFill>
                  <a:srgbClr val="FFFF00"/>
                </a:solidFill>
                <a:latin typeface="OpenSans"/>
              </a:rPr>
              <a:t>Vậy</a:t>
            </a:r>
            <a:r>
              <a:rPr lang="en-US" sz="2400" b="1" dirty="0">
                <a:solidFill>
                  <a:srgbClr val="FFFF00"/>
                </a:solidFill>
                <a:latin typeface="OpenSans"/>
              </a:rPr>
              <a:t> : 7,2 &gt; 6,9</a:t>
            </a:r>
          </a:p>
          <a:p>
            <a:pPr lvl="0" algn="ctr"/>
            <a:r>
              <a:rPr lang="en-US" sz="2400" b="1" dirty="0">
                <a:solidFill>
                  <a:srgbClr val="FFFF00"/>
                </a:solidFill>
                <a:latin typeface="OpenSans"/>
              </a:rPr>
              <a:t> (</a:t>
            </a:r>
            <a:r>
              <a:rPr lang="en-US" sz="2400" b="1" dirty="0" err="1">
                <a:solidFill>
                  <a:srgbClr val="FFFF00"/>
                </a:solidFill>
                <a:latin typeface="OpenSans"/>
              </a:rPr>
              <a:t>phần</a:t>
            </a:r>
            <a:r>
              <a:rPr lang="en-US" sz="2400" b="1" dirty="0">
                <a:solidFill>
                  <a:srgbClr val="FFFF00"/>
                </a:solidFill>
                <a:latin typeface="OpenSans"/>
              </a:rPr>
              <a:t> </a:t>
            </a:r>
            <a:r>
              <a:rPr lang="en-US" sz="2400" b="1" dirty="0" err="1">
                <a:solidFill>
                  <a:srgbClr val="FFFF00"/>
                </a:solidFill>
                <a:latin typeface="OpenSans"/>
              </a:rPr>
              <a:t>nguyên</a:t>
            </a:r>
            <a:r>
              <a:rPr lang="en-US" sz="2400" b="1" dirty="0">
                <a:solidFill>
                  <a:srgbClr val="FFFF00"/>
                </a:solidFill>
                <a:latin typeface="OpenSans"/>
              </a:rPr>
              <a:t> </a:t>
            </a:r>
          </a:p>
          <a:p>
            <a:pPr lvl="0" algn="ctr"/>
            <a:r>
              <a:rPr lang="en-US" sz="2400" b="1" dirty="0">
                <a:solidFill>
                  <a:srgbClr val="FFFF00"/>
                </a:solidFill>
                <a:latin typeface="OpenSans"/>
              </a:rPr>
              <a:t>   </a:t>
            </a:r>
            <a:r>
              <a:rPr lang="en-US" sz="2400" b="1" dirty="0" err="1">
                <a:solidFill>
                  <a:srgbClr val="FFFF00"/>
                </a:solidFill>
                <a:latin typeface="OpenSans"/>
              </a:rPr>
              <a:t>có</a:t>
            </a:r>
            <a:r>
              <a:rPr lang="en-US" sz="2400" b="1" dirty="0">
                <a:solidFill>
                  <a:srgbClr val="FFFF00"/>
                </a:solidFill>
                <a:latin typeface="OpenSans"/>
              </a:rPr>
              <a:t> 7 &gt; 6).</a:t>
            </a:r>
            <a:br>
              <a:rPr lang="en-US" sz="2400" b="1" dirty="0">
                <a:solidFill>
                  <a:srgbClr val="FFFF00"/>
                </a:solidFill>
                <a:latin typeface="OpenSans"/>
              </a:rPr>
            </a:br>
            <a:br>
              <a:rPr lang="en-US" sz="2400" b="1" dirty="0">
                <a:solidFill>
                  <a:srgbClr val="FFFF00"/>
                </a:solidFill>
                <a:latin typeface="OpenSans"/>
              </a:rPr>
            </a:br>
            <a:endParaRPr lang="en-US" sz="2400" b="1" dirty="0">
              <a:solidFill>
                <a:prstClr val="black"/>
              </a:solidFill>
            </a:endParaRPr>
          </a:p>
        </p:txBody>
      </p:sp>
      <p:sp>
        <p:nvSpPr>
          <p:cNvPr id="10" name="TextBox 9"/>
          <p:cNvSpPr txBox="1"/>
          <p:nvPr/>
        </p:nvSpPr>
        <p:spPr>
          <a:xfrm>
            <a:off x="381002" y="3962400"/>
            <a:ext cx="8381999" cy="2308324"/>
          </a:xfrm>
          <a:prstGeom prst="rect">
            <a:avLst/>
          </a:prstGeom>
          <a:solidFill>
            <a:schemeClr val="accent5">
              <a:lumMod val="20000"/>
              <a:lumOff val="80000"/>
            </a:schemeClr>
          </a:solidFill>
        </p:spPr>
        <p:txBody>
          <a:bodyPr wrap="square" rtlCol="0">
            <a:spAutoFit/>
          </a:bodyPr>
          <a:lstStyle/>
          <a:p>
            <a:pPr lvl="0" algn="just"/>
            <a:r>
              <a:rPr lang="en-US" sz="2800" dirty="0">
                <a:solidFill>
                  <a:srgbClr val="FF0000"/>
                </a:solidFill>
                <a:latin typeface="Aaril"/>
              </a:rPr>
              <a:t>=&gt;</a:t>
            </a:r>
            <a:r>
              <a:rPr lang="en-US" sz="2800" dirty="0">
                <a:solidFill>
                  <a:srgbClr val="FFFF00"/>
                </a:solidFill>
                <a:latin typeface="Aaril"/>
              </a:rPr>
              <a:t> </a:t>
            </a:r>
            <a:r>
              <a:rPr lang="vi-VN" sz="3600" b="1" dirty="0">
                <a:solidFill>
                  <a:srgbClr val="FF0000"/>
                </a:solidFill>
                <a:latin typeface="Aaril"/>
              </a:rPr>
              <a:t>Trong hai số thập phân có phần nguyên khác nhau, số thập phân nào có phần nguyên lớn hơn thì số đó lớn hơn. </a:t>
            </a:r>
            <a:endParaRPr lang="en-US" sz="3600" b="1" dirty="0">
              <a:solidFill>
                <a:srgbClr val="FF0000"/>
              </a:solidFill>
            </a:endParaRPr>
          </a:p>
        </p:txBody>
      </p:sp>
    </p:spTree>
    <p:extLst>
      <p:ext uri="{BB962C8B-B14F-4D97-AF65-F5344CB8AC3E}">
        <p14:creationId xmlns:p14="http://schemas.microsoft.com/office/powerpoint/2010/main" val="4013838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52400" y="813377"/>
                <a:ext cx="8991600" cy="8811515"/>
              </a:xfrm>
              <a:prstGeom prst="rect">
                <a:avLst/>
              </a:prstGeom>
              <a:noFill/>
            </p:spPr>
            <p:txBody>
              <a:bodyPr wrap="square" rtlCol="0">
                <a:spAutoFit/>
              </a:bodyPr>
              <a:lstStyle/>
              <a:p>
                <a:r>
                  <a:rPr lang="vi-VN" sz="2800" dirty="0">
                    <a:solidFill>
                      <a:srgbClr val="FFFF00"/>
                    </a:solidFill>
                    <a:latin typeface="OpenSans"/>
                  </a:rPr>
                  <a:t>b) Ví dụ 2: </a:t>
                </a:r>
                <a:r>
                  <a:rPr lang="vi-VN" sz="2800" b="1" dirty="0">
                    <a:solidFill>
                      <a:srgbClr val="FF0000"/>
                    </a:solidFill>
                    <a:latin typeface="OpenSans"/>
                  </a:rPr>
                  <a:t>So sánh : 35,7 và 35,698.</a:t>
                </a:r>
              </a:p>
              <a:p>
                <a:r>
                  <a:rPr lang="vi-VN" sz="2800" dirty="0">
                    <a:solidFill>
                      <a:srgbClr val="FFFF00"/>
                    </a:solidFill>
                    <a:latin typeface="OpenSans"/>
                  </a:rPr>
                  <a:t>Ta thấy 35,7 và 35,698 đều có phần nguyên bằng nhau (đều bằng 35), ta so sánh các phần thập phân:</a:t>
                </a:r>
              </a:p>
              <a:p>
                <a:r>
                  <a:rPr lang="vi-VN" sz="2800" dirty="0">
                    <a:solidFill>
                      <a:srgbClr val="FFFF00"/>
                    </a:solidFill>
                    <a:latin typeface="OpenSans"/>
                  </a:rPr>
                  <a:t>Phần thập phân của 35,7 là </a:t>
                </a:r>
                <a14:m>
                  <m:oMath xmlns:m="http://schemas.openxmlformats.org/officeDocument/2006/math">
                    <m:f>
                      <m:fPr>
                        <m:ctrlPr>
                          <a:rPr lang="en-US" sz="3200" i="1" smtClean="0">
                            <a:solidFill>
                              <a:srgbClr val="FFFF00"/>
                            </a:solidFill>
                            <a:latin typeface="Cambria Math" panose="02040503050406030204" pitchFamily="18" charset="0"/>
                            <a:ea typeface="Times New Roman"/>
                          </a:rPr>
                        </m:ctrlPr>
                      </m:fPr>
                      <m:num>
                        <m:r>
                          <a:rPr lang="en-US" sz="3200" b="0" i="1" smtClean="0">
                            <a:solidFill>
                              <a:srgbClr val="FFFF00"/>
                            </a:solidFill>
                            <a:latin typeface="Cambria Math"/>
                            <a:ea typeface="Times New Roman"/>
                          </a:rPr>
                          <m:t>7</m:t>
                        </m:r>
                        <m:r>
                          <a:rPr lang="en-US" sz="3200" i="1">
                            <a:solidFill>
                              <a:srgbClr val="FFFF00"/>
                            </a:solidFill>
                            <a:effectLst/>
                            <a:latin typeface="Cambria Math"/>
                            <a:ea typeface="Times New Roman"/>
                            <a:cs typeface="Times New Roman"/>
                          </a:rPr>
                          <m:t>  </m:t>
                        </m:r>
                      </m:num>
                      <m:den>
                        <m:r>
                          <a:rPr lang="vi-VN" sz="3200" b="0" i="1" smtClean="0">
                            <a:solidFill>
                              <a:srgbClr val="FFFF00"/>
                            </a:solidFill>
                            <a:effectLst/>
                            <a:latin typeface="Cambria Math"/>
                            <a:ea typeface="Times New Roman"/>
                            <a:cs typeface="Times New Roman"/>
                          </a:rPr>
                          <m:t> </m:t>
                        </m:r>
                        <m:r>
                          <a:rPr lang="en-US" sz="3200" i="1">
                            <a:solidFill>
                              <a:srgbClr val="FFFF00"/>
                            </a:solidFill>
                            <a:effectLst/>
                            <a:latin typeface="Cambria Math"/>
                            <a:ea typeface="Times New Roman"/>
                            <a:cs typeface="Times New Roman"/>
                          </a:rPr>
                          <m:t>10    </m:t>
                        </m:r>
                      </m:den>
                    </m:f>
                  </m:oMath>
                </a14:m>
                <a:r>
                  <a:rPr lang="vi-VN" sz="3200" dirty="0">
                    <a:solidFill>
                      <a:srgbClr val="FFFF00"/>
                    </a:solidFill>
                    <a:latin typeface="OpenSans"/>
                  </a:rPr>
                  <a:t>.</a:t>
                </a:r>
                <a:endParaRPr lang="en-US" sz="3200" dirty="0">
                  <a:solidFill>
                    <a:srgbClr val="FFFF00"/>
                  </a:solidFill>
                  <a:latin typeface="OpenSans"/>
                </a:endParaRPr>
              </a:p>
              <a:p>
                <a:r>
                  <a:rPr lang="vi-VN" sz="2800" dirty="0">
                    <a:solidFill>
                      <a:srgbClr val="FFFF00"/>
                    </a:solidFill>
                    <a:latin typeface="OpenSans"/>
                  </a:rPr>
                  <a:t>Phần thập phân của 35,698 </a:t>
                </a:r>
                <a:r>
                  <a:rPr lang="en-US" sz="2800" dirty="0">
                    <a:solidFill>
                      <a:srgbClr val="FFFF00"/>
                    </a:solidFill>
                    <a:latin typeface="OpenSans"/>
                  </a:rPr>
                  <a:t>  </a:t>
                </a:r>
                <a:r>
                  <a:rPr lang="vi-VN" sz="2800" dirty="0">
                    <a:solidFill>
                      <a:srgbClr val="FFFF00"/>
                    </a:solidFill>
                    <a:latin typeface="OpenSans"/>
                  </a:rPr>
                  <a:t>là</a:t>
                </a:r>
                <a:r>
                  <a:rPr lang="en-US" sz="2800" dirty="0">
                    <a:solidFill>
                      <a:srgbClr val="FFFF00"/>
                    </a:solidFill>
                    <a:latin typeface="OpenSans"/>
                  </a:rPr>
                  <a:t> </a:t>
                </a:r>
                <a:r>
                  <a:rPr lang="vi-VN" sz="2800" dirty="0">
                    <a:solidFill>
                      <a:srgbClr val="FFFF00"/>
                    </a:solidFill>
                    <a:latin typeface="OpenSans"/>
                  </a:rPr>
                  <a:t> </a:t>
                </a:r>
                <a:r>
                  <a:rPr lang="en-US" sz="3200" dirty="0">
                    <a:solidFill>
                      <a:srgbClr val="FFFF00"/>
                    </a:solidFill>
                    <a:ea typeface="Times New Roman"/>
                  </a:rPr>
                  <a:t> </a:t>
                </a:r>
                <a14:m>
                  <m:oMath xmlns:m="http://schemas.openxmlformats.org/officeDocument/2006/math">
                    <m:f>
                      <m:fPr>
                        <m:ctrlPr>
                          <a:rPr lang="en-US" sz="3200" i="1">
                            <a:solidFill>
                              <a:srgbClr val="FFFF00"/>
                            </a:solidFill>
                            <a:latin typeface="Cambria Math" panose="02040503050406030204" pitchFamily="18" charset="0"/>
                            <a:ea typeface="Times New Roman"/>
                          </a:rPr>
                        </m:ctrlPr>
                      </m:fPr>
                      <m:num>
                        <m:r>
                          <a:rPr lang="en-US" sz="3200" b="0" i="1" smtClean="0">
                            <a:solidFill>
                              <a:srgbClr val="FFFF00"/>
                            </a:solidFill>
                            <a:latin typeface="Cambria Math"/>
                            <a:ea typeface="Times New Roman"/>
                          </a:rPr>
                          <m:t>698</m:t>
                        </m:r>
                        <m:r>
                          <a:rPr lang="en-US" sz="3200" i="1">
                            <a:solidFill>
                              <a:srgbClr val="FFFF00"/>
                            </a:solidFill>
                            <a:latin typeface="Cambria Math"/>
                            <a:ea typeface="Times New Roman"/>
                            <a:cs typeface="Times New Roman"/>
                          </a:rPr>
                          <m:t>  </m:t>
                        </m:r>
                      </m:num>
                      <m:den>
                        <m:r>
                          <a:rPr lang="vi-VN" sz="3200" b="0" i="1" smtClean="0">
                            <a:solidFill>
                              <a:srgbClr val="FFFF00"/>
                            </a:solidFill>
                            <a:latin typeface="Cambria Math"/>
                            <a:ea typeface="Times New Roman"/>
                            <a:cs typeface="Times New Roman"/>
                          </a:rPr>
                          <m:t>  </m:t>
                        </m:r>
                        <m:r>
                          <a:rPr lang="en-US" sz="3200" i="1">
                            <a:solidFill>
                              <a:srgbClr val="FFFF00"/>
                            </a:solidFill>
                            <a:latin typeface="Cambria Math"/>
                            <a:ea typeface="Times New Roman"/>
                            <a:cs typeface="Times New Roman"/>
                          </a:rPr>
                          <m:t>10</m:t>
                        </m:r>
                        <m:r>
                          <a:rPr lang="en-US" sz="3200" b="0" i="1" smtClean="0">
                            <a:solidFill>
                              <a:srgbClr val="FFFF00"/>
                            </a:solidFill>
                            <a:latin typeface="Cambria Math"/>
                            <a:ea typeface="Times New Roman"/>
                            <a:cs typeface="Times New Roman"/>
                          </a:rPr>
                          <m:t>00</m:t>
                        </m:r>
                        <m:r>
                          <a:rPr lang="en-US" sz="3200" i="1">
                            <a:solidFill>
                              <a:srgbClr val="FFFF00"/>
                            </a:solidFill>
                            <a:latin typeface="Cambria Math"/>
                            <a:ea typeface="Times New Roman"/>
                            <a:cs typeface="Times New Roman"/>
                          </a:rPr>
                          <m:t>    </m:t>
                        </m:r>
                      </m:den>
                    </m:f>
                  </m:oMath>
                </a14:m>
                <a:r>
                  <a:rPr lang="en-US" sz="2800" dirty="0">
                    <a:solidFill>
                      <a:srgbClr val="FFFF00"/>
                    </a:solidFill>
                    <a:latin typeface="OpenSans"/>
                  </a:rPr>
                  <a:t> </a:t>
                </a:r>
                <a:r>
                  <a:rPr lang="vi-VN" sz="2800" dirty="0">
                    <a:solidFill>
                      <a:srgbClr val="FFFF00"/>
                    </a:solidFill>
                    <a:latin typeface="OpenSans"/>
                  </a:rPr>
                  <a:t>.</a:t>
                </a:r>
                <a:endParaRPr lang="en-US" sz="2800" dirty="0">
                  <a:solidFill>
                    <a:srgbClr val="FFFF00"/>
                  </a:solidFill>
                  <a:latin typeface="OpenSans"/>
                </a:endParaRPr>
              </a:p>
              <a:p>
                <a:pPr>
                  <a:lnSpc>
                    <a:spcPct val="115000"/>
                  </a:lnSpc>
                  <a:spcAft>
                    <a:spcPts val="1000"/>
                  </a:spcAft>
                </a:pPr>
                <a:r>
                  <a:rPr lang="en-US" sz="2800" dirty="0">
                    <a:solidFill>
                      <a:srgbClr val="FFFF00"/>
                    </a:solidFill>
                    <a:latin typeface="OpenSans"/>
                  </a:rPr>
                  <a:t>M</a:t>
                </a:r>
                <a:r>
                  <a:rPr lang="vi-VN" sz="2800" dirty="0">
                    <a:solidFill>
                      <a:srgbClr val="FFFF00"/>
                    </a:solidFill>
                    <a:latin typeface="OpenSans"/>
                  </a:rPr>
                  <a:t>à </a:t>
                </a:r>
                <a:r>
                  <a:rPr lang="en-US" sz="2800" dirty="0">
                    <a:solidFill>
                      <a:srgbClr val="FFFF00"/>
                    </a:solidFill>
                    <a:ea typeface="Times New Roman"/>
                    <a:cs typeface="Times New Roman"/>
                  </a:rPr>
                  <a:t> </a:t>
                </a:r>
                <a14:m>
                  <m:oMath xmlns:m="http://schemas.openxmlformats.org/officeDocument/2006/math">
                    <m:f>
                      <m:fPr>
                        <m:ctrlPr>
                          <a:rPr lang="en-US" sz="2800" i="1">
                            <a:solidFill>
                              <a:srgbClr val="FFFF00"/>
                            </a:solidFill>
                            <a:effectLst/>
                            <a:latin typeface="Cambria Math" panose="02040503050406030204" pitchFamily="18" charset="0"/>
                            <a:ea typeface="Times New Roman"/>
                            <a:cs typeface="Times New Roman"/>
                          </a:rPr>
                        </m:ctrlPr>
                      </m:fPr>
                      <m:num>
                        <m:r>
                          <a:rPr lang="en-US" sz="2800" b="0" i="1" smtClean="0">
                            <a:solidFill>
                              <a:srgbClr val="FFFF00"/>
                            </a:solidFill>
                            <a:effectLst/>
                            <a:latin typeface="Cambria Math"/>
                            <a:ea typeface="Times New Roman"/>
                            <a:cs typeface="Times New Roman"/>
                          </a:rPr>
                          <m:t>7</m:t>
                        </m:r>
                        <m:r>
                          <a:rPr lang="en-US" sz="2800" i="1">
                            <a:solidFill>
                              <a:srgbClr val="FFFF00"/>
                            </a:solidFill>
                            <a:effectLst/>
                            <a:latin typeface="Cambria Math"/>
                            <a:ea typeface="Times New Roman"/>
                            <a:cs typeface="Times New Roman"/>
                          </a:rPr>
                          <m:t>  </m:t>
                        </m:r>
                      </m:num>
                      <m:den>
                        <m:r>
                          <a:rPr lang="en-US" sz="2800" i="1">
                            <a:solidFill>
                              <a:srgbClr val="FFFF00"/>
                            </a:solidFill>
                            <a:effectLst/>
                            <a:latin typeface="Cambria Math"/>
                            <a:ea typeface="Times New Roman"/>
                            <a:cs typeface="Times New Roman"/>
                          </a:rPr>
                          <m:t>10    </m:t>
                        </m:r>
                      </m:den>
                    </m:f>
                    <m:r>
                      <a:rPr lang="en-US" sz="2800" b="0" i="1" smtClean="0">
                        <a:solidFill>
                          <a:srgbClr val="FFFF00"/>
                        </a:solidFill>
                        <a:effectLst/>
                        <a:latin typeface="Cambria Math"/>
                        <a:ea typeface="Times New Roman"/>
                        <a:cs typeface="Times New Roman"/>
                      </a:rPr>
                      <m:t>=</m:t>
                    </m:r>
                    <m:f>
                      <m:fPr>
                        <m:ctrlPr>
                          <a:rPr lang="en-US" sz="3200" i="1">
                            <a:solidFill>
                              <a:srgbClr val="FFFF00"/>
                            </a:solidFill>
                            <a:latin typeface="Cambria Math" panose="02040503050406030204" pitchFamily="18" charset="0"/>
                            <a:ea typeface="Times New Roman"/>
                          </a:rPr>
                        </m:ctrlPr>
                      </m:fPr>
                      <m:num>
                        <m:r>
                          <a:rPr lang="en-US" sz="3200" b="0" i="1" smtClean="0">
                            <a:solidFill>
                              <a:srgbClr val="FFFF00"/>
                            </a:solidFill>
                            <a:latin typeface="Cambria Math"/>
                            <a:ea typeface="Times New Roman"/>
                          </a:rPr>
                          <m:t>70</m:t>
                        </m:r>
                        <m:r>
                          <a:rPr lang="en-US" sz="3200" b="0" i="1" smtClean="0">
                            <a:solidFill>
                              <a:srgbClr val="FFFF00"/>
                            </a:solidFill>
                            <a:latin typeface="Cambria Math"/>
                            <a:ea typeface="Times New Roman"/>
                            <a:cs typeface="Times New Roman"/>
                          </a:rPr>
                          <m:t>0</m:t>
                        </m:r>
                        <m:r>
                          <a:rPr lang="en-US" sz="3200" i="1">
                            <a:solidFill>
                              <a:srgbClr val="FFFF00"/>
                            </a:solidFill>
                            <a:latin typeface="Cambria Math"/>
                            <a:ea typeface="Times New Roman"/>
                            <a:cs typeface="Times New Roman"/>
                          </a:rPr>
                          <m:t> </m:t>
                        </m:r>
                      </m:num>
                      <m:den>
                        <m:r>
                          <a:rPr lang="en-US" sz="3200" i="1">
                            <a:solidFill>
                              <a:srgbClr val="FFFF00"/>
                            </a:solidFill>
                            <a:latin typeface="Cambria Math"/>
                            <a:ea typeface="Times New Roman"/>
                            <a:cs typeface="Times New Roman"/>
                          </a:rPr>
                          <m:t>10</m:t>
                        </m:r>
                        <m:r>
                          <a:rPr lang="en-US" sz="3200" b="0" i="1" smtClean="0">
                            <a:solidFill>
                              <a:srgbClr val="FFFF00"/>
                            </a:solidFill>
                            <a:latin typeface="Cambria Math"/>
                            <a:ea typeface="Times New Roman"/>
                            <a:cs typeface="Times New Roman"/>
                          </a:rPr>
                          <m:t>00</m:t>
                        </m:r>
                        <m:r>
                          <a:rPr lang="en-US" sz="3200" i="1">
                            <a:solidFill>
                              <a:srgbClr val="FFFF00"/>
                            </a:solidFill>
                            <a:latin typeface="Cambria Math"/>
                            <a:ea typeface="Times New Roman"/>
                            <a:cs typeface="Times New Roman"/>
                          </a:rPr>
                          <m:t>    </m:t>
                        </m:r>
                      </m:den>
                    </m:f>
                    <m:r>
                      <a:rPr lang="en-US" sz="3200" b="0" i="1" smtClean="0">
                        <a:solidFill>
                          <a:srgbClr val="FFFF00"/>
                        </a:solidFill>
                        <a:latin typeface="Cambria Math"/>
                        <a:ea typeface="Times New Roman"/>
                        <a:cs typeface="Times New Roman"/>
                      </a:rPr>
                      <m:t>;</m:t>
                    </m:r>
                    <m:f>
                      <m:fPr>
                        <m:ctrlPr>
                          <a:rPr lang="en-US" sz="3200" i="1">
                            <a:solidFill>
                              <a:srgbClr val="FFFF00"/>
                            </a:solidFill>
                            <a:latin typeface="Cambria Math" panose="02040503050406030204" pitchFamily="18" charset="0"/>
                            <a:ea typeface="Times New Roman"/>
                          </a:rPr>
                        </m:ctrlPr>
                      </m:fPr>
                      <m:num>
                        <m:r>
                          <a:rPr lang="en-US" sz="3200" i="1">
                            <a:solidFill>
                              <a:srgbClr val="FFFF00"/>
                            </a:solidFill>
                            <a:latin typeface="Cambria Math"/>
                            <a:ea typeface="Times New Roman"/>
                          </a:rPr>
                          <m:t>70</m:t>
                        </m:r>
                        <m:r>
                          <a:rPr lang="en-US" sz="3200" i="1">
                            <a:solidFill>
                              <a:srgbClr val="FFFF00"/>
                            </a:solidFill>
                            <a:latin typeface="Cambria Math"/>
                            <a:ea typeface="Times New Roman"/>
                            <a:cs typeface="Times New Roman"/>
                          </a:rPr>
                          <m:t>0 </m:t>
                        </m:r>
                      </m:num>
                      <m:den>
                        <m:r>
                          <a:rPr lang="en-US" sz="3200" i="1">
                            <a:solidFill>
                              <a:srgbClr val="FFFF00"/>
                            </a:solidFill>
                            <a:latin typeface="Cambria Math"/>
                            <a:ea typeface="Times New Roman"/>
                            <a:cs typeface="Times New Roman"/>
                          </a:rPr>
                          <m:t>1000    </m:t>
                        </m:r>
                      </m:den>
                    </m:f>
                    <m:r>
                      <a:rPr lang="en-US" sz="3200" b="0" i="1" smtClean="0">
                        <a:solidFill>
                          <a:srgbClr val="FFFF00"/>
                        </a:solidFill>
                        <a:latin typeface="Cambria Math"/>
                        <a:ea typeface="Times New Roman"/>
                        <a:cs typeface="Times New Roman"/>
                      </a:rPr>
                      <m:t>&gt; </m:t>
                    </m:r>
                    <m:f>
                      <m:fPr>
                        <m:ctrlPr>
                          <a:rPr lang="en-US" sz="2800" i="1">
                            <a:solidFill>
                              <a:srgbClr val="FFFF00"/>
                            </a:solidFill>
                            <a:effectLst/>
                            <a:latin typeface="Cambria Math" panose="02040503050406030204" pitchFamily="18" charset="0"/>
                            <a:ea typeface="Calibri"/>
                            <a:cs typeface="Times New Roman"/>
                          </a:rPr>
                        </m:ctrlPr>
                      </m:fPr>
                      <m:num>
                        <m:r>
                          <a:rPr lang="en-US" sz="2800" i="1">
                            <a:solidFill>
                              <a:srgbClr val="FFFF00"/>
                            </a:solidFill>
                            <a:effectLst/>
                            <a:latin typeface="Cambria Math"/>
                            <a:ea typeface="Calibri"/>
                            <a:cs typeface="Times New Roman"/>
                          </a:rPr>
                          <m:t>698</m:t>
                        </m:r>
                      </m:num>
                      <m:den>
                        <m:r>
                          <a:rPr lang="en-US" sz="2800" b="0" i="1" smtClean="0">
                            <a:solidFill>
                              <a:srgbClr val="FFFF00"/>
                            </a:solidFill>
                            <a:effectLst/>
                            <a:latin typeface="Cambria Math"/>
                            <a:ea typeface="Calibri"/>
                            <a:cs typeface="Times New Roman"/>
                          </a:rPr>
                          <m:t>   </m:t>
                        </m:r>
                        <m:r>
                          <a:rPr lang="en-US" sz="2800" i="1">
                            <a:solidFill>
                              <a:srgbClr val="FFFF00"/>
                            </a:solidFill>
                            <a:effectLst/>
                            <a:latin typeface="Cambria Math"/>
                            <a:ea typeface="Calibri"/>
                            <a:cs typeface="Times New Roman"/>
                          </a:rPr>
                          <m:t>1000</m:t>
                        </m:r>
                      </m:den>
                    </m:f>
                    <m:r>
                      <a:rPr lang="en-US" sz="2800" i="1">
                        <a:solidFill>
                          <a:srgbClr val="FFFF00"/>
                        </a:solidFill>
                        <a:effectLst/>
                        <a:latin typeface="Cambria Math"/>
                        <a:ea typeface="Calibri"/>
                        <a:cs typeface="Times New Roman"/>
                      </a:rPr>
                      <m:t> </m:t>
                    </m:r>
                  </m:oMath>
                </a14:m>
                <a:r>
                  <a:rPr lang="en-US" sz="2800" dirty="0">
                    <a:solidFill>
                      <a:srgbClr val="FFFF00"/>
                    </a:solidFill>
                    <a:ea typeface="Calibri"/>
                    <a:cs typeface="Times New Roman"/>
                  </a:rPr>
                  <a:t>. </a:t>
                </a:r>
                <a:r>
                  <a:rPr lang="en-US" sz="2800" dirty="0" err="1">
                    <a:solidFill>
                      <a:srgbClr val="FFFF00"/>
                    </a:solidFill>
                    <a:ea typeface="Calibri"/>
                    <a:cs typeface="Times New Roman"/>
                  </a:rPr>
                  <a:t>Vậy</a:t>
                </a:r>
                <a:r>
                  <a:rPr lang="en-US" sz="2800" dirty="0">
                    <a:solidFill>
                      <a:srgbClr val="FFFF00"/>
                    </a:solidFill>
                    <a:ea typeface="Calibri"/>
                    <a:cs typeface="Times New Roman"/>
                  </a:rPr>
                  <a:t> </a:t>
                </a:r>
                <a14:m>
                  <m:oMath xmlns:m="http://schemas.openxmlformats.org/officeDocument/2006/math">
                    <m:f>
                      <m:fPr>
                        <m:ctrlPr>
                          <a:rPr lang="en-US" sz="2800" i="1">
                            <a:solidFill>
                              <a:srgbClr val="FFFF00"/>
                            </a:solidFill>
                            <a:latin typeface="Cambria Math" panose="02040503050406030204" pitchFamily="18" charset="0"/>
                            <a:ea typeface="Times New Roman"/>
                            <a:cs typeface="Times New Roman"/>
                          </a:rPr>
                        </m:ctrlPr>
                      </m:fPr>
                      <m:num>
                        <m:r>
                          <a:rPr lang="en-US" sz="2800" i="1">
                            <a:solidFill>
                              <a:srgbClr val="FFFF00"/>
                            </a:solidFill>
                            <a:latin typeface="Cambria Math"/>
                            <a:ea typeface="Times New Roman"/>
                            <a:cs typeface="Times New Roman"/>
                          </a:rPr>
                          <m:t>7  </m:t>
                        </m:r>
                      </m:num>
                      <m:den>
                        <m:r>
                          <a:rPr lang="en-US" sz="2800" i="1">
                            <a:solidFill>
                              <a:srgbClr val="FFFF00"/>
                            </a:solidFill>
                            <a:latin typeface="Cambria Math"/>
                            <a:ea typeface="Times New Roman"/>
                            <a:cs typeface="Times New Roman"/>
                          </a:rPr>
                          <m:t>10    </m:t>
                        </m:r>
                      </m:den>
                    </m:f>
                  </m:oMath>
                </a14:m>
                <a:r>
                  <a:rPr lang="en-US" sz="2800" dirty="0">
                    <a:solidFill>
                      <a:srgbClr val="FFFF00"/>
                    </a:solidFill>
                    <a:ea typeface="Calibri"/>
                    <a:cs typeface="Times New Roman"/>
                  </a:rPr>
                  <a:t> &gt; </a:t>
                </a:r>
                <a14:m>
                  <m:oMath xmlns:m="http://schemas.openxmlformats.org/officeDocument/2006/math">
                    <m:f>
                      <m:fPr>
                        <m:ctrlPr>
                          <a:rPr lang="en-US" sz="2800" i="1">
                            <a:solidFill>
                              <a:srgbClr val="FFFF00"/>
                            </a:solidFill>
                            <a:latin typeface="Cambria Math" panose="02040503050406030204" pitchFamily="18" charset="0"/>
                            <a:ea typeface="Calibri"/>
                            <a:cs typeface="Times New Roman"/>
                          </a:rPr>
                        </m:ctrlPr>
                      </m:fPr>
                      <m:num>
                        <m:r>
                          <a:rPr lang="en-US" sz="2800" i="1">
                            <a:solidFill>
                              <a:srgbClr val="FFFF00"/>
                            </a:solidFill>
                            <a:latin typeface="Cambria Math"/>
                            <a:ea typeface="Calibri"/>
                            <a:cs typeface="Times New Roman"/>
                          </a:rPr>
                          <m:t>698</m:t>
                        </m:r>
                      </m:num>
                      <m:den>
                        <m:r>
                          <a:rPr lang="en-US" sz="2800" i="1">
                            <a:solidFill>
                              <a:srgbClr val="FFFF00"/>
                            </a:solidFill>
                            <a:latin typeface="Cambria Math"/>
                            <a:ea typeface="Calibri"/>
                            <a:cs typeface="Times New Roman"/>
                          </a:rPr>
                          <m:t>   1000</m:t>
                        </m:r>
                      </m:den>
                    </m:f>
                  </m:oMath>
                </a14:m>
                <a:r>
                  <a:rPr lang="vi-VN" sz="2800" dirty="0">
                    <a:solidFill>
                      <a:srgbClr val="FFFF00"/>
                    </a:solidFill>
                    <a:ea typeface="Calibri"/>
                    <a:cs typeface="Times New Roman"/>
                  </a:rPr>
                  <a:t>.</a:t>
                </a:r>
                <a:endParaRPr lang="en-US" sz="2800" dirty="0">
                  <a:solidFill>
                    <a:srgbClr val="FFFF00"/>
                  </a:solidFill>
                  <a:ea typeface="Calibri"/>
                  <a:cs typeface="Times New Roman"/>
                </a:endParaRPr>
              </a:p>
              <a:p>
                <a:r>
                  <a:rPr lang="vi-VN" sz="2800" dirty="0">
                    <a:solidFill>
                      <a:srgbClr val="FFFF00"/>
                    </a:solidFill>
                    <a:latin typeface="OpenSans"/>
                  </a:rPr>
                  <a:t>Do đó:  35,7 &gt; 35,698 (phần nguyên bằng nhau, phần phần mười có 7 &gt; 6).</a:t>
                </a:r>
              </a:p>
              <a:p>
                <a:pPr algn="just"/>
                <a:r>
                  <a:rPr lang="en-US" sz="2800" b="1" i="1" dirty="0">
                    <a:solidFill>
                      <a:srgbClr val="FF0000"/>
                    </a:solidFill>
                    <a:latin typeface="OpenSans"/>
                  </a:rPr>
                  <a:t>=&gt;</a:t>
                </a:r>
                <a:r>
                  <a:rPr lang="vi-VN" sz="2800" b="1" i="1" dirty="0">
                    <a:solidFill>
                      <a:srgbClr val="FF0000"/>
                    </a:solidFill>
                    <a:latin typeface="OpenSans"/>
                  </a:rPr>
                  <a:t> Trong hai số thập phân có phần nguyên bằng nhau, số thập phân nào có hàng phần mười lớn hơn thì số đó lớn hơn.</a:t>
                </a:r>
                <a:endParaRPr lang="vi-VN" sz="2800" b="1" dirty="0">
                  <a:solidFill>
                    <a:srgbClr val="FF0000"/>
                  </a:solidFill>
                  <a:latin typeface="OpenSans"/>
                </a:endParaRPr>
              </a:p>
              <a:p>
                <a:br>
                  <a:rPr lang="vi-VN" sz="2800" dirty="0">
                    <a:solidFill>
                      <a:srgbClr val="000000"/>
                    </a:solidFill>
                    <a:latin typeface="OpenSans"/>
                  </a:rPr>
                </a:br>
                <a:br>
                  <a:rPr lang="vi-VN" sz="2800" dirty="0">
                    <a:solidFill>
                      <a:srgbClr val="000000"/>
                    </a:solidFill>
                    <a:latin typeface="OpenSans"/>
                  </a:rPr>
                </a:br>
                <a:r>
                  <a:rPr lang="vi-VN" sz="2800" dirty="0">
                    <a:solidFill>
                      <a:srgbClr val="000000"/>
                    </a:solidFill>
                    <a:latin typeface="OpenSans"/>
                  </a:rPr>
                  <a:t>Xem thêm tại: </a:t>
                </a:r>
                <a:r>
                  <a:rPr lang="vi-VN" sz="2800" dirty="0">
                    <a:solidFill>
                      <a:srgbClr val="003399"/>
                    </a:solidFill>
                    <a:latin typeface="OpenSans"/>
                    <a:hlinkClick r:id="rId2"/>
                  </a:rPr>
                  <a:t>https://loigiaihay.com/giai-hoat-dong-co-ban-bai-24-so-sanh-hai-so-thap-phan-a72967.html#ixzz79wbXWgMW</a:t>
                </a:r>
                <a:br>
                  <a:rPr lang="vi-VN" sz="2800" dirty="0">
                    <a:solidFill>
                      <a:srgbClr val="000000"/>
                    </a:solidFill>
                    <a:latin typeface="OpenSans"/>
                  </a:rPr>
                </a:br>
                <a:br>
                  <a:rPr lang="vi-VN" sz="2800" dirty="0">
                    <a:solidFill>
                      <a:srgbClr val="000000"/>
                    </a:solidFill>
                    <a:latin typeface="OpenSans"/>
                  </a:rPr>
                </a:br>
                <a:endParaRPr lang="en-US" sz="2800" dirty="0">
                  <a:solidFill>
                    <a:srgbClr val="FFFF00"/>
                  </a:solidFill>
                  <a:latin typeface="Aari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2400" y="813377"/>
                <a:ext cx="8991600" cy="8811515"/>
              </a:xfrm>
              <a:prstGeom prst="rect">
                <a:avLst/>
              </a:prstGeom>
              <a:blipFill rotWithShape="1">
                <a:blip r:embed="rId3"/>
                <a:stretch>
                  <a:fillRect l="-1356" t="-622" r="-1424"/>
                </a:stretch>
              </a:blipFill>
            </p:spPr>
            <p:txBody>
              <a:bodyPr/>
              <a:lstStyle/>
              <a:p>
                <a:r>
                  <a:rPr lang="en-US">
                    <a:noFill/>
                  </a:rPr>
                  <a:t> </a:t>
                </a:r>
              </a:p>
            </p:txBody>
          </p:sp>
        </mc:Fallback>
      </mc:AlternateContent>
    </p:spTree>
    <p:extLst>
      <p:ext uri="{BB962C8B-B14F-4D97-AF65-F5344CB8AC3E}">
        <p14:creationId xmlns:p14="http://schemas.microsoft.com/office/powerpoint/2010/main" val="3708505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84" y="685496"/>
            <a:ext cx="8839200" cy="6001643"/>
          </a:xfrm>
          <a:prstGeom prst="rect">
            <a:avLst/>
          </a:prstGeom>
        </p:spPr>
        <p:txBody>
          <a:bodyPr wrap="square">
            <a:spAutoFit/>
          </a:bodyPr>
          <a:lstStyle/>
          <a:p>
            <a:pPr algn="just"/>
            <a:r>
              <a:rPr lang="vi-VN" sz="2400" b="1" dirty="0">
                <a:solidFill>
                  <a:srgbClr val="FFFF00"/>
                </a:solidFill>
                <a:latin typeface="OpenSans"/>
              </a:rPr>
              <a:t>Muốn so sánh hai số thập phân, ta có thể làm như sau:</a:t>
            </a:r>
          </a:p>
          <a:p>
            <a:pPr algn="just"/>
            <a:r>
              <a:rPr lang="vi-VN" sz="2400" b="1" dirty="0">
                <a:solidFill>
                  <a:srgbClr val="FF0000"/>
                </a:solidFill>
                <a:latin typeface="OpenSans"/>
              </a:rPr>
              <a:t>- So sánh các phần nguyên của hai số thập phân đó như so sánh hai số tự nhiên, số thập phân nào có phần nguyên lớn hơn thì số đó lớn hơn.</a:t>
            </a:r>
          </a:p>
          <a:p>
            <a:pPr algn="just"/>
            <a:r>
              <a:rPr lang="vi-VN" sz="2400" b="1" dirty="0">
                <a:solidFill>
                  <a:srgbClr val="FFFF00"/>
                </a:solidFill>
                <a:latin typeface="OpenSans"/>
              </a:rPr>
              <a:t>Ví dụ: 2012,5  &gt; 1998,7 (vì 2012 &gt; 1998).</a:t>
            </a:r>
          </a:p>
          <a:p>
            <a:pPr algn="just"/>
            <a:r>
              <a:rPr lang="vi-VN" sz="2400" b="1" dirty="0">
                <a:solidFill>
                  <a:srgbClr val="FF0000"/>
                </a:solidFill>
                <a:latin typeface="OpenSans"/>
              </a:rPr>
              <a:t>- Nếu phần nguyên của hai số thập phân đó bằng nhau thì so sánh phần thập phân, lần lượt từ hàng phần mười, hàng phần trăm, hàng phần nghìn, ... ; đến cùng một hàng nào đó, số thập phân nào có chữ số ở hàng tương ứng lớn hơn thì số đó lớn hơn.</a:t>
            </a:r>
          </a:p>
          <a:p>
            <a:pPr algn="just"/>
            <a:r>
              <a:rPr lang="vi-VN" sz="2400" dirty="0">
                <a:solidFill>
                  <a:srgbClr val="FFFF00"/>
                </a:solidFill>
                <a:latin typeface="OpenSans"/>
              </a:rPr>
              <a:t> </a:t>
            </a:r>
            <a:r>
              <a:rPr lang="vi-VN" sz="2400" b="1" dirty="0">
                <a:solidFill>
                  <a:srgbClr val="FFFF00"/>
                </a:solidFill>
                <a:latin typeface="OpenSans"/>
              </a:rPr>
              <a:t>Ví dụ : 74,885 &lt; 74,9 (vì phần nguyên bằng nhau, ở hàng phần mười có 8 &lt; 9).</a:t>
            </a:r>
          </a:p>
          <a:p>
            <a:pPr algn="just"/>
            <a:r>
              <a:rPr lang="vi-VN" sz="2400" b="1" dirty="0">
                <a:solidFill>
                  <a:srgbClr val="FFFF00"/>
                </a:solidFill>
                <a:latin typeface="OpenSans"/>
              </a:rPr>
              <a:t> 430,72 &gt; 430,70 (vì phần nguyên bằng nhau, hàng phần mười bằng nhau, ở hàng phần trăm có 2 &gt; 0).</a:t>
            </a:r>
          </a:p>
          <a:p>
            <a:pPr algn="just"/>
            <a:r>
              <a:rPr lang="vi-VN" sz="2400" b="1" dirty="0">
                <a:solidFill>
                  <a:srgbClr val="FF0000"/>
                </a:solidFill>
                <a:latin typeface="OpenSans"/>
              </a:rPr>
              <a:t>- Nếu phần nguyên và phần thập phân của hai số đó bằng nhau thì hai số đó bằng nhau.</a:t>
            </a:r>
            <a:endParaRPr lang="en-US" b="1" dirty="0">
              <a:solidFill>
                <a:srgbClr val="FF0000"/>
              </a:solidFill>
            </a:endParaRPr>
          </a:p>
        </p:txBody>
      </p:sp>
    </p:spTree>
    <p:extLst>
      <p:ext uri="{BB962C8B-B14F-4D97-AF65-F5344CB8AC3E}">
        <p14:creationId xmlns:p14="http://schemas.microsoft.com/office/powerpoint/2010/main" val="1367860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290159"/>
            <a:ext cx="5257800" cy="584775"/>
          </a:xfrm>
          <a:prstGeom prst="rect">
            <a:avLst/>
          </a:prstGeom>
          <a:solidFill>
            <a:srgbClr val="FFFF00"/>
          </a:solidFill>
        </p:spPr>
        <p:txBody>
          <a:bodyPr wrap="square" rtlCol="0">
            <a:spAutoFit/>
          </a:bodyPr>
          <a:lstStyle/>
          <a:p>
            <a:pPr algn="ctr"/>
            <a:r>
              <a:rPr lang="en-US" sz="3200" b="1" dirty="0">
                <a:solidFill>
                  <a:srgbClr val="FF0000"/>
                </a:solidFill>
                <a:latin typeface="Aaril"/>
              </a:rPr>
              <a:t>HOẠT ĐỘNG CƠ BẢN 4</a:t>
            </a:r>
          </a:p>
        </p:txBody>
      </p:sp>
      <p:sp>
        <p:nvSpPr>
          <p:cNvPr id="5" name="TextBox 4"/>
          <p:cNvSpPr txBox="1"/>
          <p:nvPr/>
        </p:nvSpPr>
        <p:spPr>
          <a:xfrm>
            <a:off x="228600" y="990604"/>
            <a:ext cx="8686800" cy="1200329"/>
          </a:xfrm>
          <a:prstGeom prst="rect">
            <a:avLst/>
          </a:prstGeom>
          <a:solidFill>
            <a:srgbClr val="0070C0"/>
          </a:solidFill>
        </p:spPr>
        <p:txBody>
          <a:bodyPr wrap="square" rtlCol="0">
            <a:spAutoFit/>
          </a:bodyPr>
          <a:lstStyle/>
          <a:p>
            <a:r>
              <a:rPr lang="en-US" sz="3600" b="1" dirty="0">
                <a:solidFill>
                  <a:srgbClr val="FFFF00"/>
                </a:solidFill>
                <a:latin typeface="OpenSans"/>
              </a:rPr>
              <a:t>So </a:t>
            </a:r>
            <a:r>
              <a:rPr lang="en-US" sz="3600" b="1" dirty="0" err="1">
                <a:solidFill>
                  <a:srgbClr val="FFFF00"/>
                </a:solidFill>
                <a:latin typeface="OpenSans"/>
              </a:rPr>
              <a:t>sánh</a:t>
            </a:r>
            <a:r>
              <a:rPr lang="en-US" sz="3600" b="1" dirty="0">
                <a:solidFill>
                  <a:srgbClr val="FFFF00"/>
                </a:solidFill>
                <a:latin typeface="OpenSans"/>
              </a:rPr>
              <a:t> </a:t>
            </a:r>
            <a:r>
              <a:rPr lang="en-US" sz="3600" b="1" dirty="0" err="1">
                <a:solidFill>
                  <a:srgbClr val="FFFF00"/>
                </a:solidFill>
                <a:latin typeface="OpenSans"/>
              </a:rPr>
              <a:t>hai</a:t>
            </a:r>
            <a:r>
              <a:rPr lang="en-US" sz="3600" b="1" dirty="0">
                <a:solidFill>
                  <a:srgbClr val="FFFF00"/>
                </a:solidFill>
                <a:latin typeface="OpenSans"/>
              </a:rPr>
              <a:t> </a:t>
            </a:r>
            <a:r>
              <a:rPr lang="en-US" sz="3600" b="1" dirty="0" err="1">
                <a:solidFill>
                  <a:srgbClr val="FFFF00"/>
                </a:solidFill>
                <a:latin typeface="OpenSans"/>
              </a:rPr>
              <a:t>số</a:t>
            </a:r>
            <a:r>
              <a:rPr lang="en-US" sz="3600" b="1" dirty="0">
                <a:solidFill>
                  <a:srgbClr val="FFFF00"/>
                </a:solidFill>
                <a:latin typeface="OpenSans"/>
              </a:rPr>
              <a:t> </a:t>
            </a:r>
            <a:r>
              <a:rPr lang="en-US" sz="3600" b="1" dirty="0" err="1">
                <a:solidFill>
                  <a:srgbClr val="FFFF00"/>
                </a:solidFill>
                <a:latin typeface="OpenSans"/>
              </a:rPr>
              <a:t>thập</a:t>
            </a:r>
            <a:r>
              <a:rPr lang="en-US" sz="3600" b="1" dirty="0">
                <a:solidFill>
                  <a:srgbClr val="FFFF00"/>
                </a:solidFill>
                <a:latin typeface="OpenSans"/>
              </a:rPr>
              <a:t> </a:t>
            </a:r>
            <a:r>
              <a:rPr lang="en-US" sz="3600" b="1" dirty="0" err="1">
                <a:solidFill>
                  <a:srgbClr val="FFFF00"/>
                </a:solidFill>
                <a:latin typeface="OpenSans"/>
              </a:rPr>
              <a:t>phân</a:t>
            </a:r>
            <a:r>
              <a:rPr lang="en-US" sz="3600" b="1" dirty="0">
                <a:solidFill>
                  <a:srgbClr val="FFFF00"/>
                </a:solidFill>
                <a:latin typeface="OpenSans"/>
              </a:rPr>
              <a:t> :</a:t>
            </a:r>
            <a:endParaRPr lang="en-US" sz="3600" dirty="0">
              <a:solidFill>
                <a:srgbClr val="FFFF00"/>
              </a:solidFill>
              <a:latin typeface="OpenSans"/>
            </a:endParaRPr>
          </a:p>
          <a:p>
            <a:r>
              <a:rPr lang="en-US" sz="3600" b="1" dirty="0">
                <a:solidFill>
                  <a:srgbClr val="FFFF00"/>
                </a:solidFill>
                <a:latin typeface="OpenSans"/>
              </a:rPr>
              <a:t>a) 3,05 </a:t>
            </a:r>
            <a:r>
              <a:rPr lang="en-US" sz="3600" b="1" dirty="0" err="1">
                <a:solidFill>
                  <a:srgbClr val="FFFF00"/>
                </a:solidFill>
                <a:latin typeface="OpenSans"/>
              </a:rPr>
              <a:t>và</a:t>
            </a:r>
            <a:r>
              <a:rPr lang="en-US" sz="3600" b="1" dirty="0">
                <a:solidFill>
                  <a:srgbClr val="FFFF00"/>
                </a:solidFill>
                <a:latin typeface="OpenSans"/>
              </a:rPr>
              <a:t> 2,84</a:t>
            </a:r>
            <a:r>
              <a:rPr lang="vi-VN" sz="3600" b="1" dirty="0">
                <a:solidFill>
                  <a:srgbClr val="FFFF00"/>
                </a:solidFill>
                <a:latin typeface="OpenSans"/>
              </a:rPr>
              <a:t>.</a:t>
            </a:r>
            <a:r>
              <a:rPr lang="en-US" sz="3600" b="1" dirty="0">
                <a:solidFill>
                  <a:srgbClr val="FFFF00"/>
                </a:solidFill>
                <a:latin typeface="OpenSans"/>
              </a:rPr>
              <a:t>         b) 4,723 </a:t>
            </a:r>
            <a:r>
              <a:rPr lang="en-US" sz="3600" b="1" dirty="0" err="1">
                <a:solidFill>
                  <a:srgbClr val="FFFF00"/>
                </a:solidFill>
                <a:latin typeface="OpenSans"/>
              </a:rPr>
              <a:t>và</a:t>
            </a:r>
            <a:r>
              <a:rPr lang="en-US" sz="3600" b="1" dirty="0">
                <a:solidFill>
                  <a:srgbClr val="FFFF00"/>
                </a:solidFill>
                <a:latin typeface="OpenSans"/>
              </a:rPr>
              <a:t> 4,79</a:t>
            </a:r>
            <a:r>
              <a:rPr lang="vi-VN" sz="3600" b="1" dirty="0">
                <a:solidFill>
                  <a:srgbClr val="FFFF00"/>
                </a:solidFill>
                <a:latin typeface="OpenSans"/>
              </a:rPr>
              <a:t>.</a:t>
            </a:r>
            <a:endParaRPr lang="en-US" sz="3600" b="1" dirty="0">
              <a:solidFill>
                <a:srgbClr val="FFFF00"/>
              </a:solidFill>
              <a:latin typeface="OpenSans"/>
            </a:endParaRPr>
          </a:p>
        </p:txBody>
      </p:sp>
      <p:sp>
        <p:nvSpPr>
          <p:cNvPr id="2" name="Rectangle 1"/>
          <p:cNvSpPr/>
          <p:nvPr/>
        </p:nvSpPr>
        <p:spPr>
          <a:xfrm>
            <a:off x="1447800" y="4114800"/>
            <a:ext cx="4572000" cy="369332"/>
          </a:xfrm>
          <a:prstGeom prst="rect">
            <a:avLst/>
          </a:prstGeom>
        </p:spPr>
        <p:txBody>
          <a:bodyPr>
            <a:spAutoFit/>
          </a:bodyPr>
          <a:lstStyle/>
          <a:p>
            <a:r>
              <a:rPr lang="en-US" dirty="0">
                <a:solidFill>
                  <a:srgbClr val="000000"/>
                </a:solidFill>
                <a:latin typeface="OpenSans"/>
              </a:rPr>
              <a:t> </a:t>
            </a:r>
            <a:endParaRPr lang="en-US" sz="2400" dirty="0"/>
          </a:p>
        </p:txBody>
      </p:sp>
      <p:sp>
        <p:nvSpPr>
          <p:cNvPr id="3" name="Rectangle 2"/>
          <p:cNvSpPr/>
          <p:nvPr/>
        </p:nvSpPr>
        <p:spPr>
          <a:xfrm>
            <a:off x="228600" y="2438402"/>
            <a:ext cx="8534400" cy="3139321"/>
          </a:xfrm>
          <a:prstGeom prst="rect">
            <a:avLst/>
          </a:prstGeom>
        </p:spPr>
        <p:txBody>
          <a:bodyPr wrap="square">
            <a:spAutoFit/>
          </a:bodyPr>
          <a:lstStyle/>
          <a:p>
            <a:pPr marL="742950" indent="-742950" algn="just">
              <a:buAutoNum type="alphaLcParenR"/>
            </a:pPr>
            <a:r>
              <a:rPr lang="vi-VN" sz="3600" b="1" dirty="0">
                <a:solidFill>
                  <a:srgbClr val="FFFF00"/>
                </a:solidFill>
                <a:latin typeface="OpenSans"/>
              </a:rPr>
              <a:t>Ta có: 3,05 &gt; 2,84 (vì phần nguyên 3 &gt; 2).         </a:t>
            </a:r>
          </a:p>
          <a:p>
            <a:pPr algn="just"/>
            <a:r>
              <a:rPr lang="vi-VN" sz="3600" b="1" dirty="0">
                <a:solidFill>
                  <a:srgbClr val="FFFF00"/>
                </a:solidFill>
                <a:latin typeface="OpenSans"/>
              </a:rPr>
              <a:t>b) Ta có: 4,723 &lt; 4,79 (vì phần nguyên bằng nhau, ở hàng phần mười bằng nhau, ở hàng phần trăm có 2 &lt; 9).</a:t>
            </a:r>
          </a:p>
          <a:p>
            <a:pPr algn="just"/>
            <a:endParaRPr lang="en-US" dirty="0"/>
          </a:p>
        </p:txBody>
      </p:sp>
      <p:pic>
        <p:nvPicPr>
          <p:cNvPr id="6" name="Picture 5"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1435">
            <a:off x="3715161" y="5374262"/>
            <a:ext cx="1942278" cy="12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Day hoa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52945" y="145503"/>
            <a:ext cx="89581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874244"/>
            <a:ext cx="1676400" cy="176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9" descr="KITTY"/>
          <p:cNvPicPr>
            <a:picLocks noChangeAspect="1" noChangeArrowheads="1" noCrop="1"/>
          </p:cNvPicPr>
          <p:nvPr/>
        </p:nvPicPr>
        <p:blipFill>
          <a:blip r:embed="rId5"/>
          <a:srcRect/>
          <a:stretch>
            <a:fillRect/>
          </a:stretch>
        </p:blipFill>
        <p:spPr bwMode="auto">
          <a:xfrm>
            <a:off x="-34088" y="5334003"/>
            <a:ext cx="1481889" cy="1291221"/>
          </a:xfrm>
          <a:prstGeom prst="rect">
            <a:avLst/>
          </a:prstGeom>
          <a:noFill/>
          <a:ln w="9525">
            <a:noFill/>
            <a:miter lim="800000"/>
            <a:headEnd/>
            <a:tailEnd/>
          </a:ln>
        </p:spPr>
      </p:pic>
      <p:pic>
        <p:nvPicPr>
          <p:cNvPr id="10" name="Picture 189" descr="KITTY"/>
          <p:cNvPicPr>
            <a:picLocks noChangeAspect="1" noChangeArrowheads="1" noCrop="1"/>
          </p:cNvPicPr>
          <p:nvPr/>
        </p:nvPicPr>
        <p:blipFill>
          <a:blip r:embed="rId5"/>
          <a:srcRect/>
          <a:stretch>
            <a:fillRect/>
          </a:stretch>
        </p:blipFill>
        <p:spPr bwMode="auto">
          <a:xfrm>
            <a:off x="838201" y="5507739"/>
            <a:ext cx="1418432" cy="1138821"/>
          </a:xfrm>
          <a:prstGeom prst="rect">
            <a:avLst/>
          </a:prstGeom>
          <a:noFill/>
          <a:ln w="9525">
            <a:noFill/>
            <a:miter lim="800000"/>
            <a:headEnd/>
            <a:tailEnd/>
          </a:ln>
        </p:spPr>
      </p:pic>
    </p:spTree>
    <p:extLst>
      <p:ext uri="{BB962C8B-B14F-4D97-AF65-F5344CB8AC3E}">
        <p14:creationId xmlns:p14="http://schemas.microsoft.com/office/powerpoint/2010/main" val="3090209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Download Free png Coins,corners,bordures - Flower Borders Corner ..."/>
          <p:cNvPicPr>
            <a:picLocks noChangeAspect="1" noChangeArrowheads="1"/>
          </p:cNvPicPr>
          <p:nvPr/>
        </p:nvPicPr>
        <p:blipFill>
          <a:blip r:embed="rId2">
            <a:extLst>
              <a:ext uri="{28A0092B-C50C-407E-A947-70E740481C1C}">
                <a14:useLocalDpi xmlns:a14="http://schemas.microsoft.com/office/drawing/2010/main" val="0"/>
              </a:ext>
            </a:extLst>
          </a:blip>
          <a:srcRect l="14452"/>
          <a:stretch>
            <a:fillRect/>
          </a:stretch>
        </p:blipFill>
        <p:spPr bwMode="auto">
          <a:xfrm>
            <a:off x="25400" y="3760788"/>
            <a:ext cx="3551238" cy="309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17359" y="1575250"/>
            <a:ext cx="7516813" cy="954107"/>
          </a:xfrm>
          <a:prstGeom prst="rect">
            <a:avLst/>
          </a:prstGeom>
          <a:solidFill>
            <a:schemeClr val="bg2">
              <a:lumMod val="9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7030A0"/>
                </a:solidFill>
                <a:latin typeface="Arial" panose="020B0604020202020204" pitchFamily="34" charset="0"/>
                <a:cs typeface="Arial" panose="020B0604020202020204" pitchFamily="34" charset="0"/>
              </a:rPr>
              <a:t>Chuẩn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bị</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sẵn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sàng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đồ</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dùng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học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tập</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sách</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Hướng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dẫn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học</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Toán</a:t>
            </a:r>
            <a:r>
              <a:rPr lang="en-US" altLang="en-US" sz="2800" b="1" dirty="0">
                <a:solidFill>
                  <a:srgbClr val="7030A0"/>
                </a:solidFill>
                <a:latin typeface="Arial" panose="020B0604020202020204" pitchFamily="34" charset="0"/>
                <a:cs typeface="Arial" panose="020B0604020202020204" pitchFamily="34" charset="0"/>
              </a:rPr>
              <a:t> 5 </a:t>
            </a:r>
            <a:r>
              <a:rPr lang="en-US" altLang="en-US" sz="2800" b="1" dirty="0" err="1">
                <a:solidFill>
                  <a:srgbClr val="7030A0"/>
                </a:solidFill>
                <a:latin typeface="Arial" panose="020B0604020202020204" pitchFamily="34" charset="0"/>
                <a:cs typeface="Arial" panose="020B0604020202020204" pitchFamily="34" charset="0"/>
              </a:rPr>
              <a:t>quyển</a:t>
            </a:r>
            <a:r>
              <a:rPr lang="en-US" altLang="en-US" sz="2800" b="1" dirty="0">
                <a:solidFill>
                  <a:srgbClr val="7030A0"/>
                </a:solidFill>
                <a:latin typeface="Arial" panose="020B0604020202020204" pitchFamily="34" charset="0"/>
                <a:cs typeface="Arial" panose="020B0604020202020204" pitchFamily="34" charset="0"/>
              </a:rPr>
              <a:t> 1.</a:t>
            </a:r>
          </a:p>
        </p:txBody>
      </p:sp>
      <p:pic>
        <p:nvPicPr>
          <p:cNvPr id="5"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2037" y="1575246"/>
            <a:ext cx="1607951"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895601" y="3605218"/>
            <a:ext cx="6238568" cy="954107"/>
          </a:xfrm>
          <a:prstGeom prst="rect">
            <a:avLst/>
          </a:prstGeom>
          <a:solidFill>
            <a:schemeClr val="bg2">
              <a:lumMod val="9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7030A0"/>
                </a:solidFill>
                <a:latin typeface="Arial" panose="020B0604020202020204" pitchFamily="34" charset="0"/>
                <a:cs typeface="Arial" panose="020B0604020202020204" pitchFamily="34" charset="0"/>
              </a:rPr>
              <a:t>Tập</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trung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lắng</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nghe</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và</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làm</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theo</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yêu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cầu</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của</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cô</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giáo</a:t>
            </a:r>
            <a:r>
              <a:rPr lang="en-US" altLang="en-US" sz="2800" b="1" dirty="0">
                <a:solidFill>
                  <a:srgbClr val="7030A0"/>
                </a:solidFill>
                <a:latin typeface="Arial" panose="020B0604020202020204" pitchFamily="34" charset="0"/>
                <a:cs typeface="Arial" panose="020B0604020202020204" pitchFamily="34" charset="0"/>
              </a:rPr>
              <a:t>.</a:t>
            </a:r>
          </a:p>
        </p:txBody>
      </p:sp>
      <p:pic>
        <p:nvPicPr>
          <p:cNvPr id="3" name="Picture 2" descr="Home Icons - Free Download, PNG and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4" y="4630746"/>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730628" y="5359400"/>
            <a:ext cx="5260975" cy="523220"/>
          </a:xfrm>
          <a:prstGeom prst="rect">
            <a:avLst/>
          </a:prstGeom>
          <a:solidFill>
            <a:schemeClr val="bg2">
              <a:lumMod val="9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2800" b="1" dirty="0" err="1">
                <a:solidFill>
                  <a:srgbClr val="7030A0"/>
                </a:solidFill>
                <a:latin typeface="Arial" panose="020B0604020202020204" pitchFamily="34" charset="0"/>
                <a:cs typeface="Arial" panose="020B0604020202020204" pitchFamily="34" charset="0"/>
              </a:rPr>
              <a:t>Hoàn</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thành</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bài</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tập</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cô</a:t>
            </a:r>
            <a:r>
              <a:rPr lang="en-US" altLang="en-US" sz="2800" b="1" dirty="0">
                <a:solidFill>
                  <a:srgbClr val="7030A0"/>
                </a:solidFill>
                <a:latin typeface="Arial" panose="020B0604020202020204" pitchFamily="34" charset="0"/>
                <a:cs typeface="Arial" panose="020B0604020202020204" pitchFamily="34" charset="0"/>
              </a:rPr>
              <a:t> </a:t>
            </a:r>
            <a:r>
              <a:rPr lang="en-US" altLang="en-US" sz="2800" b="1" dirty="0" err="1">
                <a:solidFill>
                  <a:srgbClr val="7030A0"/>
                </a:solidFill>
                <a:latin typeface="Arial" panose="020B0604020202020204" pitchFamily="34" charset="0"/>
                <a:cs typeface="Arial" panose="020B0604020202020204" pitchFamily="34" charset="0"/>
              </a:rPr>
              <a:t>giao</a:t>
            </a:r>
            <a:r>
              <a:rPr lang="en-US" altLang="en-US" sz="2800" b="1" dirty="0">
                <a:solidFill>
                  <a:srgbClr val="7030A0"/>
                </a:solidFill>
                <a:latin typeface="Arial" panose="020B0604020202020204" pitchFamily="34" charset="0"/>
                <a:cs typeface="Arial" panose="020B0604020202020204" pitchFamily="34" charset="0"/>
              </a:rPr>
              <a:t>.</a:t>
            </a:r>
          </a:p>
        </p:txBody>
      </p:sp>
      <p:pic>
        <p:nvPicPr>
          <p:cNvPr id="2052" name="Picture 4" descr="Listen to teacher clipart 5 » Clipart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27388"/>
            <a:ext cx="1601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txBox="1">
            <a:spLocks/>
          </p:cNvSpPr>
          <p:nvPr/>
        </p:nvSpPr>
        <p:spPr>
          <a:xfrm>
            <a:off x="1236411" y="381000"/>
            <a:ext cx="7848601" cy="838200"/>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b="1" dirty="0">
                <a:solidFill>
                  <a:srgbClr val="FFFF00"/>
                </a:solidFill>
                <a:latin typeface="Times New Roman" pitchFamily="18" charset="0"/>
                <a:cs typeface="Times New Roman" pitchFamily="18" charset="0"/>
              </a:rPr>
              <a:t>NHỮNG ĐIỀU CẦN LƯU Ý</a:t>
            </a:r>
          </a:p>
        </p:txBody>
      </p:sp>
      <p:sp>
        <p:nvSpPr>
          <p:cNvPr id="11" name="Rectangle 36"/>
          <p:cNvSpPr>
            <a:spLocks noChangeArrowheads="1"/>
          </p:cNvSpPr>
          <p:nvPr/>
        </p:nvSpPr>
        <p:spPr bwMode="auto">
          <a:xfrm>
            <a:off x="59815" y="-1"/>
            <a:ext cx="9154651" cy="6858005"/>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4376745"/>
            <a:ext cx="98076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Flash Lang hoa de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815" y="-66740"/>
            <a:ext cx="1176596" cy="12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2" y="1981204"/>
            <a:ext cx="1831263" cy="175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7" descr="blumen-pflanzen10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45857" y="4716139"/>
            <a:ext cx="1143000" cy="97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2" y="5617372"/>
            <a:ext cx="1127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blumen-pflanzen04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5408561"/>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73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9221788" cy="6834187"/>
          </a:xfrm>
          <a:prstGeom prst="rect">
            <a:avLst/>
          </a:prstGeom>
          <a:solidFill>
            <a:schemeClr val="accent6">
              <a:lumMod val="60000"/>
              <a:lumOff val="40000"/>
            </a:schemeClr>
          </a:solidFill>
          <a:ln>
            <a:noFill/>
          </a:ln>
        </p:spPr>
      </p:pic>
      <p:sp>
        <p:nvSpPr>
          <p:cNvPr id="4" name="Rectangle 3"/>
          <p:cNvSpPr/>
          <p:nvPr/>
        </p:nvSpPr>
        <p:spPr>
          <a:xfrm>
            <a:off x="2971800" y="2133600"/>
            <a:ext cx="5410200" cy="2971800"/>
          </a:xfrm>
          <a:prstGeom prst="rect">
            <a:avLst/>
          </a:prstGeom>
          <a:solidFill>
            <a:schemeClr val="accent6">
              <a:lumMod val="60000"/>
              <a:lumOff val="40000"/>
            </a:schemeClr>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7030A0"/>
                </a:solidFill>
                <a:effectLst>
                  <a:innerShdw blurRad="69850" dist="43180" dir="5400000">
                    <a:srgbClr val="000000">
                      <a:alpha val="65000"/>
                    </a:srgbClr>
                  </a:innerShdw>
                </a:effectLst>
                <a:latin typeface="Arial" pitchFamily="34" charset="0"/>
              </a:rPr>
              <a:t>HOẠT ĐỘNG THỰC HÀNH</a:t>
            </a:r>
            <a:endParaRPr lang="en-US" sz="5400" b="1" dirty="0">
              <a:ln w="1905"/>
              <a:solidFill>
                <a:srgbClr val="7030A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pic>
        <p:nvPicPr>
          <p:cNvPr id="6" name="Picture 14" descr="XMASCA~1"/>
          <p:cNvPicPr>
            <a:picLocks noChangeAspect="1" noChangeArrowheads="1" noCrop="1"/>
          </p:cNvPicPr>
          <p:nvPr/>
        </p:nvPicPr>
        <p:blipFill>
          <a:blip r:embed="rId3"/>
          <a:srcRect/>
          <a:stretch>
            <a:fillRect/>
          </a:stretch>
        </p:blipFill>
        <p:spPr bwMode="auto">
          <a:xfrm>
            <a:off x="4572000" y="3733804"/>
            <a:ext cx="2286000" cy="2145933"/>
          </a:xfrm>
          <a:prstGeom prst="rect">
            <a:avLst/>
          </a:prstGeom>
          <a:noFill/>
          <a:ln w="9525">
            <a:noFill/>
            <a:miter lim="800000"/>
            <a:headEnd/>
            <a:tailEnd/>
          </a:ln>
        </p:spPr>
      </p:pic>
    </p:spTree>
    <p:extLst>
      <p:ext uri="{BB962C8B-B14F-4D97-AF65-F5344CB8AC3E}">
        <p14:creationId xmlns:p14="http://schemas.microsoft.com/office/powerpoint/2010/main" val="3074805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359859"/>
            <a:ext cx="8153400" cy="584775"/>
          </a:xfrm>
          <a:prstGeom prst="rect">
            <a:avLst/>
          </a:prstGeom>
          <a:noFill/>
        </p:spPr>
        <p:txBody>
          <a:bodyPr wrap="square" rtlCol="0">
            <a:spAutoFit/>
          </a:bodyPr>
          <a:lstStyle/>
          <a:p>
            <a:pPr algn="ctr"/>
            <a:r>
              <a:rPr lang="en-US" sz="3200" dirty="0">
                <a:solidFill>
                  <a:srgbClr val="FFC000"/>
                </a:solidFill>
                <a:latin typeface="Open Sans"/>
              </a:rPr>
              <a:t>          </a:t>
            </a:r>
            <a:endParaRPr lang="en-US" sz="3200" b="1" dirty="0">
              <a:solidFill>
                <a:srgbClr val="FFC000"/>
              </a:solidFill>
              <a:latin typeface="Open Sans"/>
            </a:endParaRPr>
          </a:p>
        </p:txBody>
      </p:sp>
      <p:sp>
        <p:nvSpPr>
          <p:cNvPr id="4" name="TextBox 3"/>
          <p:cNvSpPr txBox="1"/>
          <p:nvPr/>
        </p:nvSpPr>
        <p:spPr>
          <a:xfrm>
            <a:off x="1712686" y="259377"/>
            <a:ext cx="5486400" cy="523220"/>
          </a:xfrm>
          <a:prstGeom prst="rect">
            <a:avLst/>
          </a:prstGeom>
          <a:solidFill>
            <a:srgbClr val="FFFF00"/>
          </a:solidFill>
        </p:spPr>
        <p:txBody>
          <a:bodyPr wrap="square" rtlCol="0">
            <a:spAutoFit/>
          </a:bodyPr>
          <a:lstStyle/>
          <a:p>
            <a:pPr algn="ctr"/>
            <a:r>
              <a:rPr lang="en-US" sz="2800" b="1" dirty="0">
                <a:solidFill>
                  <a:srgbClr val="FF0000"/>
                </a:solidFill>
                <a:latin typeface="Aaril"/>
              </a:rPr>
              <a:t>HOẠT ĐỘNG THỰC HÀNH</a:t>
            </a:r>
          </a:p>
        </p:txBody>
      </p:sp>
      <p:sp>
        <p:nvSpPr>
          <p:cNvPr id="5" name="TextBox 4"/>
          <p:cNvSpPr txBox="1"/>
          <p:nvPr/>
        </p:nvSpPr>
        <p:spPr>
          <a:xfrm>
            <a:off x="220389" y="821246"/>
            <a:ext cx="8541658" cy="2062103"/>
          </a:xfrm>
          <a:prstGeom prst="rect">
            <a:avLst/>
          </a:prstGeom>
          <a:noFill/>
        </p:spPr>
        <p:txBody>
          <a:bodyPr wrap="square" rtlCol="0">
            <a:spAutoFit/>
          </a:bodyPr>
          <a:lstStyle/>
          <a:p>
            <a:r>
              <a:rPr lang="en-US" sz="3200" b="1" u="sng" dirty="0" err="1">
                <a:solidFill>
                  <a:srgbClr val="FFFF00"/>
                </a:solidFill>
                <a:latin typeface="Open Sans"/>
              </a:rPr>
              <a:t>Bài</a:t>
            </a:r>
            <a:r>
              <a:rPr lang="en-US" sz="3200" b="1" u="sng" dirty="0">
                <a:solidFill>
                  <a:srgbClr val="FFFF00"/>
                </a:solidFill>
                <a:latin typeface="Open Sans"/>
              </a:rPr>
              <a:t> 1 </a:t>
            </a:r>
            <a:endParaRPr lang="en-US" sz="3200" b="1" dirty="0">
              <a:solidFill>
                <a:srgbClr val="000000"/>
              </a:solidFill>
              <a:latin typeface="OpenSans"/>
            </a:endParaRPr>
          </a:p>
          <a:p>
            <a:r>
              <a:rPr lang="en-US" sz="3200" b="1" dirty="0">
                <a:solidFill>
                  <a:srgbClr val="FFC000"/>
                </a:solidFill>
                <a:latin typeface="Aaril"/>
              </a:rPr>
              <a:t>So </a:t>
            </a:r>
            <a:r>
              <a:rPr lang="en-US" sz="3200" b="1" dirty="0" err="1">
                <a:solidFill>
                  <a:srgbClr val="FFC000"/>
                </a:solidFill>
                <a:latin typeface="Aaril"/>
              </a:rPr>
              <a:t>sánh</a:t>
            </a:r>
            <a:r>
              <a:rPr lang="en-US" sz="3200" b="1" dirty="0">
                <a:solidFill>
                  <a:srgbClr val="FFC000"/>
                </a:solidFill>
                <a:latin typeface="Aaril"/>
              </a:rPr>
              <a:t> </a:t>
            </a:r>
            <a:r>
              <a:rPr lang="en-US" sz="3200" b="1" dirty="0" err="1">
                <a:solidFill>
                  <a:srgbClr val="FFC000"/>
                </a:solidFill>
                <a:latin typeface="Aaril"/>
              </a:rPr>
              <a:t>hai</a:t>
            </a:r>
            <a:r>
              <a:rPr lang="en-US" sz="3200" b="1" dirty="0">
                <a:solidFill>
                  <a:srgbClr val="FFC000"/>
                </a:solidFill>
                <a:latin typeface="Aaril"/>
              </a:rPr>
              <a:t> </a:t>
            </a:r>
            <a:r>
              <a:rPr lang="en-US" sz="3200" b="1" dirty="0" err="1">
                <a:solidFill>
                  <a:srgbClr val="FFC000"/>
                </a:solidFill>
                <a:latin typeface="Aaril"/>
              </a:rPr>
              <a:t>số</a:t>
            </a:r>
            <a:r>
              <a:rPr lang="en-US" sz="3200" b="1" dirty="0">
                <a:solidFill>
                  <a:srgbClr val="FFC000"/>
                </a:solidFill>
                <a:latin typeface="Aaril"/>
              </a:rPr>
              <a:t> </a:t>
            </a:r>
            <a:r>
              <a:rPr lang="en-US" sz="3200" b="1" dirty="0" err="1">
                <a:solidFill>
                  <a:srgbClr val="FFC000"/>
                </a:solidFill>
                <a:latin typeface="Aaril"/>
              </a:rPr>
              <a:t>thập</a:t>
            </a:r>
            <a:r>
              <a:rPr lang="en-US" sz="3200" b="1" dirty="0">
                <a:solidFill>
                  <a:srgbClr val="FFC000"/>
                </a:solidFill>
                <a:latin typeface="Aaril"/>
              </a:rPr>
              <a:t> </a:t>
            </a:r>
            <a:r>
              <a:rPr lang="en-US" sz="3200" b="1" dirty="0" err="1">
                <a:solidFill>
                  <a:srgbClr val="FFC000"/>
                </a:solidFill>
                <a:latin typeface="Aaril"/>
              </a:rPr>
              <a:t>phân</a:t>
            </a:r>
            <a:r>
              <a:rPr lang="en-US" sz="3200" b="1" dirty="0">
                <a:solidFill>
                  <a:srgbClr val="FFC000"/>
                </a:solidFill>
                <a:latin typeface="Aaril"/>
              </a:rPr>
              <a:t> :</a:t>
            </a:r>
          </a:p>
          <a:p>
            <a:r>
              <a:rPr lang="en-US" sz="3200" b="1" dirty="0">
                <a:solidFill>
                  <a:srgbClr val="FFC000"/>
                </a:solidFill>
                <a:latin typeface="Aaril"/>
              </a:rPr>
              <a:t>a) 7,9 </a:t>
            </a:r>
            <a:r>
              <a:rPr lang="en-US" sz="3200" b="1" dirty="0" err="1">
                <a:solidFill>
                  <a:srgbClr val="FFC000"/>
                </a:solidFill>
                <a:latin typeface="Aaril"/>
              </a:rPr>
              <a:t>và</a:t>
            </a:r>
            <a:r>
              <a:rPr lang="en-US" sz="3200" b="1" dirty="0">
                <a:solidFill>
                  <a:srgbClr val="FFC000"/>
                </a:solidFill>
                <a:latin typeface="Aaril"/>
              </a:rPr>
              <a:t> 8,2</a:t>
            </a:r>
            <a:r>
              <a:rPr lang="vi-VN" sz="3200" b="1" dirty="0">
                <a:solidFill>
                  <a:srgbClr val="FFC000"/>
                </a:solidFill>
                <a:latin typeface="Aaril"/>
              </a:rPr>
              <a:t>.</a:t>
            </a:r>
            <a:r>
              <a:rPr lang="en-US" sz="3200" b="1" dirty="0">
                <a:solidFill>
                  <a:srgbClr val="FFC000"/>
                </a:solidFill>
                <a:latin typeface="Aaril"/>
              </a:rPr>
              <a:t>                     b) 6,35 </a:t>
            </a:r>
            <a:r>
              <a:rPr lang="en-US" sz="3200" b="1" dirty="0" err="1">
                <a:solidFill>
                  <a:srgbClr val="FFC000"/>
                </a:solidFill>
                <a:latin typeface="Aaril"/>
              </a:rPr>
              <a:t>và</a:t>
            </a:r>
            <a:r>
              <a:rPr lang="en-US" sz="3200" b="1" dirty="0">
                <a:solidFill>
                  <a:srgbClr val="FFC000"/>
                </a:solidFill>
                <a:latin typeface="Aaril"/>
              </a:rPr>
              <a:t> 6,53</a:t>
            </a:r>
            <a:r>
              <a:rPr lang="vi-VN" sz="3200" b="1" dirty="0">
                <a:solidFill>
                  <a:srgbClr val="FFC000"/>
                </a:solidFill>
                <a:latin typeface="Aaril"/>
              </a:rPr>
              <a:t>.</a:t>
            </a:r>
            <a:endParaRPr lang="en-US" sz="3200" b="1" dirty="0">
              <a:solidFill>
                <a:srgbClr val="FFC000"/>
              </a:solidFill>
              <a:latin typeface="Aaril"/>
            </a:endParaRPr>
          </a:p>
          <a:p>
            <a:r>
              <a:rPr lang="en-US" sz="3200" b="1" dirty="0">
                <a:solidFill>
                  <a:srgbClr val="FFC000"/>
                </a:solidFill>
                <a:latin typeface="Aaril"/>
              </a:rPr>
              <a:t>c) 2,8 </a:t>
            </a:r>
            <a:r>
              <a:rPr lang="en-US" sz="3200" b="1" dirty="0" err="1">
                <a:solidFill>
                  <a:srgbClr val="FFC000"/>
                </a:solidFill>
                <a:latin typeface="Aaril"/>
              </a:rPr>
              <a:t>và</a:t>
            </a:r>
            <a:r>
              <a:rPr lang="en-US" sz="3200" b="1" dirty="0">
                <a:solidFill>
                  <a:srgbClr val="FFC000"/>
                </a:solidFill>
                <a:latin typeface="Aaril"/>
              </a:rPr>
              <a:t> 2,93</a:t>
            </a:r>
            <a:r>
              <a:rPr lang="vi-VN" sz="3200" b="1" dirty="0">
                <a:solidFill>
                  <a:srgbClr val="FFC000"/>
                </a:solidFill>
                <a:latin typeface="Aaril"/>
              </a:rPr>
              <a:t>.</a:t>
            </a:r>
            <a:r>
              <a:rPr lang="en-US" sz="3200" b="1" dirty="0">
                <a:solidFill>
                  <a:srgbClr val="FFC000"/>
                </a:solidFill>
                <a:latin typeface="Aaril"/>
              </a:rPr>
              <a:t>                   d) 0,458 </a:t>
            </a:r>
            <a:r>
              <a:rPr lang="en-US" sz="3200" b="1" dirty="0" err="1">
                <a:solidFill>
                  <a:srgbClr val="FFC000"/>
                </a:solidFill>
                <a:latin typeface="Aaril"/>
              </a:rPr>
              <a:t>và</a:t>
            </a:r>
            <a:r>
              <a:rPr lang="en-US" sz="3200" b="1" dirty="0">
                <a:solidFill>
                  <a:srgbClr val="FFC000"/>
                </a:solidFill>
                <a:latin typeface="Aaril"/>
              </a:rPr>
              <a:t> 0,54.</a:t>
            </a:r>
          </a:p>
        </p:txBody>
      </p:sp>
      <p:sp>
        <p:nvSpPr>
          <p:cNvPr id="6" name="TextBox 5"/>
          <p:cNvSpPr txBox="1"/>
          <p:nvPr/>
        </p:nvSpPr>
        <p:spPr>
          <a:xfrm>
            <a:off x="216378" y="2883348"/>
            <a:ext cx="8775223" cy="3539430"/>
          </a:xfrm>
          <a:prstGeom prst="rect">
            <a:avLst/>
          </a:prstGeom>
          <a:noFill/>
        </p:spPr>
        <p:txBody>
          <a:bodyPr wrap="square" rtlCol="0">
            <a:spAutoFit/>
          </a:bodyPr>
          <a:lstStyle/>
          <a:p>
            <a:pPr algn="just"/>
            <a:r>
              <a:rPr lang="vi-VN" sz="3200" b="1" dirty="0">
                <a:solidFill>
                  <a:srgbClr val="FFFF00"/>
                </a:solidFill>
                <a:latin typeface="OpenSans"/>
              </a:rPr>
              <a:t>a) </a:t>
            </a:r>
            <a:r>
              <a:rPr lang="vi-VN" sz="3200" b="1" dirty="0">
                <a:solidFill>
                  <a:srgbClr val="FF0000"/>
                </a:solidFill>
                <a:latin typeface="OpenSans"/>
              </a:rPr>
              <a:t>7,9 &lt; 8,2</a:t>
            </a:r>
            <a:r>
              <a:rPr lang="vi-VN" sz="3200" b="1" dirty="0">
                <a:solidFill>
                  <a:srgbClr val="FFFF00"/>
                </a:solidFill>
                <a:latin typeface="OpenSans"/>
              </a:rPr>
              <a:t> (vì phần nguyên 7 &lt; 8).</a:t>
            </a:r>
          </a:p>
          <a:p>
            <a:pPr algn="just"/>
            <a:r>
              <a:rPr lang="vi-VN" sz="3200" b="1" dirty="0">
                <a:solidFill>
                  <a:srgbClr val="FFFF00"/>
                </a:solidFill>
                <a:latin typeface="OpenSans"/>
              </a:rPr>
              <a:t>b) </a:t>
            </a:r>
            <a:r>
              <a:rPr lang="vi-VN" sz="3200" b="1" dirty="0">
                <a:solidFill>
                  <a:srgbClr val="FF0000"/>
                </a:solidFill>
                <a:latin typeface="OpenSans"/>
              </a:rPr>
              <a:t>6,35 &lt; 6,53 </a:t>
            </a:r>
            <a:r>
              <a:rPr lang="vi-VN" sz="3200" b="1" dirty="0">
                <a:solidFill>
                  <a:srgbClr val="FFFF00"/>
                </a:solidFill>
                <a:latin typeface="OpenSans"/>
              </a:rPr>
              <a:t>(vì phần nguyên bằng nhau, ở hàng phần mười có 3 &lt; 5).</a:t>
            </a:r>
          </a:p>
          <a:p>
            <a:pPr algn="just"/>
            <a:r>
              <a:rPr lang="vi-VN" sz="3200" b="1" dirty="0">
                <a:solidFill>
                  <a:srgbClr val="FFFF00"/>
                </a:solidFill>
                <a:latin typeface="OpenSans"/>
              </a:rPr>
              <a:t>c) </a:t>
            </a:r>
            <a:r>
              <a:rPr lang="vi-VN" sz="3200" b="1" dirty="0">
                <a:solidFill>
                  <a:srgbClr val="FF0000"/>
                </a:solidFill>
                <a:latin typeface="OpenSans"/>
              </a:rPr>
              <a:t>2,8 &lt; 2,93 </a:t>
            </a:r>
            <a:r>
              <a:rPr lang="vi-VN" sz="3200" b="1" dirty="0">
                <a:solidFill>
                  <a:srgbClr val="FFFF00"/>
                </a:solidFill>
                <a:latin typeface="OpenSans"/>
              </a:rPr>
              <a:t>(vì phần nguyên bằng nhau, ở hàng phần mười có 8 &lt; 9).</a:t>
            </a:r>
          </a:p>
          <a:p>
            <a:pPr algn="just"/>
            <a:r>
              <a:rPr lang="vi-VN" sz="3200" b="1" dirty="0">
                <a:solidFill>
                  <a:srgbClr val="FFFF00"/>
                </a:solidFill>
                <a:latin typeface="OpenSans"/>
              </a:rPr>
              <a:t>d) </a:t>
            </a:r>
            <a:r>
              <a:rPr lang="vi-VN" sz="3200" b="1" dirty="0">
                <a:solidFill>
                  <a:srgbClr val="FF0000"/>
                </a:solidFill>
                <a:latin typeface="OpenSans"/>
              </a:rPr>
              <a:t>0,458 và 0,54 </a:t>
            </a:r>
            <a:r>
              <a:rPr lang="vi-VN" sz="3200" b="1" dirty="0">
                <a:solidFill>
                  <a:srgbClr val="FFFF00"/>
                </a:solidFill>
                <a:latin typeface="OpenSans"/>
              </a:rPr>
              <a:t>(vì phần nguyên bằng nhau, ở hàng phần mười có 4 &lt; 5).</a:t>
            </a:r>
          </a:p>
        </p:txBody>
      </p:sp>
    </p:spTree>
    <p:extLst>
      <p:ext uri="{BB962C8B-B14F-4D97-AF65-F5344CB8AC3E}">
        <p14:creationId xmlns:p14="http://schemas.microsoft.com/office/powerpoint/2010/main" val="1190924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447800"/>
            <a:ext cx="8382001" cy="2862322"/>
          </a:xfrm>
          <a:prstGeom prst="rect">
            <a:avLst/>
          </a:prstGeom>
          <a:noFill/>
        </p:spPr>
        <p:txBody>
          <a:bodyPr wrap="square" rtlCol="0">
            <a:spAutoFit/>
          </a:bodyPr>
          <a:lstStyle/>
          <a:p>
            <a:pPr algn="just"/>
            <a:r>
              <a:rPr lang="en-US" sz="3600" b="1" u="sng" dirty="0" err="1">
                <a:solidFill>
                  <a:srgbClr val="FFFF00"/>
                </a:solidFill>
                <a:latin typeface="Open Sans"/>
              </a:rPr>
              <a:t>Bài</a:t>
            </a:r>
            <a:r>
              <a:rPr lang="en-US" sz="3600" b="1" u="sng" dirty="0">
                <a:solidFill>
                  <a:srgbClr val="FFFF00"/>
                </a:solidFill>
                <a:latin typeface="Open Sans"/>
              </a:rPr>
              <a:t> 2</a:t>
            </a:r>
          </a:p>
          <a:p>
            <a:pPr algn="just"/>
            <a:r>
              <a:rPr lang="vi-VN" sz="3600" b="1" dirty="0">
                <a:solidFill>
                  <a:srgbClr val="FFFF00"/>
                </a:solidFill>
                <a:latin typeface="Open Sans"/>
              </a:rPr>
              <a:t> </a:t>
            </a:r>
            <a:r>
              <a:rPr lang="vi-VN" sz="3600" b="1" dirty="0">
                <a:solidFill>
                  <a:srgbClr val="FFFF00"/>
                </a:solidFill>
                <a:latin typeface="OpenSans"/>
              </a:rPr>
              <a:t>Viết các số thập phân sau theo thứ tự từ bé đến lớn:</a:t>
            </a:r>
          </a:p>
          <a:p>
            <a:pPr algn="just"/>
            <a:r>
              <a:rPr lang="vi-VN" sz="3600" b="1" dirty="0">
                <a:solidFill>
                  <a:srgbClr val="FFFF00"/>
                </a:solidFill>
                <a:latin typeface="OpenSans"/>
              </a:rPr>
              <a:t>a) 0,8 ;   0,17 ;   0,315.                   </a:t>
            </a:r>
          </a:p>
          <a:p>
            <a:pPr algn="just"/>
            <a:r>
              <a:rPr lang="vi-VN" sz="3600" b="1" dirty="0">
                <a:solidFill>
                  <a:srgbClr val="FFFF00"/>
                </a:solidFill>
                <a:latin typeface="OpenSans"/>
              </a:rPr>
              <a:t>b) 7,8 ;   8,7   ;    8,2 ;   7,96 ;   8,014.</a:t>
            </a:r>
          </a:p>
        </p:txBody>
      </p:sp>
      <p:sp>
        <p:nvSpPr>
          <p:cNvPr id="11" name="AutoShape 4" descr="Giải Toán 5 VNEN Bài 23: Số thập phân bằng nhau | Hay nhất Giải bài tập Toán 5 VNEN"/>
          <p:cNvSpPr>
            <a:spLocks noChangeAspect="1" noChangeArrowheads="1"/>
          </p:cNvSpPr>
          <p:nvPr/>
        </p:nvSpPr>
        <p:spPr bwMode="auto">
          <a:xfrm>
            <a:off x="1893888" y="-333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Giải Toán 5 VNEN Bài 23: Số thập phân bằng nhau | Hay nhất Giải bài tập Toán 5 VNEN"/>
          <p:cNvSpPr>
            <a:spLocks noChangeAspect="1" noChangeArrowheads="1"/>
          </p:cNvSpPr>
          <p:nvPr/>
        </p:nvSpPr>
        <p:spPr bwMode="auto">
          <a:xfrm>
            <a:off x="2278063" y="-44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723421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044" y="40579"/>
            <a:ext cx="8382000" cy="1384995"/>
          </a:xfrm>
          <a:prstGeom prst="rect">
            <a:avLst/>
          </a:prstGeom>
          <a:noFill/>
        </p:spPr>
        <p:txBody>
          <a:bodyPr wrap="square" rtlCol="0">
            <a:spAutoFit/>
          </a:bodyPr>
          <a:lstStyle/>
          <a:p>
            <a:endParaRPr lang="en-US" sz="2800" u="sng" dirty="0">
              <a:solidFill>
                <a:srgbClr val="FFFF00"/>
              </a:solidFill>
              <a:latin typeface="Open Sans"/>
            </a:endParaRPr>
          </a:p>
          <a:p>
            <a:r>
              <a:rPr lang="en-US" sz="2800" b="1" u="sng" dirty="0" err="1">
                <a:solidFill>
                  <a:srgbClr val="FFFF00"/>
                </a:solidFill>
                <a:latin typeface="Open Sans"/>
              </a:rPr>
              <a:t>Bài</a:t>
            </a:r>
            <a:r>
              <a:rPr lang="en-US" sz="2800" b="1" u="sng" dirty="0">
                <a:solidFill>
                  <a:srgbClr val="FFFF00"/>
                </a:solidFill>
                <a:latin typeface="Open Sans"/>
              </a:rPr>
              <a:t> 2:</a:t>
            </a:r>
          </a:p>
          <a:p>
            <a:pPr algn="just"/>
            <a:r>
              <a:rPr lang="vi-VN" sz="2800" dirty="0">
                <a:solidFill>
                  <a:prstClr val="white"/>
                </a:solidFill>
                <a:latin typeface="Open Sans"/>
              </a:rPr>
              <a:t> </a:t>
            </a:r>
            <a:endParaRPr lang="en-US" sz="2800" dirty="0">
              <a:solidFill>
                <a:prstClr val="white"/>
              </a:solidFill>
              <a:latin typeface="Aaril"/>
            </a:endParaRPr>
          </a:p>
        </p:txBody>
      </p:sp>
      <p:sp>
        <p:nvSpPr>
          <p:cNvPr id="7" name="Rectangle 6"/>
          <p:cNvSpPr/>
          <p:nvPr/>
        </p:nvSpPr>
        <p:spPr>
          <a:xfrm rot="10800000" flipV="1">
            <a:off x="361044" y="5257060"/>
            <a:ext cx="8189686" cy="1384995"/>
          </a:xfrm>
          <a:prstGeom prst="rect">
            <a:avLst/>
          </a:prstGeom>
        </p:spPr>
        <p:txBody>
          <a:bodyPr wrap="square">
            <a:spAutoFit/>
          </a:bodyPr>
          <a:lstStyle/>
          <a:p>
            <a:pPr algn="just"/>
            <a:endParaRPr lang="en-US" sz="2800" b="1" dirty="0">
              <a:solidFill>
                <a:srgbClr val="FFC000"/>
              </a:solidFill>
              <a:latin typeface="Open Sans"/>
            </a:endParaRPr>
          </a:p>
          <a:p>
            <a:pPr algn="just"/>
            <a:r>
              <a:rPr lang="vi-VN" sz="2800" b="1" dirty="0">
                <a:solidFill>
                  <a:srgbClr val="FFC000"/>
                </a:solidFill>
                <a:latin typeface="Open Sans"/>
              </a:rPr>
              <a:t>  </a:t>
            </a:r>
            <a:endParaRPr lang="en-US" sz="2800" b="1" dirty="0">
              <a:solidFill>
                <a:srgbClr val="FFC000"/>
              </a:solidFill>
              <a:latin typeface="Open Sans"/>
            </a:endParaRPr>
          </a:p>
          <a:p>
            <a:pPr algn="just"/>
            <a:r>
              <a:rPr lang="en-US" sz="2800" dirty="0">
                <a:solidFill>
                  <a:srgbClr val="FFC000"/>
                </a:solidFill>
                <a:latin typeface="Open Sans"/>
              </a:rPr>
              <a:t>    </a:t>
            </a:r>
            <a:endParaRPr lang="vi-VN" sz="2800" dirty="0">
              <a:solidFill>
                <a:srgbClr val="FFC000"/>
              </a:solidFill>
              <a:latin typeface="Open Sans"/>
            </a:endParaRPr>
          </a:p>
        </p:txBody>
      </p:sp>
      <p:sp>
        <p:nvSpPr>
          <p:cNvPr id="11" name="AutoShape 4" descr="Giải Toán 5 VNEN Bài 23: Số thập phân bằng nhau | Hay nhất Giải bài tập Toán 5 VNEN"/>
          <p:cNvSpPr>
            <a:spLocks noChangeAspect="1" noChangeArrowheads="1"/>
          </p:cNvSpPr>
          <p:nvPr/>
        </p:nvSpPr>
        <p:spPr bwMode="auto">
          <a:xfrm>
            <a:off x="1893888" y="-333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Giải Toán 5 VNEN Bài 23: Số thập phân bằng nhau | Hay nhất Giải bài tập Toán 5 VNEN"/>
          <p:cNvSpPr>
            <a:spLocks noChangeAspect="1" noChangeArrowheads="1"/>
          </p:cNvSpPr>
          <p:nvPr/>
        </p:nvSpPr>
        <p:spPr bwMode="auto">
          <a:xfrm>
            <a:off x="2278063" y="-44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TextBox 7"/>
          <p:cNvSpPr txBox="1"/>
          <p:nvPr/>
        </p:nvSpPr>
        <p:spPr>
          <a:xfrm>
            <a:off x="376966" y="1439222"/>
            <a:ext cx="8802914" cy="4616648"/>
          </a:xfrm>
          <a:prstGeom prst="rect">
            <a:avLst/>
          </a:prstGeom>
          <a:noFill/>
        </p:spPr>
        <p:txBody>
          <a:bodyPr wrap="square" rtlCol="0">
            <a:spAutoFit/>
          </a:bodyPr>
          <a:lstStyle/>
          <a:p>
            <a:r>
              <a:rPr lang="en-US" sz="2800" b="1" dirty="0">
                <a:solidFill>
                  <a:srgbClr val="FFC000"/>
                </a:solidFill>
                <a:latin typeface="OpenSans"/>
              </a:rPr>
              <a:t>a) </a:t>
            </a:r>
            <a:r>
              <a:rPr lang="vi-VN" sz="2800" b="1" dirty="0">
                <a:solidFill>
                  <a:srgbClr val="FFC000"/>
                </a:solidFill>
                <a:latin typeface="OpenSans"/>
              </a:rPr>
              <a:t>So sánh các số thập phân đã cho ta có:</a:t>
            </a:r>
          </a:p>
          <a:p>
            <a:pPr algn="ctr"/>
            <a:r>
              <a:rPr lang="vi-VN" sz="2800" b="1" dirty="0">
                <a:solidFill>
                  <a:srgbClr val="FFC000"/>
                </a:solidFill>
                <a:latin typeface="OpenSans"/>
              </a:rPr>
              <a:t>0,17  &lt;  0,315  &lt;  0,8.</a:t>
            </a:r>
          </a:p>
          <a:p>
            <a:r>
              <a:rPr lang="vi-VN" sz="2800" b="1" dirty="0">
                <a:solidFill>
                  <a:srgbClr val="FFFF00"/>
                </a:solidFill>
                <a:latin typeface="OpenSans"/>
              </a:rPr>
              <a:t>Vậy các số sau theo thứ tự từ bé đến lớn là:</a:t>
            </a:r>
          </a:p>
          <a:p>
            <a:pPr algn="ctr"/>
            <a:r>
              <a:rPr lang="vi-VN" sz="2800" b="1" dirty="0">
                <a:solidFill>
                  <a:srgbClr val="FFFF00"/>
                </a:solidFill>
                <a:latin typeface="OpenSans"/>
              </a:rPr>
              <a:t>0,17  ;  0,315  ;   0,8.</a:t>
            </a:r>
          </a:p>
          <a:p>
            <a:r>
              <a:rPr lang="vi-VN" sz="2800" b="1" dirty="0">
                <a:solidFill>
                  <a:srgbClr val="FFC000"/>
                </a:solidFill>
                <a:latin typeface="OpenSans"/>
              </a:rPr>
              <a:t>b) So sánh các số thập phân đã cho ta có:</a:t>
            </a:r>
          </a:p>
          <a:p>
            <a:pPr algn="ctr"/>
            <a:r>
              <a:rPr lang="vi-VN" sz="2800" b="1" dirty="0">
                <a:solidFill>
                  <a:srgbClr val="FFC000"/>
                </a:solidFill>
                <a:latin typeface="OpenSans"/>
              </a:rPr>
              <a:t>7,8  &lt;  7,96  &lt;   8,014  &lt;   8,2  &lt;  8,7.</a:t>
            </a:r>
          </a:p>
          <a:p>
            <a:r>
              <a:rPr lang="vi-VN" sz="2800" b="1" dirty="0">
                <a:solidFill>
                  <a:srgbClr val="FFFF00"/>
                </a:solidFill>
                <a:latin typeface="OpenSans"/>
              </a:rPr>
              <a:t>Vậy các số sau theo thứ tự từ bé đến lớn là :</a:t>
            </a:r>
          </a:p>
          <a:p>
            <a:pPr algn="ctr"/>
            <a:r>
              <a:rPr lang="vi-VN" sz="2800" b="1" dirty="0">
                <a:solidFill>
                  <a:srgbClr val="FFFF00"/>
                </a:solidFill>
                <a:latin typeface="OpenSans"/>
              </a:rPr>
              <a:t>7,8 ;  7,96  ;   8,014  ;   8,2 ;   8,7.</a:t>
            </a:r>
          </a:p>
          <a:p>
            <a:br>
              <a:rPr lang="vi-VN" sz="2800" b="1" dirty="0">
                <a:solidFill>
                  <a:srgbClr val="FFFF00"/>
                </a:solidFill>
                <a:latin typeface="OpenSans"/>
              </a:rPr>
            </a:br>
            <a:br>
              <a:rPr lang="vi-VN" sz="2400" b="1" dirty="0">
                <a:solidFill>
                  <a:srgbClr val="FFFF00"/>
                </a:solidFill>
                <a:latin typeface="OpenSans"/>
              </a:rPr>
            </a:br>
            <a:endParaRPr lang="en-US" b="1" dirty="0">
              <a:solidFill>
                <a:srgbClr val="FFFF00"/>
              </a:solidFill>
            </a:endParaRPr>
          </a:p>
        </p:txBody>
      </p:sp>
    </p:spTree>
    <p:extLst>
      <p:ext uri="{BB962C8B-B14F-4D97-AF65-F5344CB8AC3E}">
        <p14:creationId xmlns:p14="http://schemas.microsoft.com/office/powerpoint/2010/main" val="1147813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additive="base">
                                        <p:cTn id="3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 calcmode="lin" valueType="num">
                                      <p:cBhvr additive="base">
                                        <p:cTn id="3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658" y="260352"/>
            <a:ext cx="8704943" cy="2246769"/>
          </a:xfrm>
          <a:prstGeom prst="rect">
            <a:avLst/>
          </a:prstGeom>
          <a:noFill/>
        </p:spPr>
        <p:txBody>
          <a:bodyPr wrap="square" rtlCol="0">
            <a:spAutoFit/>
          </a:bodyPr>
          <a:lstStyle/>
          <a:p>
            <a:pPr algn="just"/>
            <a:r>
              <a:rPr lang="en-US" sz="2800" b="1" u="sng" dirty="0" err="1">
                <a:solidFill>
                  <a:srgbClr val="FFFF00"/>
                </a:solidFill>
                <a:latin typeface="Open Sans"/>
              </a:rPr>
              <a:t>Bài</a:t>
            </a:r>
            <a:r>
              <a:rPr lang="en-US" sz="2800" b="1" u="sng" dirty="0">
                <a:solidFill>
                  <a:srgbClr val="FFFF00"/>
                </a:solidFill>
                <a:latin typeface="Open Sans"/>
              </a:rPr>
              <a:t> 3:</a:t>
            </a:r>
            <a:endParaRPr lang="vi-VN" sz="2800" b="1" dirty="0">
              <a:solidFill>
                <a:srgbClr val="000000"/>
              </a:solidFill>
              <a:latin typeface="OpenSans"/>
            </a:endParaRPr>
          </a:p>
          <a:p>
            <a:pPr algn="just"/>
            <a:r>
              <a:rPr lang="vi-VN" sz="2800" b="1" dirty="0">
                <a:solidFill>
                  <a:srgbClr val="FFFF00"/>
                </a:solidFill>
                <a:latin typeface="OpenSans"/>
              </a:rPr>
              <a:t>Viết các số thập phân sau theo thứ tự từ lớn đến bé:</a:t>
            </a:r>
          </a:p>
          <a:p>
            <a:pPr algn="just"/>
            <a:r>
              <a:rPr lang="vi-VN" sz="2800" b="1" dirty="0">
                <a:solidFill>
                  <a:srgbClr val="FFFF00"/>
                </a:solidFill>
                <a:latin typeface="OpenSans"/>
              </a:rPr>
              <a:t>a) 1,004 ;   0,04 ;   0,104</a:t>
            </a:r>
          </a:p>
          <a:p>
            <a:pPr algn="just"/>
            <a:r>
              <a:rPr lang="vi-VN" sz="2800" b="1" dirty="0">
                <a:solidFill>
                  <a:srgbClr val="FFFF00"/>
                </a:solidFill>
                <a:latin typeface="OpenSans"/>
              </a:rPr>
              <a:t>b) 0,8 ;   0,807 ;   0,87 ;   0,78 ;   0,087.</a:t>
            </a:r>
          </a:p>
        </p:txBody>
      </p:sp>
      <p:sp>
        <p:nvSpPr>
          <p:cNvPr id="7" name="Rectangle 6"/>
          <p:cNvSpPr/>
          <p:nvPr/>
        </p:nvSpPr>
        <p:spPr>
          <a:xfrm rot="10800000" flipV="1">
            <a:off x="361044" y="5257060"/>
            <a:ext cx="8189686" cy="1384995"/>
          </a:xfrm>
          <a:prstGeom prst="rect">
            <a:avLst/>
          </a:prstGeom>
        </p:spPr>
        <p:txBody>
          <a:bodyPr wrap="square">
            <a:spAutoFit/>
          </a:bodyPr>
          <a:lstStyle/>
          <a:p>
            <a:pPr algn="just"/>
            <a:endParaRPr lang="en-US" sz="2800" b="1" dirty="0">
              <a:solidFill>
                <a:srgbClr val="FFC000"/>
              </a:solidFill>
              <a:latin typeface="Open Sans"/>
            </a:endParaRPr>
          </a:p>
          <a:p>
            <a:pPr algn="just"/>
            <a:r>
              <a:rPr lang="vi-VN" sz="2800" b="1" dirty="0">
                <a:solidFill>
                  <a:srgbClr val="FFC000"/>
                </a:solidFill>
                <a:latin typeface="Open Sans"/>
              </a:rPr>
              <a:t>  </a:t>
            </a:r>
            <a:endParaRPr lang="en-US" sz="2800" b="1" dirty="0">
              <a:solidFill>
                <a:srgbClr val="FFC000"/>
              </a:solidFill>
              <a:latin typeface="Open Sans"/>
            </a:endParaRPr>
          </a:p>
          <a:p>
            <a:pPr algn="just"/>
            <a:r>
              <a:rPr lang="en-US" sz="2800" dirty="0">
                <a:solidFill>
                  <a:srgbClr val="FFC000"/>
                </a:solidFill>
                <a:latin typeface="Open Sans"/>
              </a:rPr>
              <a:t>    </a:t>
            </a:r>
            <a:endParaRPr lang="vi-VN" sz="2800" dirty="0">
              <a:solidFill>
                <a:srgbClr val="FFC000"/>
              </a:solidFill>
              <a:latin typeface="Open Sans"/>
            </a:endParaRPr>
          </a:p>
        </p:txBody>
      </p:sp>
      <p:sp>
        <p:nvSpPr>
          <p:cNvPr id="11" name="AutoShape 4" descr="Giải Toán 5 VNEN Bài 23: Số thập phân bằng nhau | Hay nhất Giải bài tập Toán 5 VNEN"/>
          <p:cNvSpPr>
            <a:spLocks noChangeAspect="1" noChangeArrowheads="1"/>
          </p:cNvSpPr>
          <p:nvPr/>
        </p:nvSpPr>
        <p:spPr bwMode="auto">
          <a:xfrm>
            <a:off x="1893888" y="-333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Giải Toán 5 VNEN Bài 23: Số thập phân bằng nhau | Hay nhất Giải bài tập Toán 5 VNEN"/>
          <p:cNvSpPr>
            <a:spLocks noChangeAspect="1" noChangeArrowheads="1"/>
          </p:cNvSpPr>
          <p:nvPr/>
        </p:nvSpPr>
        <p:spPr bwMode="auto">
          <a:xfrm>
            <a:off x="2278063" y="-44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Rectangle 2"/>
          <p:cNvSpPr/>
          <p:nvPr/>
        </p:nvSpPr>
        <p:spPr>
          <a:xfrm>
            <a:off x="152403" y="2507119"/>
            <a:ext cx="8839198" cy="3539430"/>
          </a:xfrm>
          <a:prstGeom prst="rect">
            <a:avLst/>
          </a:prstGeom>
        </p:spPr>
        <p:txBody>
          <a:bodyPr wrap="square">
            <a:spAutoFit/>
          </a:bodyPr>
          <a:lstStyle/>
          <a:p>
            <a:r>
              <a:rPr lang="vi-VN" sz="2800" b="1" dirty="0">
                <a:solidFill>
                  <a:schemeClr val="accent6">
                    <a:lumMod val="75000"/>
                  </a:schemeClr>
                </a:solidFill>
                <a:latin typeface="OpenSans"/>
              </a:rPr>
              <a:t>a) So sánh các số thập phân đã cho ta có:</a:t>
            </a:r>
          </a:p>
          <a:p>
            <a:pPr algn="ctr"/>
            <a:r>
              <a:rPr lang="vi-VN" sz="2800" b="1" dirty="0">
                <a:solidFill>
                  <a:schemeClr val="accent6">
                    <a:lumMod val="75000"/>
                  </a:schemeClr>
                </a:solidFill>
                <a:latin typeface="OpenSans"/>
              </a:rPr>
              <a:t>1,004  &gt;  0,104  &gt;  0,04</a:t>
            </a:r>
          </a:p>
          <a:p>
            <a:r>
              <a:rPr lang="vi-VN" sz="2800" b="1" dirty="0">
                <a:solidFill>
                  <a:srgbClr val="FFFF00"/>
                </a:solidFill>
                <a:latin typeface="OpenSans"/>
              </a:rPr>
              <a:t>Vậy các số được viết theo thứ tự từ lớn đến bé là :</a:t>
            </a:r>
          </a:p>
          <a:p>
            <a:pPr algn="ctr"/>
            <a:r>
              <a:rPr lang="vi-VN" sz="2800" b="1" dirty="0">
                <a:solidFill>
                  <a:srgbClr val="FFFF00"/>
                </a:solidFill>
                <a:latin typeface="OpenSans"/>
              </a:rPr>
              <a:t>1,004  ;  0,104  ;  0,04.</a:t>
            </a:r>
          </a:p>
          <a:p>
            <a:r>
              <a:rPr lang="en-US" sz="2800" b="1" dirty="0">
                <a:solidFill>
                  <a:schemeClr val="accent6">
                    <a:lumMod val="75000"/>
                  </a:schemeClr>
                </a:solidFill>
                <a:latin typeface="OpenSans"/>
              </a:rPr>
              <a:t>b</a:t>
            </a:r>
            <a:r>
              <a:rPr lang="vi-VN" sz="2800" b="1" dirty="0">
                <a:solidFill>
                  <a:schemeClr val="accent6">
                    <a:lumMod val="75000"/>
                  </a:schemeClr>
                </a:solidFill>
                <a:latin typeface="OpenSans"/>
              </a:rPr>
              <a:t>) So sánh các số thập phân đã cho ta có:</a:t>
            </a:r>
          </a:p>
          <a:p>
            <a:pPr algn="ctr"/>
            <a:r>
              <a:rPr lang="vi-VN" sz="2800" b="1" dirty="0">
                <a:solidFill>
                  <a:srgbClr val="FFFF00"/>
                </a:solidFill>
                <a:latin typeface="OpenSans"/>
              </a:rPr>
              <a:t>0,87  &gt;  0,807  &gt;  0,8  &gt;  0,78  &gt;  0,087.</a:t>
            </a:r>
          </a:p>
          <a:p>
            <a:r>
              <a:rPr lang="vi-VN" sz="2800" b="1" dirty="0">
                <a:solidFill>
                  <a:srgbClr val="FFFF00"/>
                </a:solidFill>
                <a:latin typeface="OpenSans"/>
              </a:rPr>
              <a:t>Vậy các số được viết theo thứ tự từ lớn đến bé là :</a:t>
            </a:r>
          </a:p>
          <a:p>
            <a:pPr algn="ctr"/>
            <a:r>
              <a:rPr lang="vi-VN" sz="2800" b="1" dirty="0">
                <a:solidFill>
                  <a:srgbClr val="FFFF00"/>
                </a:solidFill>
                <a:latin typeface="OpenSans"/>
              </a:rPr>
              <a:t>0,87  ;  0,807  ;  0,8  ;  0,78   ;  0,087.</a:t>
            </a:r>
          </a:p>
        </p:txBody>
      </p:sp>
    </p:spTree>
    <p:extLst>
      <p:ext uri="{BB962C8B-B14F-4D97-AF65-F5344CB8AC3E}">
        <p14:creationId xmlns:p14="http://schemas.microsoft.com/office/powerpoint/2010/main" val="3530346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0521" y="310783"/>
                <a:ext cx="8839200" cy="707886"/>
              </a:xfrm>
              <a:prstGeom prst="rect">
                <a:avLst/>
              </a:prstGeom>
              <a:noFill/>
            </p:spPr>
            <p:txBody>
              <a:bodyPr wrap="square" rtlCol="0">
                <a:spAutoFit/>
              </a:bodyPr>
              <a:lstStyle/>
              <a:p>
                <a:pPr lvl="0"/>
                <a:r>
                  <a:rPr lang="en-US" sz="3600" b="1" dirty="0" err="1">
                    <a:solidFill>
                      <a:srgbClr val="FFFF00"/>
                    </a:solidFill>
                    <a:latin typeface="OpenSans"/>
                  </a:rPr>
                  <a:t>Bài</a:t>
                </a:r>
                <a:r>
                  <a:rPr lang="en-US" sz="3600" b="1" dirty="0">
                    <a:solidFill>
                      <a:srgbClr val="FFFF00"/>
                    </a:solidFill>
                    <a:latin typeface="OpenSans"/>
                  </a:rPr>
                  <a:t> 4. </a:t>
                </a:r>
                <a:r>
                  <a:rPr lang="en-US" sz="3600" b="1" dirty="0" err="1">
                    <a:solidFill>
                      <a:srgbClr val="FFFF00"/>
                    </a:solidFill>
                    <a:latin typeface="OpenSans"/>
                  </a:rPr>
                  <a:t>Tìm</a:t>
                </a:r>
                <a:r>
                  <a:rPr lang="en-US" sz="3600" b="1" dirty="0">
                    <a:solidFill>
                      <a:srgbClr val="FFFF00"/>
                    </a:solidFill>
                    <a:latin typeface="OpenSans"/>
                  </a:rPr>
                  <a:t> </a:t>
                </a:r>
                <a:r>
                  <a:rPr lang="en-US" sz="3600" b="1" dirty="0" err="1">
                    <a:solidFill>
                      <a:srgbClr val="FFFF00"/>
                    </a:solidFill>
                    <a:latin typeface="OpenSans"/>
                  </a:rPr>
                  <a:t>chữ</a:t>
                </a:r>
                <a:r>
                  <a:rPr lang="en-US" sz="3600" b="1" dirty="0">
                    <a:solidFill>
                      <a:srgbClr val="FFFF00"/>
                    </a:solidFill>
                    <a:latin typeface="OpenSans"/>
                  </a:rPr>
                  <a:t> </a:t>
                </a:r>
                <a:r>
                  <a:rPr lang="en-US" sz="3600" b="1" dirty="0" err="1">
                    <a:solidFill>
                      <a:srgbClr val="FFFF00"/>
                    </a:solidFill>
                    <a:latin typeface="OpenSans"/>
                  </a:rPr>
                  <a:t>số</a:t>
                </a:r>
                <a:r>
                  <a:rPr lang="en-US" sz="3600" b="1" dirty="0">
                    <a:solidFill>
                      <a:srgbClr val="FFFF00"/>
                    </a:solidFill>
                    <a:latin typeface="OpenSans"/>
                  </a:rPr>
                  <a:t> </a:t>
                </a:r>
                <a:r>
                  <a:rPr lang="en-US" sz="4000" b="1" i="1" dirty="0">
                    <a:solidFill>
                      <a:srgbClr val="FF0000"/>
                    </a:solidFill>
                    <a:latin typeface="Times New Roman" pitchFamily="18" charset="0"/>
                    <a:cs typeface="Times New Roman" pitchFamily="18" charset="0"/>
                  </a:rPr>
                  <a:t>x</a:t>
                </a:r>
                <a:r>
                  <a:rPr lang="en-US" sz="3600" b="1" dirty="0">
                    <a:solidFill>
                      <a:srgbClr val="FFFF00"/>
                    </a:solidFill>
                    <a:latin typeface="OpenSans"/>
                  </a:rPr>
                  <a:t> </a:t>
                </a:r>
                <a:r>
                  <a:rPr lang="en-US" sz="3600" b="1" dirty="0" err="1">
                    <a:solidFill>
                      <a:srgbClr val="FFFF00"/>
                    </a:solidFill>
                    <a:latin typeface="OpenSans"/>
                  </a:rPr>
                  <a:t>biết</a:t>
                </a:r>
                <a:r>
                  <a:rPr lang="en-US" sz="3600" b="1" dirty="0">
                    <a:solidFill>
                      <a:srgbClr val="FFFF00"/>
                    </a:solidFill>
                    <a:latin typeface="OpenSans"/>
                  </a:rPr>
                  <a:t> :  </a:t>
                </a:r>
                <a:r>
                  <a:rPr lang="en-US" sz="3600" b="1" dirty="0">
                    <a:solidFill>
                      <a:srgbClr val="FFFF00"/>
                    </a:solidFill>
                    <a:latin typeface="MJXc-TeX-main-R"/>
                  </a:rPr>
                  <a:t>5,6</a:t>
                </a:r>
                <a14:m>
                  <m:oMath xmlns:m="http://schemas.openxmlformats.org/officeDocument/2006/math">
                    <m:r>
                      <a:rPr lang="en-US" sz="4000" b="1" i="1" smtClean="0">
                        <a:solidFill>
                          <a:srgbClr val="FF0000"/>
                        </a:solidFill>
                        <a:latin typeface="Cambria Math"/>
                      </a:rPr>
                      <m:t>𝒙</m:t>
                    </m:r>
                  </m:oMath>
                </a14:m>
                <a:r>
                  <a:rPr lang="en-US" sz="3600" b="1" dirty="0">
                    <a:solidFill>
                      <a:srgbClr val="FFFF00"/>
                    </a:solidFill>
                    <a:latin typeface="MJXc-TeX-main-R"/>
                  </a:rPr>
                  <a:t>4 &lt; 5,614</a:t>
                </a:r>
                <a:r>
                  <a:rPr lang="vi-VN" sz="3600" b="1" dirty="0">
                    <a:solidFill>
                      <a:srgbClr val="FFFF00"/>
                    </a:solidFill>
                    <a:latin typeface="MJXc-TeX-main-R"/>
                  </a:rPr>
                  <a:t>.</a:t>
                </a:r>
                <a:r>
                  <a:rPr lang="en-US" sz="3600" b="1" dirty="0">
                    <a:solidFill>
                      <a:srgbClr val="FFFF00"/>
                    </a:solidFill>
                    <a:latin typeface="MJXc-TeX-main-R"/>
                  </a:rPr>
                  <a:t> </a:t>
                </a:r>
                <a:endParaRPr lang="vi-VN" sz="3600" b="1" dirty="0">
                  <a:solidFill>
                    <a:srgbClr val="FFFF00"/>
                  </a:solidFill>
                  <a:latin typeface="OpenSan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0521" y="310783"/>
                <a:ext cx="8839200" cy="707886"/>
              </a:xfrm>
              <a:prstGeom prst="rect">
                <a:avLst/>
              </a:prstGeom>
              <a:blipFill rotWithShape="1">
                <a:blip r:embed="rId2"/>
                <a:stretch>
                  <a:fillRect l="-2138" t="-15517" r="-2000"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9826" y="957114"/>
                <a:ext cx="8478157" cy="1801712"/>
              </a:xfrm>
              <a:prstGeom prst="rect">
                <a:avLst/>
              </a:prstGeom>
            </p:spPr>
            <p:txBody>
              <a:bodyPr wrap="square">
                <a:spAutoFit/>
              </a:bodyPr>
              <a:lstStyle/>
              <a:p>
                <a:pPr algn="ctr"/>
                <a:r>
                  <a:rPr lang="en-US" sz="3600" b="1" dirty="0">
                    <a:solidFill>
                      <a:srgbClr val="FFFF00"/>
                    </a:solidFill>
                    <a:latin typeface="Aaril"/>
                  </a:rPr>
                  <a:t>Ta </a:t>
                </a:r>
                <a:r>
                  <a:rPr lang="en-US" sz="3600" b="1" dirty="0" err="1">
                    <a:solidFill>
                      <a:srgbClr val="FFFF00"/>
                    </a:solidFill>
                    <a:latin typeface="Aaril"/>
                  </a:rPr>
                  <a:t>có</a:t>
                </a:r>
                <a:r>
                  <a:rPr lang="en-US" sz="3600" b="1" dirty="0">
                    <a:solidFill>
                      <a:srgbClr val="FFFF00"/>
                    </a:solidFill>
                    <a:latin typeface="Aaril"/>
                  </a:rPr>
                  <a:t>: </a:t>
                </a:r>
                <a:r>
                  <a:rPr lang="en-US" sz="3600" b="1" dirty="0">
                    <a:solidFill>
                      <a:srgbClr val="FFFF00"/>
                    </a:solidFill>
                    <a:latin typeface="MJXc-TeX-main-R"/>
                  </a:rPr>
                  <a:t> 5,6</a:t>
                </a:r>
                <a14:m>
                  <m:oMath xmlns:m="http://schemas.openxmlformats.org/officeDocument/2006/math">
                    <m:r>
                      <a:rPr lang="en-US" sz="3600" b="1" i="1" smtClean="0">
                        <a:solidFill>
                          <a:srgbClr val="FF0000"/>
                        </a:solidFill>
                        <a:latin typeface="Cambria Math"/>
                      </a:rPr>
                      <m:t>𝒙</m:t>
                    </m:r>
                  </m:oMath>
                </a14:m>
                <a:r>
                  <a:rPr lang="en-US" sz="3600" b="1" dirty="0">
                    <a:solidFill>
                      <a:srgbClr val="FFFF00"/>
                    </a:solidFill>
                    <a:latin typeface="MJXc-TeX-main-R"/>
                  </a:rPr>
                  <a:t>4 </a:t>
                </a:r>
                <a:r>
                  <a:rPr lang="en-US" sz="3600" b="1" dirty="0">
                    <a:solidFill>
                      <a:srgbClr val="FFFF00"/>
                    </a:solidFill>
                    <a:latin typeface="Aaril"/>
                  </a:rPr>
                  <a:t>&lt; 5,614 </a:t>
                </a:r>
                <a:r>
                  <a:rPr lang="en-US" sz="3600" b="1" dirty="0" err="1">
                    <a:solidFill>
                      <a:srgbClr val="FFFF00"/>
                    </a:solidFill>
                    <a:latin typeface="Aaril"/>
                  </a:rPr>
                  <a:t>nên</a:t>
                </a:r>
                <a:r>
                  <a:rPr lang="en-US" sz="3600" b="1" dirty="0">
                    <a:solidFill>
                      <a:srgbClr val="FFFF00"/>
                    </a:solidFill>
                    <a:latin typeface="Aaril"/>
                  </a:rPr>
                  <a:t> </a:t>
                </a:r>
                <a:r>
                  <a:rPr lang="en-US" sz="3600" b="1" dirty="0" err="1">
                    <a:solidFill>
                      <a:srgbClr val="FFFF00"/>
                    </a:solidFill>
                    <a:latin typeface="Aaril"/>
                  </a:rPr>
                  <a:t>suy</a:t>
                </a:r>
                <a:r>
                  <a:rPr lang="en-US" sz="3600" b="1" dirty="0">
                    <a:solidFill>
                      <a:srgbClr val="FFFF00"/>
                    </a:solidFill>
                    <a:latin typeface="Aaril"/>
                  </a:rPr>
                  <a:t> </a:t>
                </a:r>
                <a:r>
                  <a:rPr lang="en-US" sz="3600" b="1" dirty="0" err="1">
                    <a:solidFill>
                      <a:srgbClr val="FFFF00"/>
                    </a:solidFill>
                    <a:latin typeface="Aaril"/>
                  </a:rPr>
                  <a:t>ra</a:t>
                </a:r>
                <a:r>
                  <a:rPr lang="en-US" sz="3600" b="1" dirty="0">
                    <a:solidFill>
                      <a:srgbClr val="FFFF00"/>
                    </a:solidFill>
                    <a:latin typeface="Aaril"/>
                  </a:rPr>
                  <a:t> </a:t>
                </a:r>
                <a:endParaRPr lang="vi-VN" sz="3600" b="1" dirty="0">
                  <a:solidFill>
                    <a:srgbClr val="FFFF00"/>
                  </a:solidFill>
                  <a:latin typeface="Aaril"/>
                </a:endParaRPr>
              </a:p>
              <a:p>
                <a:pPr algn="ctr"/>
                <a14:m>
                  <m:oMath xmlns:m="http://schemas.openxmlformats.org/officeDocument/2006/math">
                    <m:r>
                      <a:rPr lang="en-US" sz="4000" b="1" i="1" smtClean="0">
                        <a:solidFill>
                          <a:srgbClr val="FF0000"/>
                        </a:solidFill>
                        <a:latin typeface="Cambria Math"/>
                      </a:rPr>
                      <m:t>𝒙</m:t>
                    </m:r>
                  </m:oMath>
                </a14:m>
                <a:r>
                  <a:rPr lang="en-US" sz="3600" b="1" dirty="0">
                    <a:solidFill>
                      <a:srgbClr val="FFFF00"/>
                    </a:solidFill>
                    <a:latin typeface="Aaril"/>
                  </a:rPr>
                  <a:t> &lt; 1</a:t>
                </a:r>
                <a:r>
                  <a:rPr lang="vi-VN" sz="3600" b="1" dirty="0">
                    <a:solidFill>
                      <a:srgbClr val="FFFF00"/>
                    </a:solidFill>
                    <a:latin typeface="Aaril"/>
                  </a:rPr>
                  <a:t>.</a:t>
                </a:r>
                <a:r>
                  <a:rPr lang="en-US" sz="3600" b="1" dirty="0">
                    <a:solidFill>
                      <a:srgbClr val="FFFF00"/>
                    </a:solidFill>
                    <a:latin typeface="Aaril"/>
                  </a:rPr>
                  <a:t> </a:t>
                </a:r>
                <a:r>
                  <a:rPr lang="vi-VN" sz="3600" b="1" dirty="0">
                    <a:solidFill>
                      <a:srgbClr val="FFFF00"/>
                    </a:solidFill>
                    <a:latin typeface="Aaril"/>
                  </a:rPr>
                  <a:t> Vậy</a:t>
                </a:r>
                <a:r>
                  <a:rPr lang="en-US" sz="3600" b="1" dirty="0">
                    <a:solidFill>
                      <a:srgbClr val="FFFF00"/>
                    </a:solidFill>
                    <a:latin typeface="Aaril"/>
                  </a:rPr>
                  <a:t> </a:t>
                </a:r>
                <a:r>
                  <a:rPr lang="en-US" sz="4000" b="1" dirty="0">
                    <a:solidFill>
                      <a:srgbClr val="FFFF00"/>
                    </a:solidFill>
                    <a:latin typeface="Aaril"/>
                  </a:rPr>
                  <a:t> </a:t>
                </a:r>
                <a:r>
                  <a:rPr lang="en-US" sz="4000" b="1" i="1" dirty="0">
                    <a:solidFill>
                      <a:srgbClr val="FF0000"/>
                    </a:solidFill>
                    <a:latin typeface="Times New Roman" pitchFamily="18" charset="0"/>
                    <a:cs typeface="Times New Roman" pitchFamily="18" charset="0"/>
                  </a:rPr>
                  <a:t>x</a:t>
                </a:r>
                <a:r>
                  <a:rPr lang="vi-VN" sz="3600" b="1" dirty="0">
                    <a:solidFill>
                      <a:srgbClr val="FFFF00"/>
                    </a:solidFill>
                    <a:latin typeface="Aaril"/>
                  </a:rPr>
                  <a:t> </a:t>
                </a:r>
                <a:r>
                  <a:rPr lang="en-US" sz="3600" b="1" dirty="0">
                    <a:solidFill>
                      <a:srgbClr val="FFFF00"/>
                    </a:solidFill>
                    <a:latin typeface="Aaril"/>
                  </a:rPr>
                  <a:t>=</a:t>
                </a:r>
                <a:r>
                  <a:rPr lang="vi-VN" sz="3600" b="1" dirty="0">
                    <a:solidFill>
                      <a:srgbClr val="FFFF00"/>
                    </a:solidFill>
                    <a:latin typeface="Aaril"/>
                  </a:rPr>
                  <a:t> </a:t>
                </a:r>
                <a:r>
                  <a:rPr lang="en-US" sz="3600" b="1" dirty="0">
                    <a:solidFill>
                      <a:srgbClr val="FFFF00"/>
                    </a:solidFill>
                    <a:latin typeface="Aaril"/>
                  </a:rPr>
                  <a:t>0.</a:t>
                </a:r>
              </a:p>
              <a:p>
                <a:pPr algn="ctr"/>
                <a:r>
                  <a:rPr lang="en-US" sz="3600" b="1" dirty="0" err="1">
                    <a:solidFill>
                      <a:srgbClr val="FFFF00"/>
                    </a:solidFill>
                    <a:latin typeface="Aaril"/>
                  </a:rPr>
                  <a:t>Thử</a:t>
                </a:r>
                <a:r>
                  <a:rPr lang="en-US" sz="3600" b="1" dirty="0">
                    <a:solidFill>
                      <a:srgbClr val="FFFF00"/>
                    </a:solidFill>
                    <a:latin typeface="Aaril"/>
                  </a:rPr>
                  <a:t> </a:t>
                </a:r>
                <a:r>
                  <a:rPr lang="en-US" sz="3600" b="1" dirty="0" err="1">
                    <a:solidFill>
                      <a:srgbClr val="FFFF00"/>
                    </a:solidFill>
                    <a:latin typeface="Aaril"/>
                  </a:rPr>
                  <a:t>lại</a:t>
                </a:r>
                <a:r>
                  <a:rPr lang="en-US" sz="3600" b="1" dirty="0">
                    <a:solidFill>
                      <a:srgbClr val="FFFF00"/>
                    </a:solidFill>
                    <a:latin typeface="Aaril"/>
                  </a:rPr>
                  <a:t>: </a:t>
                </a:r>
                <a:r>
                  <a:rPr lang="vi-VN" sz="3600" b="1" dirty="0">
                    <a:solidFill>
                      <a:srgbClr val="FFFF00"/>
                    </a:solidFill>
                    <a:latin typeface="Aaril"/>
                  </a:rPr>
                  <a:t> </a:t>
                </a:r>
                <a:r>
                  <a:rPr lang="en-US" sz="3600" b="1" dirty="0">
                    <a:solidFill>
                      <a:srgbClr val="FFFF00"/>
                    </a:solidFill>
                    <a:latin typeface="Aaril"/>
                  </a:rPr>
                  <a:t>5,604</a:t>
                </a:r>
                <a:r>
                  <a:rPr lang="vi-VN" sz="3600" b="1" dirty="0">
                    <a:solidFill>
                      <a:srgbClr val="FFFF00"/>
                    </a:solidFill>
                    <a:latin typeface="Aaril"/>
                  </a:rPr>
                  <a:t> </a:t>
                </a:r>
                <a:r>
                  <a:rPr lang="en-US" sz="3600" b="1" dirty="0">
                    <a:solidFill>
                      <a:srgbClr val="FFFF00"/>
                    </a:solidFill>
                    <a:latin typeface="Aaril"/>
                  </a:rPr>
                  <a:t>&lt;</a:t>
                </a:r>
                <a:r>
                  <a:rPr lang="vi-VN" sz="3600" b="1" dirty="0">
                    <a:solidFill>
                      <a:srgbClr val="FFFF00"/>
                    </a:solidFill>
                    <a:latin typeface="Aaril"/>
                  </a:rPr>
                  <a:t> </a:t>
                </a:r>
                <a:r>
                  <a:rPr lang="en-US" sz="3600" b="1" dirty="0">
                    <a:solidFill>
                      <a:srgbClr val="FFFF00"/>
                    </a:solidFill>
                    <a:latin typeface="Aaril"/>
                  </a:rPr>
                  <a:t>5,614</a:t>
                </a:r>
                <a:r>
                  <a:rPr lang="vi-VN" sz="3600" b="1" dirty="0">
                    <a:solidFill>
                      <a:srgbClr val="FFFF00"/>
                    </a:solidFill>
                    <a:latin typeface="Aaril"/>
                  </a:rPr>
                  <a:t>.</a:t>
                </a:r>
                <a:endParaRPr lang="en-US" sz="3600" b="1" dirty="0">
                  <a:solidFill>
                    <a:srgbClr val="FFFF00"/>
                  </a:solidFill>
                  <a:latin typeface="Aaril"/>
                </a:endParaRPr>
              </a:p>
            </p:txBody>
          </p:sp>
        </mc:Choice>
        <mc:Fallback xmlns="">
          <p:sp>
            <p:nvSpPr>
              <p:cNvPr id="3" name="Rectangle 2"/>
              <p:cNvSpPr>
                <a:spLocks noRot="1" noChangeAspect="1" noMove="1" noResize="1" noEditPoints="1" noAdjustHandles="1" noChangeArrowheads="1" noChangeShapeType="1" noTextEdit="1"/>
              </p:cNvSpPr>
              <p:nvPr/>
            </p:nvSpPr>
            <p:spPr>
              <a:xfrm>
                <a:off x="259826" y="957114"/>
                <a:ext cx="8478157" cy="1801712"/>
              </a:xfrm>
              <a:prstGeom prst="rect">
                <a:avLst/>
              </a:prstGeom>
              <a:blipFill rotWithShape="1">
                <a:blip r:embed="rId3"/>
                <a:stretch>
                  <a:fillRect t="-4730" b="-12838"/>
                </a:stretch>
              </a:blipFill>
            </p:spPr>
            <p:txBody>
              <a:bodyPr/>
              <a:lstStyle/>
              <a:p>
                <a:r>
                  <a:rPr lang="en-US">
                    <a:noFill/>
                  </a:rPr>
                  <a:t> </a:t>
                </a:r>
              </a:p>
            </p:txBody>
          </p:sp>
        </mc:Fallback>
      </mc:AlternateContent>
      <p:sp>
        <p:nvSpPr>
          <p:cNvPr id="4" name="TextBox 3"/>
          <p:cNvSpPr txBox="1"/>
          <p:nvPr/>
        </p:nvSpPr>
        <p:spPr>
          <a:xfrm>
            <a:off x="118955" y="2711440"/>
            <a:ext cx="8759897" cy="1261884"/>
          </a:xfrm>
          <a:prstGeom prst="rect">
            <a:avLst/>
          </a:prstGeom>
          <a:noFill/>
        </p:spPr>
        <p:txBody>
          <a:bodyPr wrap="square" rtlCol="0">
            <a:spAutoFit/>
          </a:bodyPr>
          <a:lstStyle/>
          <a:p>
            <a:r>
              <a:rPr lang="en-US" sz="3600" b="1" u="sng" dirty="0" err="1">
                <a:solidFill>
                  <a:srgbClr val="FFFF00"/>
                </a:solidFill>
                <a:latin typeface="Arial" pitchFamily="34" charset="0"/>
                <a:cs typeface="Arial" pitchFamily="34" charset="0"/>
              </a:rPr>
              <a:t>Bài</a:t>
            </a:r>
            <a:r>
              <a:rPr lang="en-US" sz="3600" b="1" u="sng" dirty="0">
                <a:solidFill>
                  <a:srgbClr val="FFFF00"/>
                </a:solidFill>
                <a:latin typeface="Arial" pitchFamily="34" charset="0"/>
                <a:cs typeface="Arial" pitchFamily="34" charset="0"/>
              </a:rPr>
              <a:t> 5:</a:t>
            </a:r>
            <a:r>
              <a:rPr lang="vi-VN" sz="3600" b="1" dirty="0">
                <a:solidFill>
                  <a:srgbClr val="0000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Tìm</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số</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tự</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nhiên</a:t>
            </a:r>
            <a:r>
              <a:rPr lang="en-US" sz="3600" b="1" dirty="0">
                <a:solidFill>
                  <a:srgbClr val="FFFF00"/>
                </a:solidFill>
                <a:latin typeface="Arial" pitchFamily="34" charset="0"/>
                <a:cs typeface="Arial" pitchFamily="34" charset="0"/>
              </a:rPr>
              <a:t> </a:t>
            </a:r>
            <a:r>
              <a:rPr lang="en-US" sz="3600" b="1" i="1" dirty="0">
                <a:solidFill>
                  <a:srgbClr val="FF0000"/>
                </a:solidFill>
                <a:latin typeface="Times New Roman" pitchFamily="18" charset="0"/>
                <a:cs typeface="Times New Roman" pitchFamily="18" charset="0"/>
              </a:rPr>
              <a:t> x</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biết</a:t>
            </a:r>
            <a:r>
              <a:rPr lang="en-US" sz="3600" b="1" dirty="0">
                <a:solidFill>
                  <a:srgbClr val="FFFF00"/>
                </a:solidFill>
                <a:latin typeface="Arial" pitchFamily="34" charset="0"/>
                <a:cs typeface="Arial" pitchFamily="34" charset="0"/>
              </a:rPr>
              <a:t>:</a:t>
            </a:r>
          </a:p>
          <a:p>
            <a:r>
              <a:rPr lang="en-US" sz="3600" b="1" dirty="0">
                <a:solidFill>
                  <a:srgbClr val="FFFF00"/>
                </a:solidFill>
                <a:latin typeface="Arial" pitchFamily="34" charset="0"/>
                <a:cs typeface="Arial" pitchFamily="34" charset="0"/>
              </a:rPr>
              <a:t>a) 0,9</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&lt;</a:t>
            </a:r>
            <a:r>
              <a:rPr lang="vi-VN" sz="3600" b="1" dirty="0">
                <a:solidFill>
                  <a:srgbClr val="FFFF00"/>
                </a:solidFill>
                <a:latin typeface="Arial" pitchFamily="34" charset="0"/>
                <a:cs typeface="Arial" pitchFamily="34" charset="0"/>
              </a:rPr>
              <a:t> </a:t>
            </a:r>
            <a:r>
              <a:rPr lang="en-US" sz="4000" b="1" i="1" dirty="0">
                <a:solidFill>
                  <a:srgbClr val="FF0000"/>
                </a:solidFill>
                <a:latin typeface="Times New Roman" pitchFamily="18" charset="0"/>
                <a:cs typeface="Times New Roman" pitchFamily="18" charset="0"/>
              </a:rPr>
              <a:t>x</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&lt;</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1,2</a:t>
            </a:r>
            <a:r>
              <a:rPr lang="vi-VN" sz="3600" b="1" dirty="0">
                <a:solidFill>
                  <a:srgbClr val="FFFF00"/>
                </a:solidFill>
                <a:latin typeface="Arial" pitchFamily="34" charset="0"/>
                <a:cs typeface="Arial" pitchFamily="34" charset="0"/>
              </a:rPr>
              <a:t>.</a:t>
            </a:r>
            <a:r>
              <a:rPr lang="en-US" sz="3600" b="1" dirty="0">
                <a:solidFill>
                  <a:srgbClr val="FFFF00"/>
                </a:solidFill>
                <a:latin typeface="Arial" pitchFamily="34" charset="0"/>
                <a:cs typeface="Arial" pitchFamily="34" charset="0"/>
              </a:rPr>
              <a:t>     </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b) 84,97</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&lt;</a:t>
            </a:r>
            <a:r>
              <a:rPr lang="vi-VN" sz="3600" b="1" dirty="0">
                <a:solidFill>
                  <a:srgbClr val="FFFF00"/>
                </a:solidFill>
                <a:latin typeface="Arial" pitchFamily="34" charset="0"/>
                <a:cs typeface="Arial" pitchFamily="34" charset="0"/>
              </a:rPr>
              <a:t> </a:t>
            </a:r>
            <a:r>
              <a:rPr lang="en-US" sz="4000" b="1" i="1" dirty="0">
                <a:solidFill>
                  <a:srgbClr val="FF0000"/>
                </a:solidFill>
                <a:latin typeface="Times New Roman" pitchFamily="18" charset="0"/>
                <a:cs typeface="Times New Roman" pitchFamily="18" charset="0"/>
              </a:rPr>
              <a:t>x</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&lt;</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85,14</a:t>
            </a:r>
            <a:r>
              <a:rPr lang="vi-VN" sz="3600" b="1" dirty="0">
                <a:solidFill>
                  <a:srgbClr val="FFFF00"/>
                </a:solidFill>
                <a:latin typeface="Arial" pitchFamily="34" charset="0"/>
                <a:cs typeface="Arial" pitchFamily="34" charset="0"/>
              </a:rPr>
              <a:t>.</a:t>
            </a:r>
            <a:endParaRPr lang="en-US" sz="3600" b="1" dirty="0">
              <a:solidFill>
                <a:srgbClr val="FFFF00"/>
              </a:solidFill>
              <a:latin typeface="Arial" pitchFamily="34" charset="0"/>
              <a:cs typeface="Arial" pitchFamily="34" charset="0"/>
            </a:endParaRPr>
          </a:p>
        </p:txBody>
      </p:sp>
      <p:sp>
        <p:nvSpPr>
          <p:cNvPr id="5" name="Rectangle 4"/>
          <p:cNvSpPr/>
          <p:nvPr/>
        </p:nvSpPr>
        <p:spPr>
          <a:xfrm>
            <a:off x="155050" y="4038600"/>
            <a:ext cx="8646647" cy="2308324"/>
          </a:xfrm>
          <a:prstGeom prst="rect">
            <a:avLst/>
          </a:prstGeom>
        </p:spPr>
        <p:txBody>
          <a:bodyPr wrap="square">
            <a:spAutoFit/>
          </a:bodyPr>
          <a:lstStyle/>
          <a:p>
            <a:pPr lvl="0" algn="just"/>
            <a:r>
              <a:rPr lang="vi-VN" sz="3200" b="1" dirty="0">
                <a:solidFill>
                  <a:srgbClr val="FFFF00"/>
                </a:solidFill>
              </a:rPr>
              <a:t>a) Số tự nhiên lớn hơn</a:t>
            </a:r>
            <a:r>
              <a:rPr lang="en-US" sz="3200" b="1" dirty="0">
                <a:solidFill>
                  <a:srgbClr val="FFFF00"/>
                </a:solidFill>
              </a:rPr>
              <a:t>  </a:t>
            </a:r>
            <a:r>
              <a:rPr lang="vi-VN" sz="3200" b="1" dirty="0">
                <a:solidFill>
                  <a:srgbClr val="FFFF00"/>
                </a:solidFill>
              </a:rPr>
              <a:t>0,9 và bé hơn 1,2</a:t>
            </a:r>
            <a:r>
              <a:rPr lang="en-US" sz="3200" b="1" dirty="0">
                <a:solidFill>
                  <a:srgbClr val="FFFF00"/>
                </a:solidFill>
              </a:rPr>
              <a:t>  </a:t>
            </a:r>
            <a:r>
              <a:rPr lang="vi-VN" sz="3200" b="1" dirty="0">
                <a:solidFill>
                  <a:srgbClr val="FFFF00"/>
                </a:solidFill>
              </a:rPr>
              <a:t>là: 1. Vậy </a:t>
            </a:r>
            <a:r>
              <a:rPr lang="en-US" sz="4000" b="1" i="1" dirty="0">
                <a:solidFill>
                  <a:srgbClr val="FF0000"/>
                </a:solidFill>
                <a:latin typeface="Times New Roman" pitchFamily="18" charset="0"/>
                <a:cs typeface="Times New Roman" pitchFamily="18" charset="0"/>
              </a:rPr>
              <a:t>x</a:t>
            </a:r>
            <a:r>
              <a:rPr lang="vi-VN" sz="4000" b="1" dirty="0">
                <a:solidFill>
                  <a:srgbClr val="FFFF00"/>
                </a:solidFill>
              </a:rPr>
              <a:t> </a:t>
            </a:r>
            <a:r>
              <a:rPr lang="vi-VN" sz="3200" b="1" dirty="0">
                <a:solidFill>
                  <a:srgbClr val="FFFF00"/>
                </a:solidFill>
              </a:rPr>
              <a:t>là: 1.</a:t>
            </a:r>
          </a:p>
          <a:p>
            <a:pPr lvl="0" algn="just"/>
            <a:r>
              <a:rPr lang="vi-VN" sz="3200" b="1" dirty="0">
                <a:solidFill>
                  <a:srgbClr val="FFFF00"/>
                </a:solidFill>
              </a:rPr>
              <a:t>b) Số tự nhiên lớn hơn</a:t>
            </a:r>
            <a:r>
              <a:rPr lang="en-US" sz="3200" b="1" dirty="0">
                <a:solidFill>
                  <a:srgbClr val="FFFF00"/>
                </a:solidFill>
              </a:rPr>
              <a:t> </a:t>
            </a:r>
            <a:r>
              <a:rPr lang="en-US" sz="3200" b="1" dirty="0">
                <a:solidFill>
                  <a:srgbClr val="FFFF00"/>
                </a:solidFill>
                <a:latin typeface="Arial" pitchFamily="34" charset="0"/>
                <a:cs typeface="Arial" pitchFamily="34" charset="0"/>
              </a:rPr>
              <a:t>84,97</a:t>
            </a:r>
            <a:r>
              <a:rPr lang="vi-VN" sz="3200" b="1" dirty="0">
                <a:solidFill>
                  <a:srgbClr val="FFFF00"/>
                </a:solidFill>
              </a:rPr>
              <a:t> và bé hơn </a:t>
            </a:r>
            <a:r>
              <a:rPr lang="en-US" sz="3200" b="1" dirty="0">
                <a:solidFill>
                  <a:srgbClr val="FFFF00"/>
                </a:solidFill>
                <a:latin typeface="Arial" pitchFamily="34" charset="0"/>
                <a:cs typeface="Arial" pitchFamily="34" charset="0"/>
              </a:rPr>
              <a:t>85,14</a:t>
            </a:r>
            <a:r>
              <a:rPr lang="en-US" sz="3200" b="1" dirty="0">
                <a:solidFill>
                  <a:srgbClr val="FFFF00"/>
                </a:solidFill>
              </a:rPr>
              <a:t>  </a:t>
            </a:r>
            <a:r>
              <a:rPr lang="vi-VN" sz="3200" b="1" dirty="0">
                <a:solidFill>
                  <a:srgbClr val="FFFF00"/>
                </a:solidFill>
              </a:rPr>
              <a:t>là: 85. Vậy </a:t>
            </a:r>
            <a:r>
              <a:rPr lang="en-US" sz="4000" b="1" i="1" dirty="0">
                <a:solidFill>
                  <a:srgbClr val="FF0000"/>
                </a:solidFill>
                <a:latin typeface="Times New Roman" pitchFamily="18" charset="0"/>
                <a:cs typeface="Times New Roman" pitchFamily="18" charset="0"/>
              </a:rPr>
              <a:t>x</a:t>
            </a:r>
            <a:r>
              <a:rPr lang="vi-VN" sz="3200" b="1" dirty="0">
                <a:solidFill>
                  <a:srgbClr val="FFFF00"/>
                </a:solidFill>
              </a:rPr>
              <a:t> là: 85.</a:t>
            </a:r>
          </a:p>
        </p:txBody>
      </p:sp>
    </p:spTree>
    <p:extLst>
      <p:ext uri="{BB962C8B-B14F-4D97-AF65-F5344CB8AC3E}">
        <p14:creationId xmlns:p14="http://schemas.microsoft.com/office/powerpoint/2010/main" val="30386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228600" y="1700847"/>
            <a:ext cx="8229600" cy="4699954"/>
          </a:xfrm>
          <a:prstGeom prst="rect">
            <a:avLst/>
          </a:prstGeom>
          <a:noFill/>
        </p:spPr>
        <p:txBody>
          <a:bodyPr wrap="none" lIns="91397" tIns="45699" rIns="91397" bIns="45699" fromWordArt="1">
            <a:prstTxWarp prst="textCascadeUp">
              <a:avLst>
                <a:gd name="adj" fmla="val 7556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defRPr/>
            </a:pPr>
            <a:r>
              <a:rPr lang="en-US" sz="3600" b="1" kern="0" dirty="0">
                <a:ln w="1905"/>
                <a:solidFill>
                  <a:srgbClr val="FFFF00"/>
                </a:solidFill>
                <a:effectLst>
                  <a:innerShdw blurRad="69850" dist="43180" dir="5400000">
                    <a:srgbClr val="000000">
                      <a:alpha val="65000"/>
                    </a:srgbClr>
                  </a:innerShdw>
                </a:effectLst>
                <a:latin typeface="Arial" pitchFamily="34" charset="0"/>
                <a:cs typeface="Arial" pitchFamily="34" charset="0"/>
              </a:rPr>
              <a:t>TRÒ CHƠI: </a:t>
            </a:r>
          </a:p>
          <a:p>
            <a:pPr algn="ctr">
              <a:defRPr/>
            </a:pPr>
            <a:r>
              <a:rPr lang="vi-VN" sz="3600" b="1" kern="0" dirty="0">
                <a:ln w="1905"/>
                <a:solidFill>
                  <a:srgbClr val="FFFF00"/>
                </a:solidFill>
                <a:effectLst>
                  <a:innerShdw blurRad="69850" dist="43180" dir="5400000">
                    <a:srgbClr val="000000">
                      <a:alpha val="65000"/>
                    </a:srgbClr>
                  </a:innerShdw>
                </a:effectLst>
                <a:latin typeface="Arial" pitchFamily="34" charset="0"/>
                <a:cs typeface="Arial" pitchFamily="34" charset="0"/>
              </a:rPr>
              <a:t>XEM AI NHANH NHẤT</a:t>
            </a:r>
            <a:r>
              <a:rPr lang="en-US" sz="3600" b="1" kern="0" dirty="0">
                <a:ln w="1905"/>
                <a:solidFill>
                  <a:srgbClr val="FFFF00"/>
                </a:solidFill>
                <a:effectLst>
                  <a:innerShdw blurRad="69850" dist="43180" dir="5400000">
                    <a:srgbClr val="000000">
                      <a:alpha val="65000"/>
                    </a:srgbClr>
                  </a:innerShdw>
                </a:effectLst>
                <a:latin typeface="Arial" pitchFamily="34" charset="0"/>
                <a:cs typeface="Arial" pitchFamily="34" charset="0"/>
              </a:rPr>
              <a:t>?</a:t>
            </a:r>
          </a:p>
        </p:txBody>
      </p:sp>
      <p:pic>
        <p:nvPicPr>
          <p:cNvPr id="3" name="Picture 5"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13189"/>
            <a:ext cx="1219200" cy="15988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7B9ACB02-FDA9-43EA-A9A9-291C767AC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3190"/>
            <a:ext cx="4572000" cy="1598837"/>
          </a:xfrm>
          <a:prstGeom prst="rect">
            <a:avLst/>
          </a:prstGeom>
          <a:noFill/>
          <a:ln>
            <a:noFill/>
          </a:ln>
        </p:spPr>
      </p:pic>
      <p:sp>
        <p:nvSpPr>
          <p:cNvPr id="6"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pic>
        <p:nvPicPr>
          <p:cNvPr id="7" name="图片 6">
            <a:extLst>
              <a:ext uri="{FF2B5EF4-FFF2-40B4-BE49-F238E27FC236}">
                <a16:creationId xmlns:a16="http://schemas.microsoft.com/office/drawing/2014/main" id="{7DA46919-DCA7-4F97-B4EA-BADDA348B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781800" y="0"/>
            <a:ext cx="2362200" cy="3824046"/>
          </a:xfrm>
          <a:prstGeom prst="rect">
            <a:avLst/>
          </a:prstGeom>
        </p:spPr>
      </p:pic>
      <p:grpSp>
        <p:nvGrpSpPr>
          <p:cNvPr id="8" name="Group 30"/>
          <p:cNvGrpSpPr>
            <a:grpSpLocks/>
          </p:cNvGrpSpPr>
          <p:nvPr/>
        </p:nvGrpSpPr>
        <p:grpSpPr bwMode="auto">
          <a:xfrm>
            <a:off x="6287731" y="5107858"/>
            <a:ext cx="2718620" cy="1576812"/>
            <a:chOff x="144" y="0"/>
            <a:chExt cx="1248" cy="1056"/>
          </a:xfrm>
        </p:grpSpPr>
        <p:pic>
          <p:nvPicPr>
            <p:cNvPr id="9" name="Picture 31" descr="BOOKANI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 y="349"/>
              <a:ext cx="124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2" descr="TORC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8" y="0"/>
              <a:ext cx="986"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4" descr="4BBD0CCD48A74000B8F6581C91102746[1]"/>
          <p:cNvPicPr>
            <a:picLocks noChangeAspect="1" noChangeArrowheads="1" noCrop="1"/>
          </p:cNvPicPr>
          <p:nvPr/>
        </p:nvPicPr>
        <p:blipFill>
          <a:blip r:embed="rId7"/>
          <a:srcRect/>
          <a:stretch>
            <a:fillRect/>
          </a:stretch>
        </p:blipFill>
        <p:spPr bwMode="auto">
          <a:xfrm>
            <a:off x="257176" y="2378177"/>
            <a:ext cx="1647824" cy="2209800"/>
          </a:xfrm>
          <a:prstGeom prst="rect">
            <a:avLst/>
          </a:prstGeom>
          <a:noFill/>
          <a:ln w="9525">
            <a:noFill/>
            <a:miter lim="800000"/>
            <a:headEnd/>
            <a:tailEnd/>
          </a:ln>
        </p:spPr>
      </p:pic>
    </p:spTree>
    <p:extLst>
      <p:ext uri="{BB962C8B-B14F-4D97-AF65-F5344CB8AC3E}">
        <p14:creationId xmlns:p14="http://schemas.microsoft.com/office/powerpoint/2010/main" val="28798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911" y="1752604"/>
            <a:ext cx="9049110" cy="3477875"/>
          </a:xfrm>
          <a:prstGeom prst="rect">
            <a:avLst/>
          </a:prstGeom>
          <a:noFill/>
        </p:spPr>
        <p:txBody>
          <a:bodyPr wrap="square" rtlCol="0">
            <a:spAutoFit/>
          </a:bodyPr>
          <a:lstStyle/>
          <a:p>
            <a:r>
              <a:rPr lang="vi-VN" sz="3600" b="1" u="sng" dirty="0">
                <a:solidFill>
                  <a:srgbClr val="FFFF00"/>
                </a:solidFill>
                <a:latin typeface="Arial" pitchFamily="34" charset="0"/>
                <a:cs typeface="Arial" pitchFamily="34" charset="0"/>
              </a:rPr>
              <a:t>Câu 1.</a:t>
            </a:r>
            <a:r>
              <a:rPr lang="vi-VN" sz="3600" b="1" dirty="0">
                <a:solidFill>
                  <a:srgbClr val="000000"/>
                </a:solidFill>
                <a:latin typeface="Arial" pitchFamily="34" charset="0"/>
                <a:cs typeface="Arial" pitchFamily="34" charset="0"/>
              </a:rPr>
              <a:t> </a:t>
            </a:r>
            <a:r>
              <a:rPr lang="vi-VN" sz="3600" b="1" dirty="0" err="1">
                <a:solidFill>
                  <a:srgbClr val="FFFF00"/>
                </a:solidFill>
                <a:latin typeface="Arial" pitchFamily="34" charset="0"/>
                <a:cs typeface="Arial" pitchFamily="34" charset="0"/>
              </a:rPr>
              <a:t>S</a:t>
            </a:r>
            <a:r>
              <a:rPr lang="en-US" sz="3600" b="1" dirty="0">
                <a:solidFill>
                  <a:srgbClr val="FFFF00"/>
                </a:solidFill>
                <a:latin typeface="Arial" pitchFamily="34" charset="0"/>
                <a:cs typeface="Arial" pitchFamily="34" charset="0"/>
              </a:rPr>
              <a:t>ố </a:t>
            </a:r>
            <a:r>
              <a:rPr lang="en-US" sz="3600" b="1" dirty="0" err="1">
                <a:solidFill>
                  <a:srgbClr val="FFFF00"/>
                </a:solidFill>
                <a:latin typeface="Arial" pitchFamily="34" charset="0"/>
                <a:cs typeface="Arial" pitchFamily="34" charset="0"/>
              </a:rPr>
              <a:t>tự</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nhiên</a:t>
            </a:r>
            <a:r>
              <a:rPr lang="en-US" sz="3600" b="1" dirty="0">
                <a:solidFill>
                  <a:srgbClr val="FFFF00"/>
                </a:solidFill>
                <a:latin typeface="Arial" pitchFamily="34" charset="0"/>
                <a:cs typeface="Arial" pitchFamily="34" charset="0"/>
              </a:rPr>
              <a:t> </a:t>
            </a:r>
            <a:r>
              <a:rPr lang="en-US" sz="3600" b="1" i="1" dirty="0">
                <a:solidFill>
                  <a:srgbClr val="FF0000"/>
                </a:solidFill>
                <a:latin typeface="Times New Roman" pitchFamily="18" charset="0"/>
                <a:cs typeface="Times New Roman" pitchFamily="18" charset="0"/>
              </a:rPr>
              <a:t> x</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biết</a:t>
            </a:r>
            <a:r>
              <a:rPr lang="en-US" sz="3600" b="1" dirty="0">
                <a:solidFill>
                  <a:srgbClr val="FFFF00"/>
                </a:solidFill>
                <a:latin typeface="Arial" pitchFamily="34" charset="0"/>
                <a:cs typeface="Arial" pitchFamily="34" charset="0"/>
              </a:rPr>
              <a:t>:</a:t>
            </a:r>
          </a:p>
          <a:p>
            <a:pPr algn="ctr"/>
            <a:r>
              <a:rPr lang="en-US" sz="3600" b="1" dirty="0">
                <a:solidFill>
                  <a:srgbClr val="FFFF00"/>
                </a:solidFill>
                <a:latin typeface="Arial" pitchFamily="34" charset="0"/>
                <a:cs typeface="Arial" pitchFamily="34" charset="0"/>
              </a:rPr>
              <a:t> </a:t>
            </a:r>
            <a:r>
              <a:rPr lang="vi-VN" sz="3600" b="1" dirty="0">
                <a:solidFill>
                  <a:srgbClr val="FFFF00"/>
                </a:solidFill>
                <a:latin typeface="Arial" pitchFamily="34" charset="0"/>
                <a:cs typeface="Arial" pitchFamily="34" charset="0"/>
              </a:rPr>
              <a:t>6,6 </a:t>
            </a:r>
            <a:r>
              <a:rPr lang="en-US" sz="3600" b="1" dirty="0">
                <a:solidFill>
                  <a:srgbClr val="FFFF00"/>
                </a:solidFill>
                <a:latin typeface="Arial" pitchFamily="34" charset="0"/>
                <a:cs typeface="Arial" pitchFamily="34" charset="0"/>
              </a:rPr>
              <a:t>&lt;</a:t>
            </a:r>
            <a:r>
              <a:rPr lang="vi-VN" sz="3600" b="1" dirty="0">
                <a:solidFill>
                  <a:srgbClr val="FFFF00"/>
                </a:solidFill>
                <a:latin typeface="Arial" pitchFamily="34" charset="0"/>
                <a:cs typeface="Arial" pitchFamily="34" charset="0"/>
              </a:rPr>
              <a:t> </a:t>
            </a:r>
            <a:r>
              <a:rPr lang="en-US" sz="4000" b="1" i="1" dirty="0">
                <a:solidFill>
                  <a:srgbClr val="FF0000"/>
                </a:solidFill>
                <a:latin typeface="Times New Roman" pitchFamily="18" charset="0"/>
                <a:cs typeface="Times New Roman" pitchFamily="18" charset="0"/>
              </a:rPr>
              <a:t>x</a:t>
            </a:r>
            <a:r>
              <a:rPr lang="vi-VN" sz="3600" b="1" dirty="0">
                <a:solidFill>
                  <a:srgbClr val="FFFF00"/>
                </a:solidFill>
                <a:latin typeface="Arial" pitchFamily="34" charset="0"/>
                <a:cs typeface="Arial" pitchFamily="34" charset="0"/>
              </a:rPr>
              <a:t> </a:t>
            </a:r>
            <a:r>
              <a:rPr lang="en-US" sz="3600" b="1" dirty="0">
                <a:solidFill>
                  <a:srgbClr val="FFFF00"/>
                </a:solidFill>
                <a:latin typeface="Arial" pitchFamily="34" charset="0"/>
                <a:cs typeface="Arial" pitchFamily="34" charset="0"/>
              </a:rPr>
              <a:t>&lt;</a:t>
            </a:r>
            <a:r>
              <a:rPr lang="vi-VN" sz="3600" b="1" dirty="0">
                <a:solidFill>
                  <a:srgbClr val="FFFF00"/>
                </a:solidFill>
                <a:latin typeface="Arial" pitchFamily="34" charset="0"/>
                <a:cs typeface="Arial" pitchFamily="34" charset="0"/>
              </a:rPr>
              <a:t> 7</a:t>
            </a:r>
            <a:r>
              <a:rPr lang="en-US" sz="3600" b="1" dirty="0">
                <a:solidFill>
                  <a:srgbClr val="FFFF00"/>
                </a:solidFill>
                <a:latin typeface="Arial" pitchFamily="34" charset="0"/>
                <a:cs typeface="Arial" pitchFamily="34" charset="0"/>
              </a:rPr>
              <a:t>,2</a:t>
            </a:r>
            <a:r>
              <a:rPr lang="vi-VN" sz="3600" b="1" dirty="0">
                <a:solidFill>
                  <a:srgbClr val="FFFF00"/>
                </a:solidFill>
                <a:latin typeface="Arial" pitchFamily="34" charset="0"/>
                <a:cs typeface="Arial" pitchFamily="34" charset="0"/>
              </a:rPr>
              <a:t>.</a:t>
            </a:r>
            <a:r>
              <a:rPr lang="en-US" sz="3600" b="1" dirty="0">
                <a:solidFill>
                  <a:srgbClr val="FFFF00"/>
                </a:solidFill>
                <a:latin typeface="Arial" pitchFamily="34" charset="0"/>
                <a:cs typeface="Arial" pitchFamily="34" charset="0"/>
              </a:rPr>
              <a:t>   </a:t>
            </a:r>
            <a:endParaRPr lang="vi-VN" sz="3600" b="1" dirty="0">
              <a:solidFill>
                <a:srgbClr val="FFFF00"/>
              </a:solidFill>
              <a:latin typeface="Arial" pitchFamily="34" charset="0"/>
              <a:cs typeface="Arial" pitchFamily="34" charset="0"/>
            </a:endParaRPr>
          </a:p>
          <a:p>
            <a:pPr marL="742950" indent="-742950" algn="ctr">
              <a:buAutoNum type="alphaUcPeriod"/>
            </a:pPr>
            <a:r>
              <a:rPr lang="vi-VN" sz="3600" b="1" dirty="0">
                <a:solidFill>
                  <a:srgbClr val="FFFF00"/>
                </a:solidFill>
                <a:latin typeface="Arial" pitchFamily="34" charset="0"/>
                <a:cs typeface="Arial" pitchFamily="34" charset="0"/>
              </a:rPr>
              <a:t>6</a:t>
            </a:r>
          </a:p>
          <a:p>
            <a:pPr marL="742950" indent="-742950" algn="ctr">
              <a:buAutoNum type="alphaUcPeriod"/>
            </a:pPr>
            <a:r>
              <a:rPr lang="vi-VN" sz="3600" b="1" dirty="0">
                <a:solidFill>
                  <a:srgbClr val="FFFF00"/>
                </a:solidFill>
                <a:latin typeface="Arial" pitchFamily="34" charset="0"/>
                <a:cs typeface="Arial" pitchFamily="34" charset="0"/>
              </a:rPr>
              <a:t>7</a:t>
            </a:r>
          </a:p>
          <a:p>
            <a:pPr marL="742950" indent="-742950" algn="ctr">
              <a:buAutoNum type="alphaUcPeriod"/>
            </a:pPr>
            <a:r>
              <a:rPr lang="vi-VN" sz="3600" b="1" dirty="0">
                <a:solidFill>
                  <a:srgbClr val="FFFF00"/>
                </a:solidFill>
                <a:latin typeface="Arial" pitchFamily="34" charset="0"/>
                <a:cs typeface="Arial" pitchFamily="34" charset="0"/>
              </a:rPr>
              <a:t>8</a:t>
            </a:r>
          </a:p>
          <a:p>
            <a:pPr marL="742950" indent="-742950" algn="ctr">
              <a:buAutoNum type="alphaUcPeriod"/>
            </a:pPr>
            <a:r>
              <a:rPr lang="vi-VN" sz="3600" b="1" dirty="0">
                <a:solidFill>
                  <a:srgbClr val="FFFF00"/>
                </a:solidFill>
                <a:latin typeface="Arial" pitchFamily="34" charset="0"/>
                <a:cs typeface="Arial" pitchFamily="34" charset="0"/>
              </a:rPr>
              <a:t>9</a:t>
            </a:r>
            <a:endParaRPr lang="en-US" sz="3600" b="1" dirty="0">
              <a:solidFill>
                <a:srgbClr val="FFFF00"/>
              </a:solidFill>
              <a:latin typeface="Arial" pitchFamily="34" charset="0"/>
              <a:cs typeface="Arial" pitchFamily="34" charset="0"/>
            </a:endParaRPr>
          </a:p>
        </p:txBody>
      </p:sp>
      <p:sp>
        <p:nvSpPr>
          <p:cNvPr id="3" name="TextBox 2"/>
          <p:cNvSpPr txBox="1"/>
          <p:nvPr/>
        </p:nvSpPr>
        <p:spPr>
          <a:xfrm>
            <a:off x="762001" y="310061"/>
            <a:ext cx="6272462" cy="1446550"/>
          </a:xfrm>
          <a:prstGeom prst="rect">
            <a:avLst/>
          </a:prstGeom>
          <a:noFill/>
        </p:spPr>
        <p:txBody>
          <a:bodyPr wrap="square" rtlCol="0">
            <a:spAutoFit/>
          </a:bodyPr>
          <a:lstStyle/>
          <a:p>
            <a:pPr algn="ctr"/>
            <a:r>
              <a:rPr lang="en-US" sz="4400" b="1" dirty="0">
                <a:solidFill>
                  <a:srgbClr val="FF0000"/>
                </a:solidFill>
                <a:latin typeface="Open Sans"/>
              </a:rPr>
              <a:t>T</a:t>
            </a:r>
            <a:r>
              <a:rPr lang="vi-VN" sz="4400" b="1" dirty="0">
                <a:solidFill>
                  <a:srgbClr val="FF0000"/>
                </a:solidFill>
                <a:latin typeface="Open Sans"/>
              </a:rPr>
              <a:t>rò chơi: </a:t>
            </a:r>
          </a:p>
          <a:p>
            <a:pPr algn="ctr"/>
            <a:r>
              <a:rPr lang="vi-VN" sz="4400" b="1" dirty="0">
                <a:solidFill>
                  <a:srgbClr val="FF0000"/>
                </a:solidFill>
                <a:latin typeface="Open Sans"/>
              </a:rPr>
              <a:t>“Xem ai nhanh nhất?</a:t>
            </a:r>
            <a:r>
              <a:rPr lang="en-US" sz="4400" b="1" dirty="0">
                <a:solidFill>
                  <a:srgbClr val="FF0000"/>
                </a:solidFill>
                <a:latin typeface="Open Sans"/>
              </a:rPr>
              <a:t>”</a:t>
            </a:r>
            <a:endParaRPr lang="en-US" sz="4400" dirty="0">
              <a:solidFill>
                <a:srgbClr val="FF0000"/>
              </a:solidFill>
            </a:endParaRPr>
          </a:p>
        </p:txBody>
      </p:sp>
      <p:sp>
        <p:nvSpPr>
          <p:cNvPr id="4" name="Oval 3"/>
          <p:cNvSpPr/>
          <p:nvPr/>
        </p:nvSpPr>
        <p:spPr>
          <a:xfrm>
            <a:off x="4037919" y="3491537"/>
            <a:ext cx="609600" cy="553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prstClr val="white"/>
                </a:solidFill>
              </a:rPr>
              <a:t>B</a:t>
            </a:r>
            <a:endParaRPr lang="en-US" sz="3600" b="1" dirty="0">
              <a:solidFill>
                <a:prstClr val="white"/>
              </a:solidFill>
            </a:endParaRPr>
          </a:p>
        </p:txBody>
      </p:sp>
      <p:pic>
        <p:nvPicPr>
          <p:cNvPr id="5" name="图片 6">
            <a:extLst>
              <a:ext uri="{FF2B5EF4-FFF2-40B4-BE49-F238E27FC236}">
                <a16:creationId xmlns:a16="http://schemas.microsoft.com/office/drawing/2014/main" id="{7DA46919-DCA7-4F97-B4EA-BADDA348B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553200" y="241842"/>
            <a:ext cx="2209800" cy="2958558"/>
          </a:xfrm>
          <a:prstGeom prst="rect">
            <a:avLst/>
          </a:prstGeom>
        </p:spPr>
      </p:pic>
      <p:pic>
        <p:nvPicPr>
          <p:cNvPr id="6" name="图片 5">
            <a:extLst>
              <a:ext uri="{FF2B5EF4-FFF2-40B4-BE49-F238E27FC236}">
                <a16:creationId xmlns:a16="http://schemas.microsoft.com/office/drawing/2014/main" id="{374EF133-D51B-467E-A006-71789801C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45" y="3352804"/>
            <a:ext cx="2422357" cy="3206675"/>
          </a:xfrm>
          <a:prstGeom prst="rect">
            <a:avLst/>
          </a:prstGeom>
        </p:spPr>
      </p:pic>
      <p:pic>
        <p:nvPicPr>
          <p:cNvPr id="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3043" y="3886204"/>
            <a:ext cx="2262359" cy="27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7B9ACB02-FDA9-43EA-A9A9-291C767AC7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934" y="160943"/>
            <a:ext cx="2183089" cy="880936"/>
          </a:xfrm>
          <a:prstGeom prst="rect">
            <a:avLst/>
          </a:prstGeom>
          <a:noFill/>
          <a:ln>
            <a:noFill/>
          </a:ln>
        </p:spPr>
      </p:pic>
    </p:spTree>
    <p:extLst>
      <p:ext uri="{BB962C8B-B14F-4D97-AF65-F5344CB8AC3E}">
        <p14:creationId xmlns:p14="http://schemas.microsoft.com/office/powerpoint/2010/main" val="33387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 y="762004"/>
            <a:ext cx="8915399" cy="769441"/>
          </a:xfrm>
          <a:prstGeom prst="rect">
            <a:avLst/>
          </a:prstGeom>
          <a:noFill/>
        </p:spPr>
        <p:txBody>
          <a:bodyPr wrap="square" rtlCol="0">
            <a:spAutoFit/>
          </a:bodyPr>
          <a:lstStyle/>
          <a:p>
            <a:pPr algn="ctr"/>
            <a:r>
              <a:rPr lang="en-US" sz="4400" b="1" dirty="0">
                <a:solidFill>
                  <a:srgbClr val="FF0000"/>
                </a:solidFill>
                <a:latin typeface="Open Sans"/>
              </a:rPr>
              <a:t>T</a:t>
            </a:r>
            <a:r>
              <a:rPr lang="vi-VN" sz="4400" b="1" dirty="0">
                <a:solidFill>
                  <a:srgbClr val="FF0000"/>
                </a:solidFill>
                <a:latin typeface="Open Sans"/>
              </a:rPr>
              <a:t>rò chơi “Xem ai nhanh nhất?</a:t>
            </a:r>
            <a:r>
              <a:rPr lang="en-US" sz="4400" b="1" dirty="0">
                <a:solidFill>
                  <a:srgbClr val="FF0000"/>
                </a:solidFill>
                <a:latin typeface="Open Sans"/>
              </a:rPr>
              <a:t>”</a:t>
            </a:r>
            <a:endParaRPr lang="en-US" sz="4400" dirty="0">
              <a:solidFill>
                <a:srgbClr val="FF0000"/>
              </a:solidFill>
            </a:endParaRPr>
          </a:p>
        </p:txBody>
      </p:sp>
      <p:sp>
        <p:nvSpPr>
          <p:cNvPr id="5" name="TextBox 4"/>
          <p:cNvSpPr txBox="1"/>
          <p:nvPr/>
        </p:nvSpPr>
        <p:spPr>
          <a:xfrm>
            <a:off x="385010" y="1656029"/>
            <a:ext cx="8534400" cy="4003147"/>
          </a:xfrm>
          <a:prstGeom prst="rect">
            <a:avLst/>
          </a:prstGeom>
          <a:noFill/>
        </p:spPr>
        <p:txBody>
          <a:bodyPr wrap="square" rtlCol="0">
            <a:spAutoFit/>
          </a:bodyPr>
          <a:lstStyle/>
          <a:p>
            <a:pPr algn="just">
              <a:lnSpc>
                <a:spcPct val="115000"/>
              </a:lnSpc>
              <a:spcAft>
                <a:spcPts val="1000"/>
              </a:spcAft>
            </a:pPr>
            <a:r>
              <a:rPr lang="en-US" sz="3200" b="1" dirty="0" err="1">
                <a:solidFill>
                  <a:srgbClr val="FFFF00"/>
                </a:solidFill>
                <a:ea typeface="Times New Roman"/>
                <a:cs typeface="Times New Roman"/>
              </a:rPr>
              <a:t>Câu</a:t>
            </a:r>
            <a:r>
              <a:rPr lang="en-US" sz="3200" b="1" dirty="0">
                <a:solidFill>
                  <a:srgbClr val="FFFF00"/>
                </a:solidFill>
                <a:ea typeface="Times New Roman"/>
                <a:cs typeface="Times New Roman"/>
              </a:rPr>
              <a:t> </a:t>
            </a:r>
            <a:r>
              <a:rPr lang="vi-VN" sz="3200" b="1" dirty="0">
                <a:solidFill>
                  <a:srgbClr val="FFFF00"/>
                </a:solidFill>
                <a:ea typeface="Times New Roman"/>
                <a:cs typeface="Times New Roman"/>
              </a:rPr>
              <a:t>2</a:t>
            </a:r>
            <a:r>
              <a:rPr lang="en-US" sz="3200" b="1" dirty="0">
                <a:solidFill>
                  <a:srgbClr val="FFFF00"/>
                </a:solidFill>
                <a:ea typeface="Times New Roman"/>
                <a:cs typeface="Times New Roman"/>
              </a:rPr>
              <a:t>: Cho </a:t>
            </a:r>
            <a:r>
              <a:rPr lang="en-US" sz="3200" b="1" dirty="0" err="1">
                <a:solidFill>
                  <a:srgbClr val="FFFF00"/>
                </a:solidFill>
                <a:ea typeface="Times New Roman"/>
                <a:cs typeface="Times New Roman"/>
              </a:rPr>
              <a:t>các</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số</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thập</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phân</a:t>
            </a:r>
            <a:r>
              <a:rPr lang="en-US" sz="3200" b="1" dirty="0">
                <a:solidFill>
                  <a:srgbClr val="FFFF00"/>
                </a:solidFill>
                <a:ea typeface="Times New Roman"/>
                <a:cs typeface="Times New Roman"/>
              </a:rPr>
              <a:t>: 1,3 ; 1,33 ; 13,3.</a:t>
            </a:r>
            <a:r>
              <a:rPr lang="vi-VN" sz="3200" b="1" dirty="0">
                <a:solidFill>
                  <a:srgbClr val="FFFF00"/>
                </a:solidFill>
                <a:ea typeface="Times New Roman"/>
                <a:cs typeface="Times New Roman"/>
              </a:rPr>
              <a:t> </a:t>
            </a:r>
            <a:r>
              <a:rPr lang="en-US" sz="3200" b="1" dirty="0" err="1">
                <a:solidFill>
                  <a:srgbClr val="FFFF00"/>
                </a:solidFill>
                <a:ea typeface="Times New Roman"/>
                <a:cs typeface="Times New Roman"/>
              </a:rPr>
              <a:t>Thứ</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tự</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sắp</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xếp</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từ</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bé</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đến</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lớn</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là</a:t>
            </a:r>
            <a:r>
              <a:rPr lang="en-US" sz="3200" b="1" dirty="0">
                <a:solidFill>
                  <a:srgbClr val="FFFF00"/>
                </a:solidFill>
                <a:ea typeface="Times New Roman"/>
                <a:cs typeface="Times New Roman"/>
              </a:rPr>
              <a:t>:</a:t>
            </a:r>
          </a:p>
          <a:p>
            <a:pPr marL="514350" indent="-514350" algn="just">
              <a:lnSpc>
                <a:spcPct val="115000"/>
              </a:lnSpc>
              <a:spcAft>
                <a:spcPts val="1000"/>
              </a:spcAft>
              <a:buFontTx/>
              <a:buAutoNum type="alphaUcPeriod"/>
            </a:pPr>
            <a:r>
              <a:rPr lang="en-US" sz="3200" b="1" dirty="0">
                <a:solidFill>
                  <a:srgbClr val="FFFF00"/>
                </a:solidFill>
                <a:ea typeface="Times New Roman"/>
                <a:cs typeface="Times New Roman"/>
              </a:rPr>
              <a:t>1,3; 1,33; 13,3</a:t>
            </a:r>
            <a:r>
              <a:rPr lang="vi-VN" sz="3200" b="1" dirty="0">
                <a:solidFill>
                  <a:srgbClr val="FFFF00"/>
                </a:solidFill>
                <a:ea typeface="Times New Roman"/>
                <a:cs typeface="Times New Roman"/>
              </a:rPr>
              <a:t>.</a:t>
            </a:r>
            <a:endParaRPr lang="en-US" sz="3200" b="1" dirty="0">
              <a:solidFill>
                <a:srgbClr val="FFFF00"/>
              </a:solidFill>
              <a:ea typeface="Times New Roman"/>
              <a:cs typeface="Times New Roman"/>
            </a:endParaRPr>
          </a:p>
          <a:p>
            <a:pPr algn="just">
              <a:lnSpc>
                <a:spcPct val="115000"/>
              </a:lnSpc>
              <a:spcAft>
                <a:spcPts val="1000"/>
              </a:spcAft>
            </a:pPr>
            <a:r>
              <a:rPr lang="en-US" sz="3200" b="1" dirty="0">
                <a:solidFill>
                  <a:srgbClr val="FFFF00"/>
                </a:solidFill>
                <a:ea typeface="Times New Roman"/>
                <a:cs typeface="Times New Roman"/>
              </a:rPr>
              <a:t>B. 13,3; 1,33; 1,3</a:t>
            </a:r>
            <a:r>
              <a:rPr lang="vi-VN" sz="3200" b="1" dirty="0">
                <a:solidFill>
                  <a:srgbClr val="FFFF00"/>
                </a:solidFill>
                <a:ea typeface="Times New Roman"/>
                <a:cs typeface="Times New Roman"/>
              </a:rPr>
              <a:t>.</a:t>
            </a:r>
            <a:endParaRPr lang="en-US" sz="3200" b="1" dirty="0">
              <a:solidFill>
                <a:srgbClr val="FFFF00"/>
              </a:solidFill>
              <a:ea typeface="Times New Roman"/>
              <a:cs typeface="Times New Roman"/>
            </a:endParaRPr>
          </a:p>
          <a:p>
            <a:pPr algn="just">
              <a:lnSpc>
                <a:spcPct val="115000"/>
              </a:lnSpc>
              <a:spcAft>
                <a:spcPts val="1000"/>
              </a:spcAft>
            </a:pPr>
            <a:r>
              <a:rPr lang="en-US" sz="3200" b="1" dirty="0">
                <a:solidFill>
                  <a:srgbClr val="FFFF00"/>
                </a:solidFill>
                <a:ea typeface="Times New Roman"/>
                <a:cs typeface="Times New Roman"/>
              </a:rPr>
              <a:t>C. 1,33; 13,3; 1,3</a:t>
            </a:r>
            <a:r>
              <a:rPr lang="vi-VN" sz="3200" b="1" dirty="0">
                <a:solidFill>
                  <a:srgbClr val="FFFF00"/>
                </a:solidFill>
                <a:ea typeface="Times New Roman"/>
                <a:cs typeface="Times New Roman"/>
              </a:rPr>
              <a:t>.</a:t>
            </a:r>
            <a:endParaRPr lang="en-US" sz="3200" b="1" dirty="0">
              <a:solidFill>
                <a:srgbClr val="FFFF00"/>
              </a:solidFill>
              <a:ea typeface="Times New Roman"/>
              <a:cs typeface="Times New Roman"/>
            </a:endParaRPr>
          </a:p>
          <a:p>
            <a:pPr algn="just">
              <a:lnSpc>
                <a:spcPct val="115000"/>
              </a:lnSpc>
              <a:spcAft>
                <a:spcPts val="1000"/>
              </a:spcAft>
            </a:pPr>
            <a:r>
              <a:rPr lang="en-US" sz="3200" b="1" dirty="0">
                <a:solidFill>
                  <a:srgbClr val="FFFF00"/>
                </a:solidFill>
                <a:ea typeface="Times New Roman"/>
                <a:cs typeface="Times New Roman"/>
              </a:rPr>
              <a:t>D. 1,3; 13,3; 1,33</a:t>
            </a:r>
            <a:r>
              <a:rPr lang="vi-VN" sz="3200" b="1" dirty="0">
                <a:solidFill>
                  <a:srgbClr val="FFFF00"/>
                </a:solidFill>
                <a:ea typeface="Times New Roman"/>
                <a:cs typeface="Times New Roman"/>
              </a:rPr>
              <a:t>.</a:t>
            </a:r>
            <a:endParaRPr lang="en-US" sz="3200" b="1" dirty="0">
              <a:solidFill>
                <a:srgbClr val="FFFF00"/>
              </a:solidFill>
              <a:ea typeface="Times New Roman"/>
              <a:cs typeface="Times New Roman"/>
            </a:endParaRPr>
          </a:p>
        </p:txBody>
      </p:sp>
      <p:sp>
        <p:nvSpPr>
          <p:cNvPr id="6" name="Oval 5"/>
          <p:cNvSpPr/>
          <p:nvPr/>
        </p:nvSpPr>
        <p:spPr>
          <a:xfrm>
            <a:off x="352926" y="2903621"/>
            <a:ext cx="605590"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prstClr val="white"/>
                </a:solidFill>
              </a:rPr>
              <a:t>A</a:t>
            </a:r>
            <a:endParaRPr lang="en-US" sz="2800" b="1" dirty="0">
              <a:solidFill>
                <a:prstClr val="white"/>
              </a:solidFill>
            </a:endParaRPr>
          </a:p>
        </p:txBody>
      </p:sp>
      <p:pic>
        <p:nvPicPr>
          <p:cNvPr id="7" name="Picture 6">
            <a:extLst>
              <a:ext uri="{FF2B5EF4-FFF2-40B4-BE49-F238E27FC236}">
                <a16:creationId xmlns:a16="http://schemas.microsoft.com/office/drawing/2014/main" id="{C2BCA601-E5DA-4CCE-A319-D394A0127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2" y="2051384"/>
            <a:ext cx="1912375" cy="2847474"/>
          </a:xfrm>
          <a:prstGeom prst="rect">
            <a:avLst/>
          </a:prstGeom>
          <a:noFill/>
          <a:ln>
            <a:noFill/>
          </a:ln>
        </p:spPr>
      </p:pic>
      <p:pic>
        <p:nvPicPr>
          <p:cNvPr id="8" name="Picture 14" descr="XMASCA~1"/>
          <p:cNvPicPr>
            <a:picLocks noChangeAspect="1" noChangeArrowheads="1" noCrop="1"/>
          </p:cNvPicPr>
          <p:nvPr/>
        </p:nvPicPr>
        <p:blipFill>
          <a:blip r:embed="rId3"/>
          <a:srcRect/>
          <a:stretch>
            <a:fillRect/>
          </a:stretch>
        </p:blipFill>
        <p:spPr bwMode="auto">
          <a:xfrm>
            <a:off x="4154905" y="4630473"/>
            <a:ext cx="2133600" cy="2057400"/>
          </a:xfrm>
          <a:prstGeom prst="rect">
            <a:avLst/>
          </a:prstGeom>
          <a:noFill/>
          <a:ln w="9525">
            <a:noFill/>
            <a:miter lim="800000"/>
            <a:headEnd/>
            <a:tailEnd/>
          </a:ln>
        </p:spPr>
      </p:pic>
      <p:pic>
        <p:nvPicPr>
          <p:cNvPr id="9" name="Picture 24" descr="4BBD0CCD48A74000B8F6581C91102746[1]"/>
          <p:cNvPicPr>
            <a:picLocks noChangeAspect="1" noChangeArrowheads="1" noCrop="1"/>
          </p:cNvPicPr>
          <p:nvPr/>
        </p:nvPicPr>
        <p:blipFill>
          <a:blip r:embed="rId4"/>
          <a:srcRect/>
          <a:stretch>
            <a:fillRect/>
          </a:stretch>
        </p:blipFill>
        <p:spPr bwMode="auto">
          <a:xfrm>
            <a:off x="7543800" y="4898861"/>
            <a:ext cx="1461012" cy="1865215"/>
          </a:xfrm>
          <a:prstGeom prst="rect">
            <a:avLst/>
          </a:prstGeom>
          <a:noFill/>
          <a:ln w="9525">
            <a:noFill/>
            <a:miter lim="800000"/>
            <a:headEnd/>
            <a:tailEnd/>
          </a:ln>
        </p:spPr>
      </p:pic>
    </p:spTree>
    <p:extLst>
      <p:ext uri="{BB962C8B-B14F-4D97-AF65-F5344CB8AC3E}">
        <p14:creationId xmlns:p14="http://schemas.microsoft.com/office/powerpoint/2010/main" val="3380654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1048"/>
            <a:ext cx="8839200" cy="4427879"/>
          </a:xfrm>
          <a:prstGeom prst="rect">
            <a:avLst/>
          </a:prstGeom>
          <a:noFill/>
        </p:spPr>
        <p:txBody>
          <a:bodyPr wrap="square" rtlCol="0">
            <a:spAutoFit/>
          </a:bodyPr>
          <a:lstStyle/>
          <a:p>
            <a:pPr algn="just">
              <a:lnSpc>
                <a:spcPct val="115000"/>
              </a:lnSpc>
              <a:spcAft>
                <a:spcPts val="1000"/>
              </a:spcAft>
            </a:pPr>
            <a:r>
              <a:rPr lang="en-US" sz="3600" b="1" dirty="0" err="1">
                <a:solidFill>
                  <a:srgbClr val="FFFF00"/>
                </a:solidFill>
                <a:latin typeface="Tahoma" pitchFamily="34" charset="0"/>
                <a:ea typeface="Tahoma" pitchFamily="34" charset="0"/>
                <a:cs typeface="Tahoma" pitchFamily="34" charset="0"/>
              </a:rPr>
              <a:t>Câu</a:t>
            </a:r>
            <a:r>
              <a:rPr lang="en-US" sz="3600" b="1" dirty="0">
                <a:solidFill>
                  <a:srgbClr val="FFFF00"/>
                </a:solidFill>
                <a:latin typeface="Tahoma" pitchFamily="34" charset="0"/>
                <a:ea typeface="Tahoma" pitchFamily="34" charset="0"/>
                <a:cs typeface="Tahoma" pitchFamily="34" charset="0"/>
              </a:rPr>
              <a:t> </a:t>
            </a:r>
            <a:r>
              <a:rPr lang="vi-VN" sz="3600" b="1" dirty="0">
                <a:solidFill>
                  <a:srgbClr val="FFFF00"/>
                </a:solidFill>
                <a:latin typeface="Tahoma" pitchFamily="34" charset="0"/>
                <a:ea typeface="Tahoma" pitchFamily="34" charset="0"/>
                <a:cs typeface="Tahoma" pitchFamily="34" charset="0"/>
              </a:rPr>
              <a:t>3</a:t>
            </a:r>
            <a:r>
              <a:rPr lang="en-US" sz="3600" b="1" dirty="0">
                <a:solidFill>
                  <a:srgbClr val="FFFF00"/>
                </a:solidFill>
                <a:latin typeface="Tahoma" pitchFamily="34" charset="0"/>
                <a:ea typeface="Tahoma" pitchFamily="34" charset="0"/>
                <a:cs typeface="Tahoma" pitchFamily="34" charset="0"/>
              </a:rPr>
              <a:t>:</a:t>
            </a:r>
            <a:r>
              <a:rPr lang="vi-VN" sz="3600" b="1" dirty="0">
                <a:solidFill>
                  <a:srgbClr val="FFFF00"/>
                </a:solidFill>
                <a:latin typeface="Tahoma" pitchFamily="34" charset="0"/>
                <a:ea typeface="Tahoma" pitchFamily="34" charset="0"/>
                <a:cs typeface="Tahoma" pitchFamily="34" charset="0"/>
              </a:rPr>
              <a:t> </a:t>
            </a:r>
            <a:r>
              <a:rPr lang="en-US" sz="3600" b="1" dirty="0" err="1">
                <a:solidFill>
                  <a:srgbClr val="FFFF00"/>
                </a:solidFill>
                <a:latin typeface="Tahoma" pitchFamily="34" charset="0"/>
                <a:ea typeface="Tahoma" pitchFamily="34" charset="0"/>
                <a:cs typeface="Tahoma" pitchFamily="34" charset="0"/>
              </a:rPr>
              <a:t>Số</a:t>
            </a:r>
            <a:r>
              <a:rPr lang="en-US" sz="3600" b="1" dirty="0">
                <a:solidFill>
                  <a:srgbClr val="FFFF00"/>
                </a:solidFill>
                <a:latin typeface="Tahoma" pitchFamily="34" charset="0"/>
                <a:ea typeface="Tahoma" pitchFamily="34" charset="0"/>
                <a:cs typeface="Tahoma" pitchFamily="34" charset="0"/>
              </a:rPr>
              <a:t> </a:t>
            </a:r>
            <a:r>
              <a:rPr lang="en-US" sz="3600" b="1" dirty="0" err="1">
                <a:solidFill>
                  <a:srgbClr val="FFFF00"/>
                </a:solidFill>
                <a:latin typeface="Tahoma" pitchFamily="34" charset="0"/>
                <a:ea typeface="Tahoma" pitchFamily="34" charset="0"/>
                <a:cs typeface="Tahoma" pitchFamily="34" charset="0"/>
              </a:rPr>
              <a:t>thập</a:t>
            </a:r>
            <a:r>
              <a:rPr lang="en-US" sz="3600" b="1" dirty="0">
                <a:solidFill>
                  <a:srgbClr val="FFFF00"/>
                </a:solidFill>
                <a:latin typeface="Tahoma" pitchFamily="34" charset="0"/>
                <a:ea typeface="Tahoma" pitchFamily="34" charset="0"/>
                <a:cs typeface="Tahoma" pitchFamily="34" charset="0"/>
              </a:rPr>
              <a:t> </a:t>
            </a:r>
            <a:r>
              <a:rPr lang="en-US" sz="3600" b="1" dirty="0" err="1">
                <a:solidFill>
                  <a:srgbClr val="FFFF00"/>
                </a:solidFill>
                <a:latin typeface="Tahoma" pitchFamily="34" charset="0"/>
                <a:ea typeface="Tahoma" pitchFamily="34" charset="0"/>
                <a:cs typeface="Tahoma" pitchFamily="34" charset="0"/>
              </a:rPr>
              <a:t>phân</a:t>
            </a:r>
            <a:r>
              <a:rPr lang="en-US" sz="3600" b="1" dirty="0">
                <a:solidFill>
                  <a:srgbClr val="FFFF00"/>
                </a:solidFill>
                <a:latin typeface="Tahoma" pitchFamily="34" charset="0"/>
                <a:ea typeface="Tahoma" pitchFamily="34" charset="0"/>
                <a:cs typeface="Tahoma" pitchFamily="34" charset="0"/>
              </a:rPr>
              <a:t> </a:t>
            </a:r>
            <a:r>
              <a:rPr lang="en-US" sz="3600" b="1" dirty="0" err="1">
                <a:solidFill>
                  <a:srgbClr val="FFFF00"/>
                </a:solidFill>
                <a:latin typeface="Tahoma" pitchFamily="34" charset="0"/>
                <a:ea typeface="Tahoma" pitchFamily="34" charset="0"/>
                <a:cs typeface="Tahoma" pitchFamily="34" charset="0"/>
              </a:rPr>
              <a:t>lớn</a:t>
            </a:r>
            <a:r>
              <a:rPr lang="en-US" sz="3600" b="1" dirty="0">
                <a:solidFill>
                  <a:srgbClr val="FFFF00"/>
                </a:solidFill>
                <a:latin typeface="Tahoma" pitchFamily="34" charset="0"/>
                <a:ea typeface="Tahoma" pitchFamily="34" charset="0"/>
                <a:cs typeface="Tahoma" pitchFamily="34" charset="0"/>
              </a:rPr>
              <a:t>  </a:t>
            </a:r>
            <a:r>
              <a:rPr lang="en-US" sz="3600" b="1" dirty="0" err="1">
                <a:solidFill>
                  <a:srgbClr val="FFFF00"/>
                </a:solidFill>
                <a:latin typeface="Tahoma" pitchFamily="34" charset="0"/>
                <a:ea typeface="Tahoma" pitchFamily="34" charset="0"/>
                <a:cs typeface="Tahoma" pitchFamily="34" charset="0"/>
              </a:rPr>
              <a:t>hơn</a:t>
            </a:r>
            <a:r>
              <a:rPr lang="en-US" sz="3600" b="1" dirty="0">
                <a:solidFill>
                  <a:srgbClr val="FFFF00"/>
                </a:solidFill>
                <a:latin typeface="Tahoma" pitchFamily="34" charset="0"/>
                <a:ea typeface="Tahoma" pitchFamily="34" charset="0"/>
                <a:cs typeface="Tahoma" pitchFamily="34" charset="0"/>
              </a:rPr>
              <a:t> </a:t>
            </a:r>
            <a:r>
              <a:rPr lang="en-US" sz="3600" b="1" dirty="0" err="1">
                <a:solidFill>
                  <a:srgbClr val="FFFF00"/>
                </a:solidFill>
                <a:latin typeface="Tahoma" pitchFamily="34" charset="0"/>
                <a:ea typeface="Tahoma" pitchFamily="34" charset="0"/>
                <a:cs typeface="Tahoma" pitchFamily="34" charset="0"/>
              </a:rPr>
              <a:t>số</a:t>
            </a:r>
            <a:r>
              <a:rPr lang="en-US" sz="3600" b="1" dirty="0">
                <a:solidFill>
                  <a:srgbClr val="FFFF00"/>
                </a:solidFill>
                <a:latin typeface="Tahoma" pitchFamily="34" charset="0"/>
                <a:ea typeface="Tahoma" pitchFamily="34" charset="0"/>
                <a:cs typeface="Tahoma" pitchFamily="34" charset="0"/>
              </a:rPr>
              <a:t> 80,02 </a:t>
            </a:r>
            <a:r>
              <a:rPr lang="en-US" sz="3600" b="1" dirty="0" err="1">
                <a:solidFill>
                  <a:srgbClr val="FFFF00"/>
                </a:solidFill>
                <a:latin typeface="Tahoma" pitchFamily="34" charset="0"/>
                <a:ea typeface="Tahoma" pitchFamily="34" charset="0"/>
                <a:cs typeface="Tahoma" pitchFamily="34" charset="0"/>
              </a:rPr>
              <a:t>là</a:t>
            </a:r>
            <a:r>
              <a:rPr lang="en-US" sz="3600" b="1" dirty="0">
                <a:solidFill>
                  <a:srgbClr val="FFFF00"/>
                </a:solidFill>
                <a:latin typeface="Tahoma" pitchFamily="34" charset="0"/>
                <a:ea typeface="Tahoma" pitchFamily="34" charset="0"/>
                <a:cs typeface="Tahoma" pitchFamily="34" charset="0"/>
              </a:rPr>
              <a:t>:</a:t>
            </a:r>
          </a:p>
          <a:p>
            <a:pPr marL="742950" indent="-742950">
              <a:lnSpc>
                <a:spcPct val="115000"/>
              </a:lnSpc>
              <a:spcAft>
                <a:spcPts val="1000"/>
              </a:spcAft>
              <a:buAutoNum type="alphaUcPeriod"/>
            </a:pPr>
            <a:r>
              <a:rPr lang="en-US" sz="3600" b="1" dirty="0">
                <a:solidFill>
                  <a:srgbClr val="FFFF00"/>
                </a:solidFill>
                <a:latin typeface="Tahoma" pitchFamily="34" charset="0"/>
                <a:ea typeface="Tahoma" pitchFamily="34" charset="0"/>
                <a:cs typeface="Tahoma" pitchFamily="34" charset="0"/>
              </a:rPr>
              <a:t>8</a:t>
            </a:r>
            <a:r>
              <a:rPr lang="vi-VN" sz="3600" b="1" dirty="0">
                <a:solidFill>
                  <a:srgbClr val="FFFF00"/>
                </a:solidFill>
                <a:latin typeface="Tahoma" pitchFamily="34" charset="0"/>
                <a:ea typeface="Tahoma" pitchFamily="34" charset="0"/>
                <a:cs typeface="Tahoma" pitchFamily="34" charset="0"/>
              </a:rPr>
              <a:t>0</a:t>
            </a:r>
            <a:r>
              <a:rPr lang="en-US" sz="3600" b="1" dirty="0">
                <a:solidFill>
                  <a:srgbClr val="FFFF00"/>
                </a:solidFill>
                <a:latin typeface="Tahoma" pitchFamily="34" charset="0"/>
                <a:ea typeface="Tahoma" pitchFamily="34" charset="0"/>
                <a:cs typeface="Tahoma" pitchFamily="34" charset="0"/>
              </a:rPr>
              <a:t>,</a:t>
            </a:r>
            <a:r>
              <a:rPr lang="vi-VN" sz="3600" b="1" dirty="0">
                <a:solidFill>
                  <a:srgbClr val="FFFF00"/>
                </a:solidFill>
                <a:latin typeface="Tahoma" pitchFamily="34" charset="0"/>
                <a:ea typeface="Tahoma" pitchFamily="34" charset="0"/>
                <a:cs typeface="Tahoma" pitchFamily="34" charset="0"/>
              </a:rPr>
              <a:t>0</a:t>
            </a:r>
            <a:r>
              <a:rPr lang="en-US" sz="3600" b="1" dirty="0">
                <a:solidFill>
                  <a:srgbClr val="FFFF00"/>
                </a:solidFill>
                <a:latin typeface="Tahoma" pitchFamily="34" charset="0"/>
                <a:ea typeface="Tahoma" pitchFamily="34" charset="0"/>
                <a:cs typeface="Tahoma" pitchFamily="34" charset="0"/>
              </a:rPr>
              <a:t>20</a:t>
            </a:r>
            <a:r>
              <a:rPr lang="vi-VN" sz="3600" b="1" dirty="0">
                <a:solidFill>
                  <a:srgbClr val="FFFF00"/>
                </a:solidFill>
                <a:latin typeface="Tahoma" pitchFamily="34" charset="0"/>
                <a:ea typeface="Tahoma" pitchFamily="34" charset="0"/>
                <a:cs typeface="Tahoma" pitchFamily="34" charset="0"/>
              </a:rPr>
              <a:t>.</a:t>
            </a:r>
            <a:r>
              <a:rPr lang="en-US" sz="3600" b="1" dirty="0">
                <a:solidFill>
                  <a:srgbClr val="FFFF00"/>
                </a:solidFill>
                <a:latin typeface="Tahoma" pitchFamily="34" charset="0"/>
                <a:ea typeface="Tahoma" pitchFamily="34" charset="0"/>
                <a:cs typeface="Tahoma" pitchFamily="34" charset="0"/>
              </a:rPr>
              <a:t>        </a:t>
            </a:r>
            <a:endParaRPr lang="vi-VN" sz="3600" b="1" dirty="0">
              <a:solidFill>
                <a:srgbClr val="FFFF00"/>
              </a:solidFill>
              <a:latin typeface="Tahoma" pitchFamily="34" charset="0"/>
              <a:ea typeface="Tahoma" pitchFamily="34" charset="0"/>
              <a:cs typeface="Tahoma" pitchFamily="34" charset="0"/>
            </a:endParaRPr>
          </a:p>
          <a:p>
            <a:pPr marL="742950" indent="-742950">
              <a:lnSpc>
                <a:spcPct val="115000"/>
              </a:lnSpc>
              <a:spcAft>
                <a:spcPts val="1000"/>
              </a:spcAft>
              <a:buAutoNum type="alphaUcPeriod"/>
            </a:pPr>
            <a:r>
              <a:rPr lang="en-US" sz="3600" b="1" dirty="0">
                <a:solidFill>
                  <a:srgbClr val="FFFF00"/>
                </a:solidFill>
                <a:ea typeface="Calibri"/>
                <a:cs typeface="Times New Roman"/>
              </a:rPr>
              <a:t> </a:t>
            </a:r>
            <a:r>
              <a:rPr lang="en-US" sz="3600" b="1" dirty="0">
                <a:solidFill>
                  <a:srgbClr val="FFFF00"/>
                </a:solidFill>
                <a:latin typeface="Tahoma" pitchFamily="34" charset="0"/>
                <a:ea typeface="Tahoma" pitchFamily="34" charset="0"/>
                <a:cs typeface="Tahoma" pitchFamily="34" charset="0"/>
              </a:rPr>
              <a:t>80,002</a:t>
            </a:r>
            <a:r>
              <a:rPr lang="vi-VN" sz="3600" b="1" dirty="0">
                <a:solidFill>
                  <a:srgbClr val="FFFF00"/>
                </a:solidFill>
                <a:latin typeface="Tahoma" pitchFamily="34" charset="0"/>
                <a:ea typeface="Tahoma" pitchFamily="34" charset="0"/>
                <a:cs typeface="Tahoma" pitchFamily="34" charset="0"/>
              </a:rPr>
              <a:t>.</a:t>
            </a:r>
            <a:r>
              <a:rPr lang="en-US" sz="3600" b="1" dirty="0">
                <a:solidFill>
                  <a:srgbClr val="FFFF00"/>
                </a:solidFill>
                <a:latin typeface="Tahoma" pitchFamily="34" charset="0"/>
                <a:ea typeface="Tahoma" pitchFamily="34" charset="0"/>
                <a:cs typeface="Tahoma" pitchFamily="34" charset="0"/>
              </a:rPr>
              <a:t>         </a:t>
            </a:r>
            <a:endParaRPr lang="vi-VN" sz="3600" b="1" dirty="0">
              <a:solidFill>
                <a:srgbClr val="FFFF00"/>
              </a:solidFill>
              <a:latin typeface="Tahoma" pitchFamily="34" charset="0"/>
              <a:ea typeface="Tahoma" pitchFamily="34" charset="0"/>
              <a:cs typeface="Tahoma" pitchFamily="34" charset="0"/>
            </a:endParaRPr>
          </a:p>
          <a:p>
            <a:pPr marL="742950" indent="-742950">
              <a:lnSpc>
                <a:spcPct val="115000"/>
              </a:lnSpc>
              <a:spcAft>
                <a:spcPts val="1000"/>
              </a:spcAft>
              <a:buAutoNum type="alphaUcPeriod"/>
            </a:pPr>
            <a:r>
              <a:rPr lang="en-US" sz="3600" b="1" dirty="0">
                <a:solidFill>
                  <a:srgbClr val="FFFF00"/>
                </a:solidFill>
                <a:latin typeface="Tahoma" pitchFamily="34" charset="0"/>
                <a:ea typeface="Tahoma" pitchFamily="34" charset="0"/>
                <a:cs typeface="Tahoma" pitchFamily="34" charset="0"/>
              </a:rPr>
              <a:t> 8</a:t>
            </a:r>
            <a:r>
              <a:rPr lang="vi-VN" sz="3600" b="1" dirty="0">
                <a:solidFill>
                  <a:srgbClr val="FFFF00"/>
                </a:solidFill>
                <a:latin typeface="Tahoma" pitchFamily="34" charset="0"/>
                <a:ea typeface="Tahoma" pitchFamily="34" charset="0"/>
                <a:cs typeface="Tahoma" pitchFamily="34" charset="0"/>
              </a:rPr>
              <a:t>0</a:t>
            </a:r>
            <a:r>
              <a:rPr lang="en-US" sz="3600" b="1" dirty="0">
                <a:solidFill>
                  <a:srgbClr val="FFFF00"/>
                </a:solidFill>
                <a:latin typeface="Tahoma" pitchFamily="34" charset="0"/>
                <a:ea typeface="Tahoma" pitchFamily="34" charset="0"/>
                <a:cs typeface="Tahoma" pitchFamily="34" charset="0"/>
              </a:rPr>
              <a:t>,2</a:t>
            </a:r>
            <a:r>
              <a:rPr lang="vi-VN" sz="3600" b="1" dirty="0">
                <a:solidFill>
                  <a:srgbClr val="FFFF00"/>
                </a:solidFill>
                <a:latin typeface="Tahoma" pitchFamily="34" charset="0"/>
                <a:ea typeface="Tahoma" pitchFamily="34" charset="0"/>
                <a:cs typeface="Tahoma" pitchFamily="34" charset="0"/>
              </a:rPr>
              <a:t>0.</a:t>
            </a:r>
            <a:r>
              <a:rPr lang="en-US" sz="3600" b="1" dirty="0">
                <a:solidFill>
                  <a:srgbClr val="FFFF00"/>
                </a:solidFill>
                <a:latin typeface="Tahoma" pitchFamily="34" charset="0"/>
                <a:ea typeface="Tahoma" pitchFamily="34" charset="0"/>
                <a:cs typeface="Tahoma" pitchFamily="34" charset="0"/>
              </a:rPr>
              <a:t>            </a:t>
            </a:r>
            <a:endParaRPr lang="vi-VN" sz="3600" b="1" dirty="0">
              <a:solidFill>
                <a:srgbClr val="FFFF00"/>
              </a:solidFill>
              <a:latin typeface="Tahoma" pitchFamily="34" charset="0"/>
              <a:ea typeface="Tahoma" pitchFamily="34" charset="0"/>
              <a:cs typeface="Tahoma" pitchFamily="34" charset="0"/>
            </a:endParaRPr>
          </a:p>
          <a:p>
            <a:pPr marL="742950" indent="-742950">
              <a:lnSpc>
                <a:spcPct val="115000"/>
              </a:lnSpc>
              <a:spcAft>
                <a:spcPts val="1000"/>
              </a:spcAft>
              <a:buAutoNum type="alphaUcPeriod"/>
            </a:pPr>
            <a:r>
              <a:rPr lang="en-US" sz="3600" b="1" dirty="0">
                <a:solidFill>
                  <a:srgbClr val="FFFF00"/>
                </a:solidFill>
                <a:latin typeface="Tahoma" pitchFamily="34" charset="0"/>
                <a:ea typeface="Tahoma" pitchFamily="34" charset="0"/>
                <a:cs typeface="Tahoma" pitchFamily="34" charset="0"/>
              </a:rPr>
              <a:t>80,</a:t>
            </a:r>
            <a:r>
              <a:rPr lang="vi-VN" sz="3600" b="1" dirty="0">
                <a:solidFill>
                  <a:srgbClr val="FFFF00"/>
                </a:solidFill>
                <a:latin typeface="Tahoma" pitchFamily="34" charset="0"/>
                <a:ea typeface="Tahoma" pitchFamily="34" charset="0"/>
                <a:cs typeface="Tahoma" pitchFamily="34" charset="0"/>
              </a:rPr>
              <a:t>000</a:t>
            </a:r>
            <a:r>
              <a:rPr lang="en-US" sz="3600" b="1" dirty="0">
                <a:solidFill>
                  <a:srgbClr val="FFFF00"/>
                </a:solidFill>
                <a:latin typeface="Tahoma" pitchFamily="34" charset="0"/>
                <a:ea typeface="Tahoma" pitchFamily="34" charset="0"/>
                <a:cs typeface="Tahoma" pitchFamily="34" charset="0"/>
              </a:rPr>
              <a:t>2</a:t>
            </a:r>
            <a:r>
              <a:rPr lang="vi-VN" sz="3600" b="1" dirty="0">
                <a:solidFill>
                  <a:srgbClr val="FFFF00"/>
                </a:solidFill>
                <a:latin typeface="Tahoma" pitchFamily="34" charset="0"/>
                <a:ea typeface="Tahoma" pitchFamily="34" charset="0"/>
                <a:cs typeface="Tahoma" pitchFamily="34" charset="0"/>
              </a:rPr>
              <a:t>.</a:t>
            </a:r>
            <a:endParaRPr lang="en-US" sz="3600" b="1" dirty="0">
              <a:solidFill>
                <a:srgbClr val="FFFF00"/>
              </a:solidFill>
              <a:latin typeface="Tahoma" pitchFamily="34" charset="0"/>
              <a:ea typeface="Tahoma" pitchFamily="34" charset="0"/>
              <a:cs typeface="Tahoma" pitchFamily="34" charset="0"/>
            </a:endParaRPr>
          </a:p>
        </p:txBody>
      </p:sp>
      <p:sp>
        <p:nvSpPr>
          <p:cNvPr id="20" name="Oval 19"/>
          <p:cNvSpPr/>
          <p:nvPr/>
        </p:nvSpPr>
        <p:spPr>
          <a:xfrm>
            <a:off x="228600" y="4447875"/>
            <a:ext cx="609600" cy="553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prstClr val="white"/>
                </a:solidFill>
              </a:rPr>
              <a:t>C</a:t>
            </a:r>
            <a:endParaRPr lang="en-US" sz="3600" b="1" dirty="0">
              <a:solidFill>
                <a:prstClr val="white"/>
              </a:solidFill>
            </a:endParaRPr>
          </a:p>
        </p:txBody>
      </p:sp>
      <p:sp>
        <p:nvSpPr>
          <p:cNvPr id="7" name="TextBox 6"/>
          <p:cNvSpPr txBox="1"/>
          <p:nvPr/>
        </p:nvSpPr>
        <p:spPr>
          <a:xfrm>
            <a:off x="4013" y="762004"/>
            <a:ext cx="8915399" cy="769441"/>
          </a:xfrm>
          <a:prstGeom prst="rect">
            <a:avLst/>
          </a:prstGeom>
          <a:noFill/>
        </p:spPr>
        <p:txBody>
          <a:bodyPr wrap="square" rtlCol="0">
            <a:spAutoFit/>
          </a:bodyPr>
          <a:lstStyle/>
          <a:p>
            <a:pPr algn="ctr"/>
            <a:r>
              <a:rPr lang="en-US" sz="4400" b="1" dirty="0">
                <a:solidFill>
                  <a:srgbClr val="FF0000"/>
                </a:solidFill>
                <a:latin typeface="Open Sans"/>
              </a:rPr>
              <a:t>T</a:t>
            </a:r>
            <a:r>
              <a:rPr lang="vi-VN" sz="4400" b="1" dirty="0">
                <a:solidFill>
                  <a:srgbClr val="FF0000"/>
                </a:solidFill>
                <a:latin typeface="Open Sans"/>
              </a:rPr>
              <a:t>rò chơi “Xem ai nhanh nhất?</a:t>
            </a:r>
            <a:r>
              <a:rPr lang="en-US" sz="4400" b="1" dirty="0">
                <a:solidFill>
                  <a:srgbClr val="FF0000"/>
                </a:solidFill>
                <a:latin typeface="Open Sans"/>
              </a:rPr>
              <a:t>”</a:t>
            </a:r>
            <a:endParaRPr lang="en-US" sz="4400" dirty="0">
              <a:solidFill>
                <a:srgbClr val="FF0000"/>
              </a:solidFill>
            </a:endParaRPr>
          </a:p>
        </p:txBody>
      </p:sp>
      <p:pic>
        <p:nvPicPr>
          <p:cNvPr id="8" name="Picture 7">
            <a:extLst>
              <a:ext uri="{FF2B5EF4-FFF2-40B4-BE49-F238E27FC236}">
                <a16:creationId xmlns:a16="http://schemas.microsoft.com/office/drawing/2014/main" id="{C2BCA601-E5DA-4CCE-A319-D394A0127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7037" y="2378041"/>
            <a:ext cx="1912375" cy="2185737"/>
          </a:xfrm>
          <a:prstGeom prst="rect">
            <a:avLst/>
          </a:prstGeom>
          <a:noFill/>
          <a:ln>
            <a:noFill/>
          </a:ln>
        </p:spPr>
      </p:pic>
      <p:pic>
        <p:nvPicPr>
          <p:cNvPr id="9" name="Picture 14" descr="XMASCA~1"/>
          <p:cNvPicPr>
            <a:picLocks noChangeAspect="1" noChangeArrowheads="1" noCrop="1"/>
          </p:cNvPicPr>
          <p:nvPr/>
        </p:nvPicPr>
        <p:blipFill>
          <a:blip r:embed="rId3"/>
          <a:srcRect/>
          <a:stretch>
            <a:fillRect/>
          </a:stretch>
        </p:blipFill>
        <p:spPr bwMode="auto">
          <a:xfrm>
            <a:off x="4038600" y="4652674"/>
            <a:ext cx="2133600" cy="2057400"/>
          </a:xfrm>
          <a:prstGeom prst="rect">
            <a:avLst/>
          </a:prstGeom>
          <a:noFill/>
          <a:ln w="9525">
            <a:noFill/>
            <a:miter lim="800000"/>
            <a:headEnd/>
            <a:tailEnd/>
          </a:ln>
        </p:spPr>
      </p:pic>
      <p:pic>
        <p:nvPicPr>
          <p:cNvPr id="10" name="Picture 24" descr="4BBD0CCD48A74000B8F6581C91102746[1]"/>
          <p:cNvPicPr>
            <a:picLocks noChangeAspect="1" noChangeArrowheads="1" noCrop="1"/>
          </p:cNvPicPr>
          <p:nvPr/>
        </p:nvPicPr>
        <p:blipFill>
          <a:blip r:embed="rId4"/>
          <a:srcRect/>
          <a:stretch>
            <a:fillRect/>
          </a:stretch>
        </p:blipFill>
        <p:spPr bwMode="auto">
          <a:xfrm>
            <a:off x="7315202" y="4724403"/>
            <a:ext cx="1724025" cy="2015551"/>
          </a:xfrm>
          <a:prstGeom prst="rect">
            <a:avLst/>
          </a:prstGeom>
          <a:noFill/>
          <a:ln w="9525">
            <a:noFill/>
            <a:miter lim="800000"/>
            <a:headEnd/>
            <a:tailEnd/>
          </a:ln>
        </p:spPr>
      </p:pic>
    </p:spTree>
    <p:extLst>
      <p:ext uri="{BB962C8B-B14F-4D97-AF65-F5344CB8AC3E}">
        <p14:creationId xmlns:p14="http://schemas.microsoft.com/office/powerpoint/2010/main" val="687745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871"/>
            <a:ext cx="9221788" cy="6834187"/>
          </a:xfrm>
          <a:prstGeom prst="rect">
            <a:avLst/>
          </a:prstGeom>
          <a:solidFill>
            <a:schemeClr val="accent6">
              <a:lumMod val="60000"/>
              <a:lumOff val="40000"/>
            </a:schemeClr>
          </a:solidFill>
          <a:ln>
            <a:noFill/>
          </a:ln>
        </p:spPr>
      </p:pic>
      <p:sp>
        <p:nvSpPr>
          <p:cNvPr id="4" name="Rectangle 3"/>
          <p:cNvSpPr/>
          <p:nvPr/>
        </p:nvSpPr>
        <p:spPr>
          <a:xfrm>
            <a:off x="3288632" y="1943100"/>
            <a:ext cx="5105400" cy="2971800"/>
          </a:xfrm>
          <a:prstGeom prst="rect">
            <a:avLst/>
          </a:prstGeom>
          <a:solidFill>
            <a:schemeClr val="accent6">
              <a:lumMod val="60000"/>
              <a:lumOff val="40000"/>
            </a:schemeClr>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FF0000"/>
                </a:solidFill>
                <a:effectLst>
                  <a:innerShdw blurRad="69850" dist="43180" dir="5400000">
                    <a:srgbClr val="000000">
                      <a:alpha val="65000"/>
                    </a:srgbClr>
                  </a:innerShdw>
                </a:effectLst>
              </a:rPr>
              <a:t>KHỞI ĐỘNG</a:t>
            </a:r>
            <a:endParaRPr lang="en-US" sz="5400" b="1" dirty="0">
              <a:ln w="1905"/>
              <a:solidFill>
                <a:srgbClr val="FF000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325576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Explosion 1 5"/>
          <p:cNvSpPr/>
          <p:nvPr/>
        </p:nvSpPr>
        <p:spPr>
          <a:xfrm rot="21268311">
            <a:off x="341295" y="1536494"/>
            <a:ext cx="8347918" cy="3699958"/>
          </a:xfrm>
          <a:prstGeom prst="irregularSeal1">
            <a:avLst/>
          </a:prstGeom>
          <a:solidFill>
            <a:srgbClr val="00B050"/>
          </a:solidFill>
          <a:ln w="25400" cap="flat" cmpd="sng" algn="ctr">
            <a:solidFill>
              <a:srgbClr val="C00000"/>
            </a:solidFill>
            <a:prstDash val="solid"/>
          </a:ln>
          <a:effectLst/>
        </p:spPr>
        <p:txBody>
          <a:bodyPr lIns="91055" tIns="45521" rIns="91055" bIns="45521" anchor="ctr"/>
          <a:lstStyle/>
          <a:p>
            <a:pPr algn="ctr" fontAlgn="base">
              <a:spcBef>
                <a:spcPct val="0"/>
              </a:spcBef>
              <a:spcAft>
                <a:spcPct val="0"/>
              </a:spcAft>
              <a:defRPr/>
            </a:pPr>
            <a:r>
              <a:rPr lang="vi-VN" sz="4400" b="1" kern="0" dirty="0">
                <a:solidFill>
                  <a:srgbClr val="FFFF00"/>
                </a:solidFill>
                <a:latin typeface="Aaril"/>
                <a:cs typeface="Arial" pitchFamily="34" charset="0"/>
              </a:rPr>
              <a:t>CHÚC MỪNG CÁC EM</a:t>
            </a:r>
            <a:r>
              <a:rPr lang="en-US" sz="4400" b="1" kern="0" dirty="0">
                <a:solidFill>
                  <a:srgbClr val="FFFF00"/>
                </a:solidFill>
                <a:latin typeface="Aaril"/>
                <a:cs typeface="Arial" pitchFamily="34" charset="0"/>
              </a:rPr>
              <a:t>!</a:t>
            </a:r>
            <a:r>
              <a:rPr lang="vi-VN" sz="4400" b="1" kern="0" dirty="0">
                <a:solidFill>
                  <a:srgbClr val="FFFF00"/>
                </a:solidFill>
                <a:latin typeface="Aaril"/>
                <a:cs typeface="Arial" pitchFamily="34" charset="0"/>
              </a:rPr>
              <a:t> </a:t>
            </a:r>
            <a:endParaRPr lang="en-US" sz="4400" b="1" kern="0" dirty="0">
              <a:solidFill>
                <a:srgbClr val="FFFF00"/>
              </a:solidFill>
              <a:latin typeface="Aaril"/>
              <a:cs typeface="Arial"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630">
            <a:off x="1255025" y="843080"/>
            <a:ext cx="2672928" cy="232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5369061" y="4487271"/>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090801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94363" y="228600"/>
            <a:ext cx="8781197" cy="609600"/>
          </a:xfrm>
          <a:prstGeom prst="rect">
            <a:avLst/>
          </a:prstGeom>
          <a:solidFill>
            <a:srgbClr val="00B0F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en-US" sz="3600" b="1" kern="10" dirty="0">
                <a:ln w="9525">
                  <a:round/>
                  <a:headEnd/>
                  <a:tailEnd/>
                </a:ln>
                <a:solidFill>
                  <a:srgbClr val="FF0000"/>
                </a:solidFill>
                <a:latin typeface="Times New Roman"/>
                <a:cs typeface="Times New Roman"/>
              </a:rPr>
              <a:t> </a:t>
            </a:r>
            <a:r>
              <a:rPr lang="vi-VN" sz="3600" b="1" kern="10" dirty="0">
                <a:ln w="9525">
                  <a:round/>
                  <a:headEnd/>
                  <a:tailEnd/>
                </a:ln>
                <a:solidFill>
                  <a:srgbClr val="FF0000"/>
                </a:solidFill>
                <a:latin typeface="Times New Roman"/>
                <a:cs typeface="Times New Roman"/>
              </a:rPr>
              <a:t>KIẾN THỨC CẦN GHI NHỚ</a:t>
            </a:r>
            <a:endParaRPr lang="en-US" sz="3600" b="1" kern="10" dirty="0">
              <a:ln w="9525">
                <a:round/>
                <a:headEnd/>
                <a:tailEnd/>
              </a:ln>
              <a:solidFill>
                <a:srgbClr val="FF0000"/>
              </a:solidFill>
              <a:latin typeface="Times New Roman"/>
              <a:cs typeface="Times New Roman"/>
            </a:endParaRPr>
          </a:p>
        </p:txBody>
      </p:sp>
      <p:sp>
        <p:nvSpPr>
          <p:cNvPr id="3" name="Rectangle 2"/>
          <p:cNvSpPr/>
          <p:nvPr/>
        </p:nvSpPr>
        <p:spPr>
          <a:xfrm>
            <a:off x="194363" y="990602"/>
            <a:ext cx="8781197" cy="5693866"/>
          </a:xfrm>
          <a:prstGeom prst="rect">
            <a:avLst/>
          </a:prstGeom>
        </p:spPr>
        <p:txBody>
          <a:bodyPr wrap="square">
            <a:spAutoFit/>
          </a:bodyPr>
          <a:lstStyle/>
          <a:p>
            <a:pPr algn="just"/>
            <a:r>
              <a:rPr lang="vi-VN" sz="2800" b="1" dirty="0">
                <a:solidFill>
                  <a:srgbClr val="FFFF00"/>
                </a:solidFill>
                <a:latin typeface="OpenSans"/>
              </a:rPr>
              <a:t>      Muốn so sánh hai số thập phân, ta có thể làm như sau:</a:t>
            </a:r>
          </a:p>
          <a:p>
            <a:pPr algn="just"/>
            <a:r>
              <a:rPr lang="vi-VN" sz="2800" b="1" dirty="0">
                <a:solidFill>
                  <a:srgbClr val="FFFF00"/>
                </a:solidFill>
                <a:latin typeface="OpenSans"/>
              </a:rPr>
              <a:t>- So sánh các phần nguyên của hai số thập phân đó như so sánh hai số tự nhiên, số thập phân nào có phần nguyên lớn hơn thì số đó lớn hơn.</a:t>
            </a:r>
          </a:p>
          <a:p>
            <a:pPr algn="just"/>
            <a:r>
              <a:rPr lang="vi-VN" sz="2800" b="1" dirty="0">
                <a:solidFill>
                  <a:srgbClr val="FFFF00"/>
                </a:solidFill>
                <a:latin typeface="OpenSans"/>
              </a:rPr>
              <a:t>- Nếu phần nguyên của hai số thập phân đó bằng nhau thì so sánh phần thập phân, lần lượt từ hàng phần mười, hàng phần trăm, hàng phần nghìn, ... ; đến cùng một hàng nào đó, số thập phân nào có chữ số ở hàng tương ứng lớn hơn thì số đó lớn hơn.</a:t>
            </a:r>
          </a:p>
          <a:p>
            <a:pPr algn="just"/>
            <a:r>
              <a:rPr lang="vi-VN" sz="2800" dirty="0">
                <a:solidFill>
                  <a:srgbClr val="FFFF00"/>
                </a:solidFill>
                <a:latin typeface="OpenSans"/>
              </a:rPr>
              <a:t> </a:t>
            </a:r>
            <a:r>
              <a:rPr lang="vi-VN" sz="2800" b="1" dirty="0">
                <a:solidFill>
                  <a:srgbClr val="FFFF00"/>
                </a:solidFill>
                <a:latin typeface="OpenSans"/>
              </a:rPr>
              <a:t>- Nếu phần nguyên và phần thập phân của hai số đó bằng nhau thì hai số đó bằng nhau.</a:t>
            </a:r>
            <a:endParaRPr lang="en-US" sz="2800" b="1" dirty="0">
              <a:solidFill>
                <a:srgbClr val="FFFF00"/>
              </a:solidFill>
            </a:endParaRPr>
          </a:p>
        </p:txBody>
      </p:sp>
    </p:spTree>
    <p:extLst>
      <p:ext uri="{BB962C8B-B14F-4D97-AF65-F5344CB8AC3E}">
        <p14:creationId xmlns:p14="http://schemas.microsoft.com/office/powerpoint/2010/main" val="7596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9221788" cy="6834187"/>
          </a:xfrm>
          <a:prstGeom prst="rect">
            <a:avLst/>
          </a:prstGeom>
          <a:solidFill>
            <a:schemeClr val="accent6">
              <a:lumMod val="60000"/>
              <a:lumOff val="40000"/>
            </a:schemeClr>
          </a:solidFill>
          <a:ln>
            <a:noFill/>
          </a:ln>
        </p:spPr>
      </p:pic>
      <p:sp>
        <p:nvSpPr>
          <p:cNvPr id="4" name="Rectangle 3"/>
          <p:cNvSpPr/>
          <p:nvPr/>
        </p:nvSpPr>
        <p:spPr>
          <a:xfrm>
            <a:off x="2971800" y="2133600"/>
            <a:ext cx="5410200" cy="2971800"/>
          </a:xfrm>
          <a:prstGeom prst="rect">
            <a:avLst/>
          </a:prstGeom>
          <a:solidFill>
            <a:schemeClr val="accent6">
              <a:lumMod val="60000"/>
              <a:lumOff val="40000"/>
            </a:schemeClr>
          </a:solidFill>
        </p:spPr>
        <p:txBody>
          <a:bodyPr wrap="none">
            <a:prstTxWarp prst="textChevron">
              <a:avLst/>
            </a:prstTxWarp>
            <a:spAutoFit/>
          </a:bodyPr>
          <a:lstStyle/>
          <a:p>
            <a:pPr algn="ctr" fontAlgn="base">
              <a:spcBef>
                <a:spcPct val="0"/>
              </a:spcBef>
              <a:spcAft>
                <a:spcPct val="0"/>
              </a:spcAft>
              <a:defRPr/>
            </a:pPr>
            <a:r>
              <a:rPr lang="vi-VN" sz="5400" b="1" dirty="0">
                <a:ln w="1905"/>
                <a:solidFill>
                  <a:srgbClr val="00B050"/>
                </a:solidFill>
                <a:effectLst>
                  <a:innerShdw blurRad="69850" dist="43180" dir="5400000">
                    <a:srgbClr val="000000">
                      <a:alpha val="65000"/>
                    </a:srgbClr>
                  </a:innerShdw>
                </a:effectLst>
                <a:latin typeface="Arial" pitchFamily="34" charset="0"/>
              </a:rPr>
              <a:t>HOẠT ĐỘNG </a:t>
            </a:r>
          </a:p>
          <a:p>
            <a:pPr algn="ctr" fontAlgn="base">
              <a:spcBef>
                <a:spcPct val="0"/>
              </a:spcBef>
              <a:spcAft>
                <a:spcPct val="0"/>
              </a:spcAft>
              <a:defRPr/>
            </a:pPr>
            <a:r>
              <a:rPr lang="vi-VN" sz="5400" b="1" dirty="0">
                <a:ln w="1905"/>
                <a:solidFill>
                  <a:srgbClr val="00B050"/>
                </a:solidFill>
                <a:effectLst>
                  <a:innerShdw blurRad="69850" dist="43180" dir="5400000">
                    <a:srgbClr val="000000">
                      <a:alpha val="65000"/>
                    </a:srgbClr>
                  </a:innerShdw>
                </a:effectLst>
                <a:latin typeface="Arial" pitchFamily="34" charset="0"/>
              </a:rPr>
              <a:t>ỨNG DỤNG</a:t>
            </a:r>
            <a:endParaRPr lang="en-US" sz="5400" b="1" dirty="0">
              <a:ln w="1905"/>
              <a:solidFill>
                <a:srgbClr val="00B050"/>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159585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658" y="38509"/>
            <a:ext cx="7813713" cy="523220"/>
          </a:xfrm>
          <a:prstGeom prst="rect">
            <a:avLst/>
          </a:prstGeom>
          <a:noFill/>
        </p:spPr>
        <p:txBody>
          <a:bodyPr wrap="square" rtlCol="0">
            <a:spAutoFit/>
          </a:bodyPr>
          <a:lstStyle/>
          <a:p>
            <a:r>
              <a:rPr lang="en-US" sz="2800" b="1" u="sng" dirty="0">
                <a:solidFill>
                  <a:srgbClr val="FFFF00"/>
                </a:solidFill>
                <a:latin typeface="Open Sans"/>
              </a:rPr>
              <a:t>HOẠT ĐỘNG ỨNG DỤNG</a:t>
            </a:r>
            <a:endParaRPr lang="vi-VN" sz="2800" b="1" dirty="0">
              <a:solidFill>
                <a:srgbClr val="000000"/>
              </a:solidFill>
              <a:latin typeface="OpenSans"/>
            </a:endParaRPr>
          </a:p>
        </p:txBody>
      </p:sp>
      <p:sp>
        <p:nvSpPr>
          <p:cNvPr id="7" name="Rectangle 6"/>
          <p:cNvSpPr/>
          <p:nvPr/>
        </p:nvSpPr>
        <p:spPr>
          <a:xfrm rot="10800000" flipV="1">
            <a:off x="361044" y="5257060"/>
            <a:ext cx="8189686" cy="1384995"/>
          </a:xfrm>
          <a:prstGeom prst="rect">
            <a:avLst/>
          </a:prstGeom>
        </p:spPr>
        <p:txBody>
          <a:bodyPr wrap="square">
            <a:spAutoFit/>
          </a:bodyPr>
          <a:lstStyle/>
          <a:p>
            <a:pPr algn="just"/>
            <a:endParaRPr lang="en-US" sz="2800" b="1" dirty="0">
              <a:solidFill>
                <a:srgbClr val="FFC000"/>
              </a:solidFill>
              <a:latin typeface="Open Sans"/>
            </a:endParaRPr>
          </a:p>
          <a:p>
            <a:pPr algn="just"/>
            <a:r>
              <a:rPr lang="vi-VN" sz="2800" b="1" dirty="0">
                <a:solidFill>
                  <a:srgbClr val="FFC000"/>
                </a:solidFill>
                <a:latin typeface="Open Sans"/>
              </a:rPr>
              <a:t>  </a:t>
            </a:r>
            <a:endParaRPr lang="en-US" sz="2800" b="1" dirty="0">
              <a:solidFill>
                <a:srgbClr val="FFC000"/>
              </a:solidFill>
              <a:latin typeface="Open Sans"/>
            </a:endParaRPr>
          </a:p>
          <a:p>
            <a:pPr algn="just"/>
            <a:r>
              <a:rPr lang="en-US" sz="2800" dirty="0">
                <a:solidFill>
                  <a:srgbClr val="FFC000"/>
                </a:solidFill>
                <a:latin typeface="Open Sans"/>
              </a:rPr>
              <a:t>    </a:t>
            </a:r>
            <a:endParaRPr lang="vi-VN" sz="2800" dirty="0">
              <a:solidFill>
                <a:srgbClr val="FFC000"/>
              </a:solidFill>
              <a:latin typeface="Open Sans"/>
            </a:endParaRPr>
          </a:p>
        </p:txBody>
      </p:sp>
      <p:sp>
        <p:nvSpPr>
          <p:cNvPr id="11" name="AutoShape 4" descr="Giải Toán 5 VNEN Bài 23: Số thập phân bằng nhau | Hay nhất Giải bài tập Toán 5 VNEN"/>
          <p:cNvSpPr>
            <a:spLocks noChangeAspect="1" noChangeArrowheads="1"/>
          </p:cNvSpPr>
          <p:nvPr/>
        </p:nvSpPr>
        <p:spPr bwMode="auto">
          <a:xfrm>
            <a:off x="1893888" y="-333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Giải Toán 5 VNEN Bài 23: Số thập phân bằng nhau | Hay nhất Giải bài tập Toán 5 VNEN"/>
          <p:cNvSpPr>
            <a:spLocks noChangeAspect="1" noChangeArrowheads="1"/>
          </p:cNvSpPr>
          <p:nvPr/>
        </p:nvSpPr>
        <p:spPr bwMode="auto">
          <a:xfrm>
            <a:off x="2278063" y="-44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141516" y="561729"/>
            <a:ext cx="8628742" cy="2123658"/>
          </a:xfrm>
          <a:prstGeom prst="rect">
            <a:avLst/>
          </a:prstGeom>
          <a:noFill/>
        </p:spPr>
        <p:txBody>
          <a:bodyPr wrap="square" rtlCol="0">
            <a:spAutoFit/>
          </a:bodyPr>
          <a:lstStyle/>
          <a:p>
            <a:pPr algn="just"/>
            <a:r>
              <a:rPr lang="vi-VN" sz="2400" b="1" dirty="0">
                <a:solidFill>
                  <a:srgbClr val="FFFF00"/>
                </a:solidFill>
              </a:rPr>
              <a:t>Câu 1</a:t>
            </a:r>
          </a:p>
          <a:p>
            <a:pPr algn="just"/>
            <a:r>
              <a:rPr lang="vi-VN" sz="2400" b="1" dirty="0">
                <a:solidFill>
                  <a:srgbClr val="FFFF00"/>
                </a:solidFill>
              </a:rPr>
              <a:t>Em hỏi chiều cao của mọi người trong gia đình và viết vào bảng theo mẫu:</a:t>
            </a:r>
          </a:p>
          <a:p>
            <a:br>
              <a:rPr lang="vi-VN" sz="2400" dirty="0">
                <a:solidFill>
                  <a:srgbClr val="FFFF00"/>
                </a:solidFill>
              </a:rPr>
            </a:br>
            <a:br>
              <a:rPr lang="vi-VN" dirty="0"/>
            </a:br>
            <a:endParaRPr lang="en-US" dirty="0"/>
          </a:p>
        </p:txBody>
      </p:sp>
      <p:pic>
        <p:nvPicPr>
          <p:cNvPr id="1026" name="Picture 2" descr="C:\Users\Adminstrator\Desktop\b24-phan-c-c1-tr67-vn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04071"/>
            <a:ext cx="7696200" cy="21821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strator\Desktop\b24-phan-c-c1-tr67-vnen-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4147810"/>
            <a:ext cx="6743700" cy="22148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3886200"/>
            <a:ext cx="2362200" cy="523220"/>
          </a:xfrm>
          <a:prstGeom prst="rect">
            <a:avLst/>
          </a:prstGeom>
          <a:noFill/>
        </p:spPr>
        <p:txBody>
          <a:bodyPr wrap="square" rtlCol="0">
            <a:spAutoFit/>
          </a:bodyPr>
          <a:lstStyle/>
          <a:p>
            <a:r>
              <a:rPr lang="en-US" sz="2800" dirty="0" err="1">
                <a:solidFill>
                  <a:srgbClr val="FFC000"/>
                </a:solidFill>
              </a:rPr>
              <a:t>Ví</a:t>
            </a:r>
            <a:r>
              <a:rPr lang="en-US" sz="2800" dirty="0">
                <a:solidFill>
                  <a:srgbClr val="FFC000"/>
                </a:solidFill>
              </a:rPr>
              <a:t> </a:t>
            </a:r>
            <a:r>
              <a:rPr lang="en-US" sz="2800" dirty="0" err="1">
                <a:solidFill>
                  <a:srgbClr val="FFC000"/>
                </a:solidFill>
              </a:rPr>
              <a:t>dụ</a:t>
            </a:r>
            <a:r>
              <a:rPr lang="en-US" sz="2800" dirty="0">
                <a:solidFill>
                  <a:srgbClr val="FFC000"/>
                </a:solidFill>
              </a:rPr>
              <a:t>:</a:t>
            </a:r>
          </a:p>
        </p:txBody>
      </p:sp>
    </p:spTree>
    <p:extLst>
      <p:ext uri="{BB962C8B-B14F-4D97-AF65-F5344CB8AC3E}">
        <p14:creationId xmlns:p14="http://schemas.microsoft.com/office/powerpoint/2010/main" val="354251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0" y="1181100"/>
            <a:ext cx="9296400" cy="3695700"/>
          </a:xfrm>
          <a:prstGeom prst="cloudCallout">
            <a:avLst>
              <a:gd name="adj1" fmla="val -47505"/>
              <a:gd name="adj2" fmla="val 98306"/>
            </a:avLst>
          </a:prstGeom>
          <a:solidFill>
            <a:srgbClr val="002060"/>
          </a:solidFill>
          <a:ln w="9525">
            <a:solidFill>
              <a:srgbClr val="FFFF00"/>
            </a:solidFill>
            <a:round/>
            <a:headEnd/>
            <a:tailEnd/>
          </a:ln>
          <a:effectLst>
            <a:prstShdw prst="shdw13" dist="157090" dir="15357825">
              <a:srgbClr val="FF3300">
                <a:alpha val="50000"/>
              </a:srgbClr>
            </a:prstShdw>
          </a:effectLst>
        </p:spPr>
        <p:txBody>
          <a:bodyPr/>
          <a:lstStyle/>
          <a:p>
            <a:r>
              <a:rPr lang="vi-VN" sz="4000" b="1" dirty="0">
                <a:solidFill>
                  <a:srgbClr val="FFFF00"/>
                </a:solidFill>
              </a:rPr>
              <a:t>Câu </a:t>
            </a:r>
            <a:r>
              <a:rPr lang="en-US" sz="4000" b="1" dirty="0">
                <a:solidFill>
                  <a:srgbClr val="FFFF00"/>
                </a:solidFill>
                <a:latin typeface="Tahoma" pitchFamily="34" charset="0"/>
                <a:ea typeface="Tahoma" pitchFamily="34" charset="0"/>
                <a:cs typeface="Tahoma" pitchFamily="34" charset="0"/>
              </a:rPr>
              <a:t>2: </a:t>
            </a:r>
            <a:r>
              <a:rPr lang="vi-VN" sz="3600" b="1" dirty="0">
                <a:solidFill>
                  <a:srgbClr val="FFFF00"/>
                </a:solidFill>
              </a:rPr>
              <a:t>Em viết tên mọi người trong gia đình theo thứ tự từ người cao nhất đến người thấp nhất.</a:t>
            </a:r>
            <a:br>
              <a:rPr lang="vi-VN" sz="3600" b="1" dirty="0">
                <a:solidFill>
                  <a:srgbClr val="FFFF00"/>
                </a:solidFill>
              </a:rPr>
            </a:br>
            <a:endParaRPr lang="en-US" sz="3600" b="1" dirty="0">
              <a:solidFill>
                <a:srgbClr val="FFFF00"/>
              </a:solidFill>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1789" y="304800"/>
            <a:ext cx="1004888" cy="1371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2228" name="Picture 37" descr="blumen-pflanzen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4724404"/>
            <a:ext cx="25146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p:cNvSpPr>
            <a:spLocks noChangeArrowheads="1"/>
          </p:cNvSpPr>
          <p:nvPr/>
        </p:nvSpPr>
        <p:spPr bwMode="auto">
          <a:xfrm>
            <a:off x="6152945" y="304800"/>
            <a:ext cx="2590800" cy="20574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6" name="AutoShape 10"/>
          <p:cNvSpPr>
            <a:spLocks noChangeArrowheads="1"/>
          </p:cNvSpPr>
          <p:nvPr/>
        </p:nvSpPr>
        <p:spPr bwMode="auto">
          <a:xfrm>
            <a:off x="2341565" y="4724404"/>
            <a:ext cx="3221037" cy="2092325"/>
          </a:xfrm>
          <a:prstGeom prst="star32">
            <a:avLst>
              <a:gd name="adj" fmla="val 0"/>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7"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382841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par>
                                <p:cTn id="23" presetID="8" presetClass="emph" presetSubtype="0" repeatCount="indefinite" fill="hold" grpId="1" nodeType="withEffect">
                                  <p:stCondLst>
                                    <p:cond delay="0"/>
                                  </p:stCondLst>
                                  <p:childTnLst>
                                    <p:animRot by="21600000">
                                      <p:cBhvr>
                                        <p:cTn id="24" dur="2000" fill="hold"/>
                                        <p:tgtEl>
                                          <p:spTgt spid="6"/>
                                        </p:tgtEl>
                                        <p:attrNameLst>
                                          <p:attrName>r</p:attrName>
                                        </p:attrNameLst>
                                      </p:cBhvr>
                                    </p:animRot>
                                  </p:childTnLst>
                                </p:cTn>
                              </p:par>
                              <p:par>
                                <p:cTn id="25" presetID="8" presetClass="emph" presetSubtype="0" fill="hold" grpId="2" nodeType="withEffect">
                                  <p:stCondLst>
                                    <p:cond delay="0"/>
                                  </p:stCondLst>
                                  <p:childTnLst>
                                    <p:animRot by="21600000">
                                      <p:cBhvr>
                                        <p:cTn id="26" dur="2000" fill="hold"/>
                                        <p:tgtEl>
                                          <p:spTgt spid="6"/>
                                        </p:tgtEl>
                                        <p:attrNameLst>
                                          <p:attrName>r</p:attrName>
                                        </p:attrNameLst>
                                      </p:cBhvr>
                                    </p:animRot>
                                  </p:childTnLst>
                                </p:cTn>
                              </p:par>
                              <p:par>
                                <p:cTn id="27" presetID="5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70" decel="100000"/>
                                        <p:tgtEl>
                                          <p:spTgt spid="6"/>
                                        </p:tgtEl>
                                      </p:cBhvr>
                                    </p:animEffect>
                                    <p:animScale>
                                      <p:cBhvr>
                                        <p:cTn id="30" dur="770" decel="100000"/>
                                        <p:tgtEl>
                                          <p:spTgt spid="6"/>
                                        </p:tgtEl>
                                      </p:cBhvr>
                                      <p:from x="10000" y="10000"/>
                                      <p:to x="200000" y="450000"/>
                                    </p:animScale>
                                    <p:animScale>
                                      <p:cBhvr>
                                        <p:cTn id="31" dur="1230" accel="100000" fill="hold">
                                          <p:stCondLst>
                                            <p:cond delay="770"/>
                                          </p:stCondLst>
                                        </p:cTn>
                                        <p:tgtEl>
                                          <p:spTgt spid="6"/>
                                        </p:tgtEl>
                                      </p:cBhvr>
                                      <p:from x="200000" y="450000"/>
                                      <p:to x="100000" y="100000"/>
                                    </p:animScale>
                                    <p:set>
                                      <p:cBhvr>
                                        <p:cTn id="32" dur="770" fill="hold"/>
                                        <p:tgtEl>
                                          <p:spTgt spid="6"/>
                                        </p:tgtEl>
                                        <p:attrNameLst>
                                          <p:attrName>ppt_x</p:attrName>
                                        </p:attrNameLst>
                                      </p:cBhvr>
                                      <p:to>
                                        <p:strVal val="(0.5)"/>
                                      </p:to>
                                    </p:set>
                                    <p:anim from="(0.5)" to="(#ppt_x)" calcmode="lin" valueType="num">
                                      <p:cBhvr>
                                        <p:cTn id="33" dur="1230" accel="100000" fill="hold">
                                          <p:stCondLst>
                                            <p:cond delay="770"/>
                                          </p:stCondLst>
                                        </p:cTn>
                                        <p:tgtEl>
                                          <p:spTgt spid="6"/>
                                        </p:tgtEl>
                                        <p:attrNameLst>
                                          <p:attrName>ppt_x</p:attrName>
                                        </p:attrNameLst>
                                      </p:cBhvr>
                                    </p:anim>
                                    <p:set>
                                      <p:cBhvr>
                                        <p:cTn id="34" dur="770" fill="hold"/>
                                        <p:tgtEl>
                                          <p:spTgt spid="6"/>
                                        </p:tgtEl>
                                        <p:attrNameLst>
                                          <p:attrName>ppt_y</p:attrName>
                                        </p:attrNameLst>
                                      </p:cBhvr>
                                      <p:to>
                                        <p:strVal val="(#ppt_y+0.4)"/>
                                      </p:to>
                                    </p:set>
                                    <p:anim from="(#ppt_y+0.4)" to="(#ppt_y)" calcmode="lin" valueType="num">
                                      <p:cBhvr>
                                        <p:cTn id="35"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P spid="6" grpId="0" animBg="1"/>
      <p:bldP spid="6" grpId="1" animBg="1"/>
      <p:bldP spid="6"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7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WordArt 5"/>
          <p:cNvSpPr>
            <a:spLocks noChangeArrowheads="1" noChangeShapeType="1" noTextEdit="1"/>
          </p:cNvSpPr>
          <p:nvPr/>
        </p:nvSpPr>
        <p:spPr bwMode="auto">
          <a:xfrm>
            <a:off x="1447800" y="762003"/>
            <a:ext cx="7315200"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err="1">
                <a:ln w="9525">
                  <a:round/>
                  <a:headEnd/>
                  <a:tailEnd/>
                </a:ln>
                <a:solidFill>
                  <a:srgbClr val="FF0000"/>
                </a:solidFill>
                <a:cs typeface="Arial"/>
              </a:rPr>
              <a:t>Dặn</a:t>
            </a:r>
            <a:r>
              <a:rPr lang="en-US" sz="3600" b="1" kern="10" dirty="0">
                <a:ln w="9525">
                  <a:round/>
                  <a:headEnd/>
                  <a:tailEnd/>
                </a:ln>
                <a:solidFill>
                  <a:srgbClr val="FF0000"/>
                </a:solidFill>
                <a:cs typeface="Arial"/>
              </a:rPr>
              <a:t> </a:t>
            </a:r>
            <a:r>
              <a:rPr lang="en-US" sz="3600" b="1" kern="10" dirty="0" err="1">
                <a:ln w="9525">
                  <a:round/>
                  <a:headEnd/>
                  <a:tailEnd/>
                </a:ln>
                <a:solidFill>
                  <a:srgbClr val="FF0000"/>
                </a:solidFill>
                <a:cs typeface="Arial"/>
              </a:rPr>
              <a:t>dò</a:t>
            </a:r>
            <a:r>
              <a:rPr lang="en-US" sz="3600" b="1" kern="10" dirty="0">
                <a:ln w="9525">
                  <a:round/>
                  <a:headEnd/>
                  <a:tailEnd/>
                </a:ln>
                <a:solidFill>
                  <a:srgbClr val="FF0000"/>
                </a:solidFill>
                <a:cs typeface="Arial"/>
              </a:rPr>
              <a:t> </a:t>
            </a:r>
          </a:p>
        </p:txBody>
      </p:sp>
      <p:grpSp>
        <p:nvGrpSpPr>
          <p:cNvPr id="4" name="Group 18"/>
          <p:cNvGrpSpPr>
            <a:grpSpLocks/>
          </p:cNvGrpSpPr>
          <p:nvPr/>
        </p:nvGrpSpPr>
        <p:grpSpPr bwMode="auto">
          <a:xfrm rot="20876853">
            <a:off x="2643179" y="3038895"/>
            <a:ext cx="5353803" cy="1998415"/>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cs typeface="Arial" pitchFamily="34" charset="0"/>
              </a:endParaRPr>
            </a:p>
          </p:txBody>
        </p:sp>
        <p:pic>
          <p:nvPicPr>
            <p:cNvPr id="6"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algn="r" eaLnBrk="1" fontAlgn="base" hangingPunct="1">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grpSp>
      <p:sp>
        <p:nvSpPr>
          <p:cNvPr id="14" name="AutoShape 10"/>
          <p:cNvSpPr>
            <a:spLocks noChangeArrowheads="1"/>
          </p:cNvSpPr>
          <p:nvPr/>
        </p:nvSpPr>
        <p:spPr bwMode="auto">
          <a:xfrm>
            <a:off x="3009900" y="4133802"/>
            <a:ext cx="4191000" cy="212883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1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20467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14"/>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70" decel="100000"/>
                                        <p:tgtEl>
                                          <p:spTgt spid="14"/>
                                        </p:tgtEl>
                                      </p:cBhvr>
                                    </p:animEffect>
                                    <p:animScale>
                                      <p:cBhvr>
                                        <p:cTn id="12" dur="770" decel="100000"/>
                                        <p:tgtEl>
                                          <p:spTgt spid="14"/>
                                        </p:tgtEl>
                                      </p:cBhvr>
                                      <p:from x="10000" y="10000"/>
                                      <p:to x="200000" y="450000"/>
                                    </p:animScale>
                                    <p:animScale>
                                      <p:cBhvr>
                                        <p:cTn id="13" dur="1230" accel="100000" fill="hold">
                                          <p:stCondLst>
                                            <p:cond delay="770"/>
                                          </p:stCondLst>
                                        </p:cTn>
                                        <p:tgtEl>
                                          <p:spTgt spid="14"/>
                                        </p:tgtEl>
                                      </p:cBhvr>
                                      <p:from x="200000" y="450000"/>
                                      <p:to x="100000" y="100000"/>
                                    </p:animScale>
                                    <p:set>
                                      <p:cBhvr>
                                        <p:cTn id="14" dur="770" fill="hold"/>
                                        <p:tgtEl>
                                          <p:spTgt spid="14"/>
                                        </p:tgtEl>
                                        <p:attrNameLst>
                                          <p:attrName>ppt_x</p:attrName>
                                        </p:attrNameLst>
                                      </p:cBhvr>
                                      <p:to>
                                        <p:strVal val="(0.5)"/>
                                      </p:to>
                                    </p:set>
                                    <p:anim from="(0.5)" to="(#ppt_x)" calcmode="lin" valueType="num">
                                      <p:cBhvr>
                                        <p:cTn id="15" dur="1230" accel="100000" fill="hold">
                                          <p:stCondLst>
                                            <p:cond delay="770"/>
                                          </p:stCondLst>
                                        </p:cTn>
                                        <p:tgtEl>
                                          <p:spTgt spid="14"/>
                                        </p:tgtEl>
                                        <p:attrNameLst>
                                          <p:attrName>ppt_x</p:attrName>
                                        </p:attrNameLst>
                                      </p:cBhvr>
                                    </p:anim>
                                    <p:set>
                                      <p:cBhvr>
                                        <p:cTn id="16" dur="770" fill="hold"/>
                                        <p:tgtEl>
                                          <p:spTgt spid="14"/>
                                        </p:tgtEl>
                                        <p:attrNameLst>
                                          <p:attrName>ppt_y</p:attrName>
                                        </p:attrNameLst>
                                      </p:cBhvr>
                                      <p:to>
                                        <p:strVal val="(#ppt_y+0.4)"/>
                                      </p:to>
                                    </p:set>
                                    <p:anim from="(#ppt_y+0.4)" to="(#ppt_y)" calcmode="lin" valueType="num">
                                      <p:cBhvr>
                                        <p:cTn id="17"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6700" y="1676400"/>
            <a:ext cx="8686800" cy="1938992"/>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vi-VN" sz="4000" b="1" dirty="0">
                <a:solidFill>
                  <a:srgbClr val="002060"/>
                </a:solidFill>
              </a:rPr>
              <a:t> Học kĩ bài 24 (Xem lại bài cô gửi trên nhóm lớp). Chuẩn bị bài 25 (Hướng dẫn học trang </a:t>
            </a:r>
            <a:r>
              <a:rPr lang="en-US" sz="4000" b="1" dirty="0">
                <a:solidFill>
                  <a:srgbClr val="002060"/>
                </a:solidFill>
              </a:rPr>
              <a:t>96</a:t>
            </a:r>
            <a:r>
              <a:rPr lang="vi-VN" sz="4000" b="1" dirty="0">
                <a:solidFill>
                  <a:srgbClr val="002060"/>
                </a:solidFill>
              </a:rPr>
              <a:t>).</a:t>
            </a:r>
            <a:endParaRPr lang="en-US" sz="4000" b="1" dirty="0">
              <a:solidFill>
                <a:srgbClr val="002060"/>
              </a:solidFill>
            </a:endParaRPr>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04"/>
            <a:ext cx="4495800" cy="1637811"/>
          </a:xfrm>
          <a:prstGeom prst="rect">
            <a:avLst/>
          </a:prstGeom>
          <a:noFill/>
          <a:ln>
            <a:noFill/>
          </a:ln>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pic>
        <p:nvPicPr>
          <p:cNvPr id="6" name="Picture 3" descr="hinh_rungchuôngvang"/>
          <p:cNvPicPr>
            <a:picLocks noChangeAspect="1" noChangeArrowheads="1" noCrop="1"/>
          </p:cNvPicPr>
          <p:nvPr/>
        </p:nvPicPr>
        <p:blipFill>
          <a:blip r:embed="rId4"/>
          <a:srcRect/>
          <a:stretch>
            <a:fillRect/>
          </a:stretch>
        </p:blipFill>
        <p:spPr bwMode="auto">
          <a:xfrm>
            <a:off x="176981" y="4000499"/>
            <a:ext cx="1828800" cy="1447312"/>
          </a:xfrm>
          <a:prstGeom prst="rect">
            <a:avLst/>
          </a:prstGeom>
          <a:noFill/>
          <a:ln w="9525">
            <a:noFill/>
            <a:miter lim="800000"/>
            <a:headEnd/>
            <a:tailEnd/>
          </a:ln>
        </p:spPr>
      </p:pic>
      <p:pic>
        <p:nvPicPr>
          <p:cNvPr id="7" name="Picture 6">
            <a:extLst>
              <a:ext uri="{FF2B5EF4-FFF2-40B4-BE49-F238E27FC236}">
                <a16:creationId xmlns:a16="http://schemas.microsoft.com/office/drawing/2014/main" id="{C2BCA601-E5DA-4CCE-A319-D394A0127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3975" y="3829774"/>
            <a:ext cx="1676400" cy="1931644"/>
          </a:xfrm>
          <a:prstGeom prst="rect">
            <a:avLst/>
          </a:prstGeom>
          <a:noFill/>
          <a:ln>
            <a:noFill/>
          </a:ln>
        </p:spPr>
      </p:pic>
    </p:spTree>
    <p:extLst>
      <p:ext uri="{BB962C8B-B14F-4D97-AF65-F5344CB8AC3E}">
        <p14:creationId xmlns:p14="http://schemas.microsoft.com/office/powerpoint/2010/main" val="132536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zV025-165">
            <a:extLst>
              <a:ext uri="{FF2B5EF4-FFF2-40B4-BE49-F238E27FC236}">
                <a16:creationId xmlns:a16="http://schemas.microsoft.com/office/drawing/2014/main" id="{5091CC38-76AC-613D-99CC-BB217BBFB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0187"/>
            <a:ext cx="6858000" cy="396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
            <a:extLst>
              <a:ext uri="{FF2B5EF4-FFF2-40B4-BE49-F238E27FC236}">
                <a16:creationId xmlns:a16="http://schemas.microsoft.com/office/drawing/2014/main" id="{D507E074-8261-2049-D3AC-113FFF773E12}"/>
              </a:ext>
            </a:extLst>
          </p:cNvPr>
          <p:cNvSpPr>
            <a:spLocks noChangeArrowheads="1" noChangeShapeType="1" noTextEdit="1"/>
          </p:cNvSpPr>
          <p:nvPr/>
        </p:nvSpPr>
        <p:spPr bwMode="auto">
          <a:xfrm>
            <a:off x="1600200" y="1371600"/>
            <a:ext cx="6400800" cy="342900"/>
          </a:xfrm>
          <a:prstGeom prst="rect">
            <a:avLst/>
          </a:prstGeom>
        </p:spPr>
        <p:txBody>
          <a:bodyPr wrap="none" fromWordArt="1">
            <a:prstTxWarp prst="textPlain">
              <a:avLst>
                <a:gd name="adj" fmla="val 50000"/>
              </a:avLst>
            </a:prstTxWarp>
          </a:bodyPr>
          <a:lstStyle/>
          <a:p>
            <a:pPr algn="ctr" defTabSz="342900" eaLnBrk="0" fontAlgn="base" hangingPunct="0">
              <a:spcBef>
                <a:spcPct val="0"/>
              </a:spcBef>
              <a:spcAft>
                <a:spcPct val="0"/>
              </a:spcAft>
            </a:pPr>
            <a:r>
              <a:rPr lang="vi-VN" sz="2381" b="1" kern="10" dirty="0">
                <a:ln w="12700">
                  <a:solidFill>
                    <a:srgbClr val="3333CC"/>
                  </a:solidFill>
                  <a:round/>
                  <a:headEnd/>
                  <a:tailEnd/>
                </a:ln>
                <a:solidFill>
                  <a:srgbClr val="0000FF">
                    <a:alpha val="50195"/>
                  </a:srgbClr>
                </a:solidFill>
                <a:effectLst>
                  <a:outerShdw dist="45791" dir="2021404" algn="ctr" rotWithShape="0">
                    <a:srgbClr val="9999FF"/>
                  </a:outerShdw>
                </a:effectLst>
                <a:latin typeface="Arial" panose="020B0604020202020204" pitchFamily="34" charset="0"/>
                <a:cs typeface="Arial" panose="020B0604020202020204" pitchFamily="34" charset="0"/>
              </a:rPr>
              <a:t>Chân thành cảm ơn quý thầy, cô cùng các em</a:t>
            </a:r>
            <a:endParaRPr lang="en-SG" sz="2381" b="1" kern="10" dirty="0">
              <a:ln w="12700">
                <a:solidFill>
                  <a:srgbClr val="3333CC"/>
                </a:solidFill>
                <a:round/>
                <a:headEnd/>
                <a:tailEnd/>
              </a:ln>
              <a:solidFill>
                <a:srgbClr val="0000FF">
                  <a:alpha val="50195"/>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6" name="WordArt 4">
            <a:extLst>
              <a:ext uri="{FF2B5EF4-FFF2-40B4-BE49-F238E27FC236}">
                <a16:creationId xmlns:a16="http://schemas.microsoft.com/office/drawing/2014/main" id="{E46A78B9-C586-BDF0-661C-E4F2EE6AD866}"/>
              </a:ext>
            </a:extLst>
          </p:cNvPr>
          <p:cNvSpPr>
            <a:spLocks noChangeArrowheads="1" noChangeShapeType="1" noTextEdit="1"/>
          </p:cNvSpPr>
          <p:nvPr/>
        </p:nvSpPr>
        <p:spPr bwMode="auto">
          <a:xfrm>
            <a:off x="3371850" y="3429000"/>
            <a:ext cx="2514600" cy="685800"/>
          </a:xfrm>
          <a:prstGeom prst="rect">
            <a:avLst/>
          </a:prstGeom>
        </p:spPr>
        <p:txBody>
          <a:bodyPr wrap="none" fromWordArt="1">
            <a:prstTxWarp prst="textPlain">
              <a:avLst>
                <a:gd name="adj" fmla="val 50000"/>
              </a:avLst>
            </a:prstTxWarp>
          </a:bodyPr>
          <a:lstStyle/>
          <a:p>
            <a:pPr algn="ctr" defTabSz="342900" eaLnBrk="0" fontAlgn="base" hangingPunct="0">
              <a:spcBef>
                <a:spcPct val="0"/>
              </a:spcBef>
              <a:spcAft>
                <a:spcPct val="0"/>
              </a:spcAft>
            </a:pPr>
            <a:r>
              <a:rPr lang="en-SG" sz="2143"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0" fill="hold"/>
                                        <p:tgtEl>
                                          <p:spTgt spid="6"/>
                                        </p:tgtEl>
                                        <p:attrNameLst>
                                          <p:attrName>ppt_w</p:attrName>
                                        </p:attrNameLst>
                                      </p:cBhvr>
                                      <p:tavLst>
                                        <p:tav tm="0">
                                          <p:val>
                                            <p:fltVal val="0"/>
                                          </p:val>
                                        </p:tav>
                                        <p:tav tm="100000">
                                          <p:val>
                                            <p:strVal val="#ppt_w"/>
                                          </p:val>
                                        </p:tav>
                                      </p:tavLst>
                                    </p:anim>
                                    <p:anim calcmode="lin" valueType="num">
                                      <p:cBhvr>
                                        <p:cTn id="11" dur="5000" fill="hold"/>
                                        <p:tgtEl>
                                          <p:spTgt spid="6"/>
                                        </p:tgtEl>
                                        <p:attrNameLst>
                                          <p:attrName>ppt_h</p:attrName>
                                        </p:attrNameLst>
                                      </p:cBhvr>
                                      <p:tavLst>
                                        <p:tav tm="0">
                                          <p:val>
                                            <p:fltVal val="0"/>
                                          </p:val>
                                        </p:tav>
                                        <p:tav tm="100000">
                                          <p:val>
                                            <p:strVal val="#ppt_h"/>
                                          </p:val>
                                        </p:tav>
                                      </p:tavLst>
                                    </p:anim>
                                    <p:animEffect transition="in" filter="fad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79" y="490852"/>
            <a:ext cx="2612524"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b="1" dirty="0">
                <a:solidFill>
                  <a:srgbClr val="FF0000"/>
                </a:solidFill>
                <a:latin typeface="Aaril"/>
              </a:rPr>
              <a:t>KHỞI ĐỘNG</a:t>
            </a:r>
          </a:p>
        </p:txBody>
      </p:sp>
      <p:sp>
        <p:nvSpPr>
          <p:cNvPr id="4" name="TextBox 3"/>
          <p:cNvSpPr txBox="1"/>
          <p:nvPr/>
        </p:nvSpPr>
        <p:spPr>
          <a:xfrm>
            <a:off x="2819400" y="429296"/>
            <a:ext cx="6019800" cy="646331"/>
          </a:xfrm>
          <a:prstGeom prst="rect">
            <a:avLst/>
          </a:prstGeom>
          <a:solidFill>
            <a:srgbClr val="0070C0"/>
          </a:solidFill>
        </p:spPr>
        <p:txBody>
          <a:bodyPr wrap="square" rtlCol="0">
            <a:spAutoFit/>
          </a:bodyPr>
          <a:lstStyle/>
          <a:p>
            <a:pPr algn="ctr"/>
            <a:r>
              <a:rPr lang="en-US" sz="3600" b="1" dirty="0">
                <a:solidFill>
                  <a:srgbClr val="FF0000"/>
                </a:solidFill>
                <a:latin typeface="Open Sans"/>
              </a:rPr>
              <a:t>T</a:t>
            </a:r>
            <a:r>
              <a:rPr lang="vi-VN" sz="3600" b="1" dirty="0">
                <a:solidFill>
                  <a:srgbClr val="FF0000"/>
                </a:solidFill>
                <a:latin typeface="Open Sans"/>
              </a:rPr>
              <a:t>rò chơi “</a:t>
            </a:r>
            <a:r>
              <a:rPr lang="en-US" sz="3600" b="1" dirty="0">
                <a:solidFill>
                  <a:srgbClr val="FF0000"/>
                </a:solidFill>
                <a:latin typeface="Open Sans"/>
              </a:rPr>
              <a:t>Ai </a:t>
            </a:r>
            <a:r>
              <a:rPr lang="en-US" sz="3600" b="1" dirty="0" err="1">
                <a:solidFill>
                  <a:srgbClr val="FF0000"/>
                </a:solidFill>
                <a:latin typeface="Open Sans"/>
              </a:rPr>
              <a:t>nhanh</a:t>
            </a:r>
            <a:r>
              <a:rPr lang="en-US" sz="3600" b="1" dirty="0">
                <a:solidFill>
                  <a:srgbClr val="FF0000"/>
                </a:solidFill>
                <a:latin typeface="Open Sans"/>
              </a:rPr>
              <a:t> </a:t>
            </a:r>
            <a:r>
              <a:rPr lang="en-US" sz="3600" b="1" dirty="0" err="1">
                <a:solidFill>
                  <a:srgbClr val="FF0000"/>
                </a:solidFill>
                <a:latin typeface="Open Sans"/>
              </a:rPr>
              <a:t>hơn</a:t>
            </a:r>
            <a:r>
              <a:rPr lang="vi-VN" sz="3600" b="1" dirty="0">
                <a:solidFill>
                  <a:srgbClr val="FF0000"/>
                </a:solidFill>
                <a:latin typeface="Open Sans"/>
              </a:rPr>
              <a:t>?</a:t>
            </a:r>
            <a:r>
              <a:rPr lang="en-US" sz="3600" b="1" dirty="0">
                <a:solidFill>
                  <a:srgbClr val="FF0000"/>
                </a:solidFill>
                <a:latin typeface="Open Sans"/>
              </a:rPr>
              <a:t>”</a:t>
            </a: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152400" y="1890596"/>
                <a:ext cx="8686800" cy="2171235"/>
              </a:xfrm>
              <a:prstGeom prst="rect">
                <a:avLst/>
              </a:prstGeom>
              <a:noFill/>
            </p:spPr>
            <p:txBody>
              <a:bodyPr wrap="square" rtlCol="0">
                <a:spAutoFit/>
              </a:bodyPr>
              <a:lstStyle/>
              <a:p>
                <a:pPr algn="just">
                  <a:lnSpc>
                    <a:spcPct val="115000"/>
                  </a:lnSpc>
                  <a:spcAft>
                    <a:spcPts val="1000"/>
                  </a:spcAft>
                </a:pPr>
                <a:r>
                  <a:rPr lang="en-US" sz="3200" b="1" dirty="0" err="1">
                    <a:solidFill>
                      <a:srgbClr val="FFFF00"/>
                    </a:solidFill>
                    <a:ea typeface="Times New Roman"/>
                    <a:cs typeface="Times New Roman"/>
                  </a:rPr>
                  <a:t>Câu</a:t>
                </a:r>
                <a:r>
                  <a:rPr lang="en-US" sz="3200" b="1" dirty="0">
                    <a:solidFill>
                      <a:srgbClr val="FFFF00"/>
                    </a:solidFill>
                    <a:ea typeface="Times New Roman"/>
                    <a:cs typeface="Times New Roman"/>
                  </a:rPr>
                  <a:t> 1: </a:t>
                </a:r>
                <a:r>
                  <a:rPr lang="en-US" sz="3200" b="1" dirty="0" err="1">
                    <a:solidFill>
                      <a:srgbClr val="FFFF00"/>
                    </a:solidFill>
                    <a:ea typeface="Times New Roman"/>
                    <a:cs typeface="Times New Roman"/>
                  </a:rPr>
                  <a:t>Phân</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số</a:t>
                </a:r>
                <a:r>
                  <a:rPr lang="en-US" sz="3200" b="1" dirty="0">
                    <a:solidFill>
                      <a:srgbClr val="FFFF00"/>
                    </a:solidFill>
                    <a:ea typeface="Times New Roman"/>
                    <a:cs typeface="Times New Roman"/>
                  </a:rPr>
                  <a:t> </a:t>
                </a:r>
                <a14:m>
                  <m:oMath xmlns:m="http://schemas.openxmlformats.org/officeDocument/2006/math">
                    <m:f>
                      <m:fPr>
                        <m:ctrlPr>
                          <a:rPr lang="en-US" sz="3200" b="1" i="1">
                            <a:solidFill>
                              <a:srgbClr val="FFFF00"/>
                            </a:solidFill>
                            <a:latin typeface="Cambria Math" panose="02040503050406030204" pitchFamily="18" charset="0"/>
                            <a:ea typeface="Calibri"/>
                            <a:cs typeface="Times New Roman"/>
                          </a:rPr>
                        </m:ctrlPr>
                      </m:fPr>
                      <m:num>
                        <m:r>
                          <a:rPr lang="en-US" sz="3200" b="1" i="1">
                            <a:solidFill>
                              <a:srgbClr val="FFFF00"/>
                            </a:solidFill>
                            <a:latin typeface="Cambria Math"/>
                            <a:ea typeface="Calibri"/>
                            <a:cs typeface="Times New Roman"/>
                          </a:rPr>
                          <m:t>𝟐</m:t>
                        </m:r>
                      </m:num>
                      <m:den>
                        <m:r>
                          <a:rPr lang="en-US" sz="3200" b="1" i="1">
                            <a:solidFill>
                              <a:srgbClr val="FFFF00"/>
                            </a:solidFill>
                            <a:latin typeface="Cambria Math"/>
                            <a:ea typeface="Calibri"/>
                            <a:cs typeface="Times New Roman"/>
                          </a:rPr>
                          <m:t>𝟏𝟎𝟎</m:t>
                        </m:r>
                      </m:den>
                    </m:f>
                  </m:oMath>
                </a14:m>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được</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chuyển</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thành</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số</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thập</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phân</a:t>
                </a:r>
                <a:r>
                  <a:rPr lang="en-US" sz="3200" b="1" dirty="0">
                    <a:solidFill>
                      <a:srgbClr val="FFFF00"/>
                    </a:solidFill>
                    <a:ea typeface="Times New Roman"/>
                    <a:cs typeface="Times New Roman"/>
                  </a:rPr>
                  <a:t> </a:t>
                </a:r>
                <a:r>
                  <a:rPr lang="en-US" sz="3200" b="1" dirty="0" err="1">
                    <a:solidFill>
                      <a:srgbClr val="FFFF00"/>
                    </a:solidFill>
                    <a:ea typeface="Times New Roman"/>
                    <a:cs typeface="Times New Roman"/>
                  </a:rPr>
                  <a:t>là</a:t>
                </a:r>
                <a:r>
                  <a:rPr lang="en-US" sz="3200" b="1" dirty="0">
                    <a:solidFill>
                      <a:srgbClr val="FFFF00"/>
                    </a:solidFill>
                    <a:ea typeface="Times New Roman"/>
                    <a:cs typeface="Times New Roman"/>
                  </a:rPr>
                  <a:t>:</a:t>
                </a:r>
              </a:p>
              <a:p>
                <a:pPr>
                  <a:lnSpc>
                    <a:spcPct val="115000"/>
                  </a:lnSpc>
                  <a:spcAft>
                    <a:spcPts val="1000"/>
                  </a:spcAft>
                </a:pPr>
                <a:r>
                  <a:rPr lang="en-US" sz="3200" dirty="0">
                    <a:solidFill>
                      <a:srgbClr val="FFFF00"/>
                    </a:solidFill>
                    <a:ea typeface="Calibri"/>
                    <a:cs typeface="Times New Roman"/>
                  </a:rPr>
                  <a:t>A. </a:t>
                </a:r>
                <a:r>
                  <a:rPr lang="vi-VN" sz="3200" dirty="0">
                    <a:solidFill>
                      <a:srgbClr val="FFFF00"/>
                    </a:solidFill>
                    <a:ea typeface="Calibri"/>
                    <a:cs typeface="Times New Roman"/>
                  </a:rPr>
                  <a:t>  </a:t>
                </a:r>
                <a:r>
                  <a:rPr lang="en-US" sz="3200" b="1" dirty="0">
                    <a:solidFill>
                      <a:srgbClr val="FFFF00"/>
                    </a:solidFill>
                    <a:ea typeface="Calibri"/>
                    <a:cs typeface="Times New Roman"/>
                  </a:rPr>
                  <a:t>0,02          B. 2,0            C. 0,2             D. 0,002</a:t>
                </a:r>
              </a:p>
            </p:txBody>
          </p:sp>
        </mc:Choice>
        <mc:Fallback xmlns="">
          <p:sp>
            <p:nvSpPr>
              <p:cNvPr id="5" name="TextBox 4"/>
              <p:cNvSpPr txBox="1">
                <a:spLocks noRot="1" noChangeAspect="1" noMove="1" noResize="1" noEditPoints="1" noAdjustHandles="1" noChangeArrowheads="1" noChangeShapeType="1" noTextEdit="1"/>
              </p:cNvSpPr>
              <p:nvPr/>
            </p:nvSpPr>
            <p:spPr>
              <a:xfrm>
                <a:off x="152400" y="1890596"/>
                <a:ext cx="8686800" cy="2171235"/>
              </a:xfrm>
              <a:prstGeom prst="rect">
                <a:avLst/>
              </a:prstGeom>
              <a:blipFill rotWithShape="1">
                <a:blip r:embed="rId2"/>
                <a:stretch>
                  <a:fillRect l="-1754" r="-1754" b="-7022"/>
                </a:stretch>
              </a:blipFill>
            </p:spPr>
            <p:txBody>
              <a:bodyPr/>
              <a:lstStyle/>
              <a:p>
                <a:r>
                  <a:rPr lang="en-US">
                    <a:noFill/>
                  </a:rPr>
                  <a:t> </a:t>
                </a:r>
              </a:p>
            </p:txBody>
          </p:sp>
        </mc:Fallback>
      </mc:AlternateContent>
      <p:sp>
        <p:nvSpPr>
          <p:cNvPr id="20" name="Oval 19"/>
          <p:cNvSpPr/>
          <p:nvPr/>
        </p:nvSpPr>
        <p:spPr>
          <a:xfrm>
            <a:off x="156411" y="3410500"/>
            <a:ext cx="609600" cy="6096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rPr>
              <a:t>A</a:t>
            </a:r>
            <a:endParaRPr lang="en-US" sz="2400" b="1" dirty="0">
              <a:solidFill>
                <a:srgbClr val="FFFF00"/>
              </a:solidFill>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193477"/>
            <a:ext cx="2654710" cy="268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4BBD0CCD48A74000B8F6581C91102746[1]"/>
          <p:cNvPicPr>
            <a:picLocks noChangeAspect="1" noChangeArrowheads="1" noCrop="1"/>
          </p:cNvPicPr>
          <p:nvPr/>
        </p:nvPicPr>
        <p:blipFill>
          <a:blip r:embed="rId4"/>
          <a:srcRect/>
          <a:stretch>
            <a:fillRect/>
          </a:stretch>
        </p:blipFill>
        <p:spPr bwMode="auto">
          <a:xfrm>
            <a:off x="206876" y="4403558"/>
            <a:ext cx="1724025" cy="2209800"/>
          </a:xfrm>
          <a:prstGeom prst="rect">
            <a:avLst/>
          </a:prstGeom>
          <a:noFill/>
          <a:ln w="9525">
            <a:noFill/>
            <a:miter lim="800000"/>
            <a:headEnd/>
            <a:tailEnd/>
          </a:ln>
        </p:spPr>
      </p:pic>
      <p:pic>
        <p:nvPicPr>
          <p:cNvPr id="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876800"/>
            <a:ext cx="3581400" cy="1660358"/>
          </a:xfrm>
          <a:prstGeom prst="rect">
            <a:avLst/>
          </a:prstGeom>
          <a:noFill/>
          <a:ln>
            <a:noFill/>
          </a:ln>
        </p:spPr>
      </p:pic>
      <p:pic>
        <p:nvPicPr>
          <p:cNvPr id="10" name="Picture 9">
            <a:extLst>
              <a:ext uri="{FF2B5EF4-FFF2-40B4-BE49-F238E27FC236}">
                <a16:creationId xmlns:a16="http://schemas.microsoft.com/office/drawing/2014/main" id="{C2BCA601-E5DA-4CCE-A319-D394A01271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8486" y="3962400"/>
            <a:ext cx="1912375" cy="2574758"/>
          </a:xfrm>
          <a:prstGeom prst="rect">
            <a:avLst/>
          </a:prstGeom>
          <a:noFill/>
          <a:ln>
            <a:noFill/>
          </a:ln>
        </p:spPr>
      </p:pic>
    </p:spTree>
    <p:extLst>
      <p:ext uri="{BB962C8B-B14F-4D97-AF65-F5344CB8AC3E}">
        <p14:creationId xmlns:p14="http://schemas.microsoft.com/office/powerpoint/2010/main" val="1910745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01057"/>
            <a:ext cx="39624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b="1" dirty="0">
                <a:solidFill>
                  <a:srgbClr val="FF0000"/>
                </a:solidFill>
                <a:latin typeface="Aaril"/>
              </a:rPr>
              <a:t>KHỞI ĐỘNG</a:t>
            </a:r>
          </a:p>
        </p:txBody>
      </p:sp>
      <p:sp>
        <p:nvSpPr>
          <p:cNvPr id="3" name="AutoShape 2" descr="Giải Toán 5 VNEN Bài 23: Số thập phân bằng nhau | Hay nhất Giải bài tập Toán 5 V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22920" y="1524002"/>
            <a:ext cx="8607425" cy="2246769"/>
          </a:xfrm>
          <a:prstGeom prst="rect">
            <a:avLst/>
          </a:prstGeom>
          <a:noFill/>
        </p:spPr>
        <p:txBody>
          <a:bodyPr wrap="square" rtlCol="0">
            <a:spAutoFit/>
          </a:bodyPr>
          <a:lstStyle/>
          <a:p>
            <a:pPr algn="just"/>
            <a:r>
              <a:rPr lang="en-US" sz="2800" dirty="0" err="1">
                <a:solidFill>
                  <a:srgbClr val="FFFF00"/>
                </a:solidFill>
                <a:latin typeface="Aaril"/>
              </a:rPr>
              <a:t>Câu</a:t>
            </a:r>
            <a:r>
              <a:rPr lang="en-US" sz="2800" dirty="0">
                <a:solidFill>
                  <a:srgbClr val="FFFF00"/>
                </a:solidFill>
                <a:latin typeface="Aaril"/>
              </a:rPr>
              <a:t> 2: </a:t>
            </a:r>
            <a:r>
              <a:rPr lang="en-US" sz="2800" b="1" dirty="0">
                <a:solidFill>
                  <a:srgbClr val="FFFF00"/>
                </a:solidFill>
                <a:latin typeface="Aaril"/>
              </a:rPr>
              <a:t>Cho </a:t>
            </a:r>
            <a:r>
              <a:rPr lang="en-US" sz="2800" b="1" dirty="0" err="1">
                <a:solidFill>
                  <a:srgbClr val="FFFF00"/>
                </a:solidFill>
                <a:latin typeface="Aaril"/>
              </a:rPr>
              <a:t>số</a:t>
            </a:r>
            <a:r>
              <a:rPr lang="en-US" sz="2800" b="1" dirty="0">
                <a:solidFill>
                  <a:srgbClr val="FFFF00"/>
                </a:solidFill>
                <a:latin typeface="Aaril"/>
              </a:rPr>
              <a:t> </a:t>
            </a:r>
            <a:r>
              <a:rPr lang="en-US" sz="2800" b="1" dirty="0" err="1">
                <a:solidFill>
                  <a:srgbClr val="FFFF00"/>
                </a:solidFill>
                <a:latin typeface="Aaril"/>
              </a:rPr>
              <a:t>thập</a:t>
            </a:r>
            <a:r>
              <a:rPr lang="en-US" sz="2800" b="1" dirty="0">
                <a:solidFill>
                  <a:srgbClr val="FFFF00"/>
                </a:solidFill>
                <a:latin typeface="Aaril"/>
              </a:rPr>
              <a:t> </a:t>
            </a:r>
            <a:r>
              <a:rPr lang="en-US" sz="2800" b="1" dirty="0" err="1">
                <a:solidFill>
                  <a:srgbClr val="FFFF00"/>
                </a:solidFill>
                <a:latin typeface="Aaril"/>
              </a:rPr>
              <a:t>phân</a:t>
            </a:r>
            <a:r>
              <a:rPr lang="en-US" sz="2800" b="1" dirty="0">
                <a:solidFill>
                  <a:srgbClr val="FFFF00"/>
                </a:solidFill>
                <a:latin typeface="Aaril"/>
              </a:rPr>
              <a:t> </a:t>
            </a:r>
            <a:r>
              <a:rPr lang="en-US" sz="2800" b="1" dirty="0">
                <a:solidFill>
                  <a:srgbClr val="FF0000"/>
                </a:solidFill>
                <a:latin typeface="Aaril"/>
              </a:rPr>
              <a:t>86,324</a:t>
            </a:r>
            <a:r>
              <a:rPr lang="en-US" sz="2800" b="1" dirty="0">
                <a:solidFill>
                  <a:srgbClr val="FFFF00"/>
                </a:solidFill>
                <a:latin typeface="Aaril"/>
              </a:rPr>
              <a:t>. </a:t>
            </a:r>
            <a:r>
              <a:rPr lang="en-US" sz="2800" b="1" dirty="0" err="1">
                <a:solidFill>
                  <a:srgbClr val="FFFF00"/>
                </a:solidFill>
                <a:latin typeface="Aaril"/>
              </a:rPr>
              <a:t>Nếu</a:t>
            </a:r>
            <a:r>
              <a:rPr lang="en-US" sz="2800" b="1" dirty="0">
                <a:solidFill>
                  <a:srgbClr val="FFFF00"/>
                </a:solidFill>
                <a:latin typeface="Aaril"/>
              </a:rPr>
              <a:t> </a:t>
            </a:r>
            <a:r>
              <a:rPr lang="en-US" sz="2800" b="1" dirty="0" err="1">
                <a:solidFill>
                  <a:srgbClr val="FFFF00"/>
                </a:solidFill>
                <a:latin typeface="Aaril"/>
              </a:rPr>
              <a:t>chuyển</a:t>
            </a:r>
            <a:r>
              <a:rPr lang="en-US" sz="2800" b="1" dirty="0">
                <a:solidFill>
                  <a:srgbClr val="FFFF00"/>
                </a:solidFill>
                <a:latin typeface="Aaril"/>
              </a:rPr>
              <a:t> </a:t>
            </a:r>
            <a:r>
              <a:rPr lang="en-US" sz="2800" b="1" dirty="0" err="1">
                <a:solidFill>
                  <a:srgbClr val="FFFF00"/>
                </a:solidFill>
                <a:latin typeface="Aaril"/>
              </a:rPr>
              <a:t>dấu</a:t>
            </a:r>
            <a:r>
              <a:rPr lang="en-US" sz="2800" b="1" dirty="0">
                <a:solidFill>
                  <a:srgbClr val="FFFF00"/>
                </a:solidFill>
                <a:latin typeface="Aaril"/>
              </a:rPr>
              <a:t> </a:t>
            </a:r>
            <a:r>
              <a:rPr lang="en-US" sz="2800" b="1" dirty="0" err="1">
                <a:solidFill>
                  <a:srgbClr val="FFFF00"/>
                </a:solidFill>
                <a:latin typeface="Aaril"/>
              </a:rPr>
              <a:t>phẩy</a:t>
            </a:r>
            <a:r>
              <a:rPr lang="en-US" sz="2800" b="1" dirty="0">
                <a:solidFill>
                  <a:srgbClr val="FFFF00"/>
                </a:solidFill>
                <a:latin typeface="Aaril"/>
              </a:rPr>
              <a:t> sang </a:t>
            </a:r>
            <a:r>
              <a:rPr lang="en-US" sz="2800" b="1" dirty="0" err="1">
                <a:solidFill>
                  <a:srgbClr val="FFFF00"/>
                </a:solidFill>
                <a:latin typeface="Aaril"/>
              </a:rPr>
              <a:t>bên</a:t>
            </a:r>
            <a:r>
              <a:rPr lang="en-US" sz="2800" b="1" dirty="0">
                <a:solidFill>
                  <a:srgbClr val="FFFF00"/>
                </a:solidFill>
                <a:latin typeface="Aaril"/>
              </a:rPr>
              <a:t> </a:t>
            </a:r>
            <a:r>
              <a:rPr lang="en-US" sz="2800" b="1" dirty="0" err="1">
                <a:solidFill>
                  <a:srgbClr val="FFFF00"/>
                </a:solidFill>
                <a:latin typeface="Aaril"/>
              </a:rPr>
              <a:t>trái</a:t>
            </a:r>
            <a:r>
              <a:rPr lang="en-US" sz="2800" b="1" dirty="0">
                <a:solidFill>
                  <a:srgbClr val="FFFF00"/>
                </a:solidFill>
                <a:latin typeface="Aaril"/>
              </a:rPr>
              <a:t> </a:t>
            </a:r>
            <a:r>
              <a:rPr lang="en-US" sz="2800" b="1" dirty="0" err="1">
                <a:solidFill>
                  <a:srgbClr val="FFFF00"/>
                </a:solidFill>
                <a:latin typeface="Aaril"/>
              </a:rPr>
              <a:t>một</a:t>
            </a:r>
            <a:r>
              <a:rPr lang="en-US" sz="2800" b="1" dirty="0">
                <a:solidFill>
                  <a:srgbClr val="FFFF00"/>
                </a:solidFill>
                <a:latin typeface="Aaril"/>
              </a:rPr>
              <a:t> </a:t>
            </a:r>
            <a:r>
              <a:rPr lang="en-US" sz="2800" b="1" dirty="0" err="1">
                <a:solidFill>
                  <a:srgbClr val="FFFF00"/>
                </a:solidFill>
                <a:latin typeface="Aaril"/>
              </a:rPr>
              <a:t>chữ</a:t>
            </a:r>
            <a:r>
              <a:rPr lang="en-US" sz="2800" b="1" dirty="0">
                <a:solidFill>
                  <a:srgbClr val="FFFF00"/>
                </a:solidFill>
                <a:latin typeface="Aaril"/>
              </a:rPr>
              <a:t> </a:t>
            </a:r>
            <a:r>
              <a:rPr lang="en-US" sz="2800" b="1" dirty="0" err="1">
                <a:solidFill>
                  <a:srgbClr val="FFFF00"/>
                </a:solidFill>
                <a:latin typeface="Aaril"/>
              </a:rPr>
              <a:t>số</a:t>
            </a:r>
            <a:r>
              <a:rPr lang="en-US" sz="2800" b="1" dirty="0">
                <a:solidFill>
                  <a:srgbClr val="FFFF00"/>
                </a:solidFill>
                <a:latin typeface="Aaril"/>
              </a:rPr>
              <a:t> </a:t>
            </a:r>
            <a:r>
              <a:rPr lang="en-US" sz="2800" b="1" dirty="0" err="1">
                <a:solidFill>
                  <a:srgbClr val="FFFF00"/>
                </a:solidFill>
                <a:latin typeface="Aaril"/>
              </a:rPr>
              <a:t>thì</a:t>
            </a:r>
            <a:r>
              <a:rPr lang="en-US" sz="2800" b="1" dirty="0">
                <a:solidFill>
                  <a:srgbClr val="FFFF00"/>
                </a:solidFill>
                <a:latin typeface="Aaril"/>
              </a:rPr>
              <a:t> </a:t>
            </a:r>
            <a:r>
              <a:rPr lang="en-US" sz="2800" b="1" dirty="0" err="1">
                <a:solidFill>
                  <a:srgbClr val="FFFF00"/>
                </a:solidFill>
                <a:latin typeface="Aaril"/>
              </a:rPr>
              <a:t>chữ</a:t>
            </a:r>
            <a:r>
              <a:rPr lang="en-US" sz="2800" b="1" dirty="0">
                <a:solidFill>
                  <a:srgbClr val="FFFF00"/>
                </a:solidFill>
                <a:latin typeface="Aaril"/>
              </a:rPr>
              <a:t> </a:t>
            </a:r>
            <a:r>
              <a:rPr lang="en-US" sz="2800" b="1" dirty="0" err="1">
                <a:solidFill>
                  <a:srgbClr val="FFFF00"/>
                </a:solidFill>
                <a:latin typeface="Aaril"/>
              </a:rPr>
              <a:t>số</a:t>
            </a:r>
            <a:r>
              <a:rPr lang="en-US" sz="2800" b="1" dirty="0">
                <a:solidFill>
                  <a:srgbClr val="FFFF00"/>
                </a:solidFill>
                <a:latin typeface="Aaril"/>
              </a:rPr>
              <a:t> </a:t>
            </a:r>
            <a:r>
              <a:rPr lang="en-US" sz="2800" b="1" dirty="0">
                <a:solidFill>
                  <a:srgbClr val="FF0000"/>
                </a:solidFill>
                <a:latin typeface="Aaril"/>
              </a:rPr>
              <a:t>3</a:t>
            </a:r>
            <a:r>
              <a:rPr lang="en-US" sz="2800" b="1" dirty="0">
                <a:solidFill>
                  <a:srgbClr val="FFFF00"/>
                </a:solidFill>
                <a:latin typeface="Aaril"/>
              </a:rPr>
              <a:t> </a:t>
            </a:r>
            <a:r>
              <a:rPr lang="en-US" sz="2800" b="1" dirty="0" err="1">
                <a:solidFill>
                  <a:srgbClr val="FFFF00"/>
                </a:solidFill>
                <a:latin typeface="Aaril"/>
              </a:rPr>
              <a:t>thuộc</a:t>
            </a:r>
            <a:r>
              <a:rPr lang="en-US" sz="2800" b="1" dirty="0">
                <a:solidFill>
                  <a:srgbClr val="FFFF00"/>
                </a:solidFill>
                <a:latin typeface="Aaril"/>
              </a:rPr>
              <a:t> </a:t>
            </a:r>
            <a:r>
              <a:rPr lang="en-US" sz="2800" b="1" dirty="0" err="1">
                <a:solidFill>
                  <a:srgbClr val="FFFF00"/>
                </a:solidFill>
                <a:latin typeface="Aaril"/>
              </a:rPr>
              <a:t>hàng</a:t>
            </a:r>
            <a:r>
              <a:rPr lang="en-US" sz="2800" b="1" dirty="0">
                <a:solidFill>
                  <a:srgbClr val="FFFF00"/>
                </a:solidFill>
                <a:latin typeface="Aaril"/>
              </a:rPr>
              <a:t> </a:t>
            </a:r>
            <a:r>
              <a:rPr lang="en-US" sz="2800" b="1" dirty="0" err="1">
                <a:solidFill>
                  <a:srgbClr val="FFFF00"/>
                </a:solidFill>
                <a:latin typeface="Aaril"/>
              </a:rPr>
              <a:t>nào</a:t>
            </a:r>
            <a:r>
              <a:rPr lang="en-US" sz="2800" b="1" dirty="0">
                <a:solidFill>
                  <a:srgbClr val="FFFF00"/>
                </a:solidFill>
                <a:latin typeface="Aaril"/>
              </a:rPr>
              <a:t> </a:t>
            </a:r>
            <a:r>
              <a:rPr lang="en-US" sz="2800" b="1" dirty="0" err="1">
                <a:solidFill>
                  <a:srgbClr val="FFFF00"/>
                </a:solidFill>
                <a:latin typeface="Aaril"/>
              </a:rPr>
              <a:t>của</a:t>
            </a:r>
            <a:r>
              <a:rPr lang="en-US" sz="2800" b="1" dirty="0">
                <a:solidFill>
                  <a:srgbClr val="FFFF00"/>
                </a:solidFill>
                <a:latin typeface="Aaril"/>
              </a:rPr>
              <a:t> </a:t>
            </a:r>
            <a:r>
              <a:rPr lang="en-US" sz="2800" b="1" dirty="0" err="1">
                <a:solidFill>
                  <a:srgbClr val="FFFF00"/>
                </a:solidFill>
                <a:latin typeface="Aaril"/>
              </a:rPr>
              <a:t>số</a:t>
            </a:r>
            <a:r>
              <a:rPr lang="en-US" sz="2800" b="1" dirty="0">
                <a:solidFill>
                  <a:srgbClr val="FFFF00"/>
                </a:solidFill>
                <a:latin typeface="Aaril"/>
              </a:rPr>
              <a:t> </a:t>
            </a:r>
            <a:r>
              <a:rPr lang="en-US" sz="2800" b="1" dirty="0" err="1">
                <a:solidFill>
                  <a:srgbClr val="FFFF00"/>
                </a:solidFill>
                <a:latin typeface="Aaril"/>
              </a:rPr>
              <a:t>mới</a:t>
            </a:r>
            <a:r>
              <a:rPr lang="en-US" sz="2800" b="1" dirty="0">
                <a:solidFill>
                  <a:srgbClr val="FFFF00"/>
                </a:solidFill>
                <a:latin typeface="Aaril"/>
              </a:rPr>
              <a:t> ?</a:t>
            </a:r>
            <a:endParaRPr lang="en-US" sz="2800" dirty="0">
              <a:solidFill>
                <a:srgbClr val="FFFF00"/>
              </a:solidFill>
              <a:latin typeface="Aaril"/>
            </a:endParaRPr>
          </a:p>
          <a:p>
            <a:pPr marL="514350" indent="-514350">
              <a:buAutoNum type="alphaUcPeriod"/>
            </a:pPr>
            <a:r>
              <a:rPr lang="en-US" sz="2800" b="1" dirty="0" err="1">
                <a:solidFill>
                  <a:srgbClr val="FFFF00"/>
                </a:solidFill>
                <a:latin typeface="Aaril"/>
              </a:rPr>
              <a:t>Hàng</a:t>
            </a:r>
            <a:r>
              <a:rPr lang="en-US" sz="2800" b="1" dirty="0">
                <a:solidFill>
                  <a:srgbClr val="FFFF00"/>
                </a:solidFill>
                <a:latin typeface="Aaril"/>
              </a:rPr>
              <a:t> </a:t>
            </a:r>
            <a:r>
              <a:rPr lang="en-US" sz="2800" b="1" dirty="0" err="1">
                <a:solidFill>
                  <a:srgbClr val="FFFF00"/>
                </a:solidFill>
                <a:latin typeface="Aaril"/>
              </a:rPr>
              <a:t>chục</a:t>
            </a:r>
            <a:r>
              <a:rPr lang="vi-VN" sz="2800" b="1" dirty="0">
                <a:solidFill>
                  <a:srgbClr val="FFFF00"/>
                </a:solidFill>
                <a:latin typeface="Aaril"/>
              </a:rPr>
              <a:t>.</a:t>
            </a:r>
            <a:r>
              <a:rPr lang="en-US" sz="2800" b="1" dirty="0">
                <a:solidFill>
                  <a:srgbClr val="FFFF00"/>
                </a:solidFill>
                <a:latin typeface="Aaril"/>
              </a:rPr>
              <a:t>                       B. </a:t>
            </a:r>
            <a:r>
              <a:rPr lang="vi-VN" sz="2800" b="1" dirty="0">
                <a:solidFill>
                  <a:srgbClr val="FFFF00"/>
                </a:solidFill>
                <a:latin typeface="Aaril"/>
              </a:rPr>
              <a:t>  </a:t>
            </a:r>
            <a:r>
              <a:rPr lang="en-US" sz="2800" b="1" dirty="0" err="1">
                <a:solidFill>
                  <a:srgbClr val="FFFF00"/>
                </a:solidFill>
                <a:latin typeface="Aaril"/>
              </a:rPr>
              <a:t>Hàng</a:t>
            </a:r>
            <a:r>
              <a:rPr lang="en-US" sz="2800" b="1" dirty="0">
                <a:solidFill>
                  <a:srgbClr val="FFFF00"/>
                </a:solidFill>
                <a:latin typeface="Aaril"/>
              </a:rPr>
              <a:t> </a:t>
            </a:r>
            <a:r>
              <a:rPr lang="en-US" sz="2800" b="1" dirty="0" err="1">
                <a:solidFill>
                  <a:srgbClr val="FFFF00"/>
                </a:solidFill>
                <a:latin typeface="Aaril"/>
              </a:rPr>
              <a:t>đơn</a:t>
            </a:r>
            <a:r>
              <a:rPr lang="en-US" sz="2800" b="1" dirty="0">
                <a:solidFill>
                  <a:srgbClr val="FFFF00"/>
                </a:solidFill>
                <a:latin typeface="Aaril"/>
              </a:rPr>
              <a:t> </a:t>
            </a:r>
            <a:r>
              <a:rPr lang="en-US" sz="2800" b="1" dirty="0" err="1">
                <a:solidFill>
                  <a:srgbClr val="FFFF00"/>
                </a:solidFill>
                <a:latin typeface="Aaril"/>
              </a:rPr>
              <a:t>vị</a:t>
            </a:r>
            <a:r>
              <a:rPr lang="vi-VN" sz="2800" b="1" dirty="0">
                <a:solidFill>
                  <a:srgbClr val="FFFF00"/>
                </a:solidFill>
                <a:latin typeface="Aaril"/>
              </a:rPr>
              <a:t>.</a:t>
            </a:r>
            <a:endParaRPr lang="en-US" sz="2800" b="1" dirty="0">
              <a:solidFill>
                <a:srgbClr val="FFFF00"/>
              </a:solidFill>
              <a:latin typeface="Aaril"/>
            </a:endParaRPr>
          </a:p>
          <a:p>
            <a:r>
              <a:rPr lang="en-US" sz="2800" b="1" dirty="0">
                <a:solidFill>
                  <a:srgbClr val="FFFF00"/>
                </a:solidFill>
                <a:latin typeface="Aaril"/>
              </a:rPr>
              <a:t>C. </a:t>
            </a:r>
            <a:r>
              <a:rPr lang="vi-VN" sz="2800" b="1" dirty="0">
                <a:solidFill>
                  <a:srgbClr val="FFFF00"/>
                </a:solidFill>
                <a:latin typeface="Aaril"/>
              </a:rPr>
              <a:t> </a:t>
            </a:r>
            <a:r>
              <a:rPr lang="en-US" sz="2800" b="1" dirty="0" err="1">
                <a:solidFill>
                  <a:srgbClr val="FFFF00"/>
                </a:solidFill>
                <a:latin typeface="Aaril"/>
              </a:rPr>
              <a:t>Hàng</a:t>
            </a:r>
            <a:r>
              <a:rPr lang="en-US" sz="2800" b="1" dirty="0">
                <a:solidFill>
                  <a:srgbClr val="FFFF00"/>
                </a:solidFill>
                <a:latin typeface="Aaril"/>
              </a:rPr>
              <a:t> </a:t>
            </a:r>
            <a:r>
              <a:rPr lang="en-US" sz="2800" b="1" dirty="0" err="1">
                <a:solidFill>
                  <a:srgbClr val="FFFF00"/>
                </a:solidFill>
                <a:latin typeface="Aaril"/>
              </a:rPr>
              <a:t>phần</a:t>
            </a:r>
            <a:r>
              <a:rPr lang="en-US" sz="2800" b="1" dirty="0">
                <a:solidFill>
                  <a:srgbClr val="FFFF00"/>
                </a:solidFill>
                <a:latin typeface="Aaril"/>
              </a:rPr>
              <a:t> </a:t>
            </a:r>
            <a:r>
              <a:rPr lang="en-US" sz="2800" b="1" dirty="0" err="1">
                <a:solidFill>
                  <a:srgbClr val="FFFF00"/>
                </a:solidFill>
                <a:latin typeface="Aaril"/>
              </a:rPr>
              <a:t>mười</a:t>
            </a:r>
            <a:r>
              <a:rPr lang="vi-VN" sz="2800" b="1" dirty="0">
                <a:solidFill>
                  <a:srgbClr val="FFFF00"/>
                </a:solidFill>
                <a:latin typeface="Aaril"/>
              </a:rPr>
              <a:t>.</a:t>
            </a:r>
            <a:r>
              <a:rPr lang="en-US" sz="2800" b="1" dirty="0">
                <a:solidFill>
                  <a:srgbClr val="FFFF00"/>
                </a:solidFill>
                <a:latin typeface="Aaril"/>
              </a:rPr>
              <a:t>            </a:t>
            </a:r>
            <a:r>
              <a:rPr lang="en-US" sz="2800" dirty="0">
                <a:solidFill>
                  <a:srgbClr val="FFFF00"/>
                </a:solidFill>
                <a:latin typeface="Aaril"/>
              </a:rPr>
              <a:t>D. </a:t>
            </a:r>
            <a:r>
              <a:rPr lang="vi-VN" sz="2800" dirty="0">
                <a:solidFill>
                  <a:srgbClr val="FFFF00"/>
                </a:solidFill>
                <a:latin typeface="Aaril"/>
              </a:rPr>
              <a:t>  </a:t>
            </a:r>
            <a:r>
              <a:rPr lang="vi-VN" sz="2800" b="1" dirty="0">
                <a:solidFill>
                  <a:srgbClr val="FFFF00"/>
                </a:solidFill>
                <a:latin typeface="Aaril"/>
              </a:rPr>
              <a:t>H</a:t>
            </a:r>
            <a:r>
              <a:rPr lang="en-US" sz="2800" b="1" dirty="0" err="1">
                <a:solidFill>
                  <a:srgbClr val="FFFF00"/>
                </a:solidFill>
                <a:latin typeface="Aaril"/>
              </a:rPr>
              <a:t>àng</a:t>
            </a:r>
            <a:r>
              <a:rPr lang="en-US" sz="2800" b="1" dirty="0">
                <a:solidFill>
                  <a:srgbClr val="FFFF00"/>
                </a:solidFill>
                <a:latin typeface="Aaril"/>
              </a:rPr>
              <a:t> </a:t>
            </a:r>
            <a:r>
              <a:rPr lang="en-US" sz="2800" b="1" dirty="0" err="1">
                <a:solidFill>
                  <a:srgbClr val="FFFF00"/>
                </a:solidFill>
                <a:latin typeface="Aaril"/>
              </a:rPr>
              <a:t>phần</a:t>
            </a:r>
            <a:r>
              <a:rPr lang="en-US" sz="2800" b="1" dirty="0">
                <a:solidFill>
                  <a:srgbClr val="FFFF00"/>
                </a:solidFill>
                <a:latin typeface="Aaril"/>
              </a:rPr>
              <a:t> </a:t>
            </a:r>
            <a:r>
              <a:rPr lang="en-US" sz="2800" b="1" dirty="0" err="1">
                <a:solidFill>
                  <a:srgbClr val="FFFF00"/>
                </a:solidFill>
                <a:latin typeface="Aaril"/>
              </a:rPr>
              <a:t>trăm</a:t>
            </a:r>
            <a:r>
              <a:rPr lang="vi-VN" sz="2800" b="1" dirty="0">
                <a:solidFill>
                  <a:srgbClr val="FFFF00"/>
                </a:solidFill>
                <a:latin typeface="Aaril"/>
              </a:rPr>
              <a:t>.</a:t>
            </a:r>
            <a:endParaRPr lang="en-US" sz="2800" b="1" dirty="0">
              <a:solidFill>
                <a:srgbClr val="FFFF00"/>
              </a:solidFill>
              <a:latin typeface="Aaril"/>
            </a:endParaRPr>
          </a:p>
        </p:txBody>
      </p:sp>
      <p:sp>
        <p:nvSpPr>
          <p:cNvPr id="5" name="Oval 4"/>
          <p:cNvSpPr/>
          <p:nvPr/>
        </p:nvSpPr>
        <p:spPr>
          <a:xfrm>
            <a:off x="4860757" y="3200400"/>
            <a:ext cx="609600" cy="5703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00"/>
                </a:solidFill>
              </a:rPr>
              <a:t>D</a:t>
            </a:r>
            <a:endParaRPr lang="en-US" sz="2800" b="1" dirty="0">
              <a:solidFill>
                <a:srgbClr val="FFFF00"/>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193477"/>
            <a:ext cx="2654710" cy="268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4BBD0CCD48A74000B8F6581C91102746[1]"/>
          <p:cNvPicPr>
            <a:picLocks noChangeAspect="1" noChangeArrowheads="1" noCrop="1"/>
          </p:cNvPicPr>
          <p:nvPr/>
        </p:nvPicPr>
        <p:blipFill>
          <a:blip r:embed="rId3"/>
          <a:srcRect/>
          <a:stretch>
            <a:fillRect/>
          </a:stretch>
        </p:blipFill>
        <p:spPr bwMode="auto">
          <a:xfrm>
            <a:off x="206876" y="4403558"/>
            <a:ext cx="1724025" cy="220980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76800"/>
            <a:ext cx="3124200" cy="1660358"/>
          </a:xfrm>
          <a:prstGeom prst="rect">
            <a:avLst/>
          </a:prstGeom>
          <a:noFill/>
          <a:ln>
            <a:noFill/>
          </a:ln>
        </p:spPr>
      </p:pic>
      <p:pic>
        <p:nvPicPr>
          <p:cNvPr id="9" name="Picture 8">
            <a:extLst>
              <a:ext uri="{FF2B5EF4-FFF2-40B4-BE49-F238E27FC236}">
                <a16:creationId xmlns:a16="http://schemas.microsoft.com/office/drawing/2014/main" id="{C2BCA601-E5DA-4CCE-A319-D394A0127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947" y="4076531"/>
            <a:ext cx="1650655" cy="2457780"/>
          </a:xfrm>
          <a:prstGeom prst="rect">
            <a:avLst/>
          </a:prstGeom>
          <a:noFill/>
          <a:ln>
            <a:noFill/>
          </a:ln>
        </p:spPr>
      </p:pic>
    </p:spTree>
    <p:extLst>
      <p:ext uri="{BB962C8B-B14F-4D97-AF65-F5344CB8AC3E}">
        <p14:creationId xmlns:p14="http://schemas.microsoft.com/office/powerpoint/2010/main" val="232062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Giải Toán 5 VNEN Bài 23: Số thập phân bằng nhau | Hay nhất Giải bài tập Toán 5 V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TextBox 3"/>
          <p:cNvSpPr txBox="1"/>
          <p:nvPr/>
        </p:nvSpPr>
        <p:spPr>
          <a:xfrm>
            <a:off x="272298" y="1377583"/>
            <a:ext cx="8643102" cy="2308324"/>
          </a:xfrm>
          <a:prstGeom prst="rect">
            <a:avLst/>
          </a:prstGeom>
          <a:noFill/>
        </p:spPr>
        <p:txBody>
          <a:bodyPr wrap="square" rtlCol="0">
            <a:spAutoFit/>
          </a:bodyPr>
          <a:lstStyle/>
          <a:p>
            <a:pPr algn="just"/>
            <a:r>
              <a:rPr lang="en-US" sz="3600" b="1" dirty="0" err="1">
                <a:solidFill>
                  <a:srgbClr val="FFFF00"/>
                </a:solidFill>
                <a:latin typeface="Aaril"/>
              </a:rPr>
              <a:t>Câu</a:t>
            </a:r>
            <a:r>
              <a:rPr lang="en-US" sz="3600" b="1" dirty="0">
                <a:solidFill>
                  <a:srgbClr val="FFFF00"/>
                </a:solidFill>
                <a:latin typeface="Aaril"/>
              </a:rPr>
              <a:t> </a:t>
            </a:r>
            <a:r>
              <a:rPr lang="vi-VN" sz="3600" b="1" dirty="0">
                <a:solidFill>
                  <a:srgbClr val="FFFF00"/>
                </a:solidFill>
                <a:latin typeface="Aaril"/>
              </a:rPr>
              <a:t>3</a:t>
            </a:r>
            <a:r>
              <a:rPr lang="en-US" sz="3600" b="1" dirty="0">
                <a:solidFill>
                  <a:srgbClr val="FFFF00"/>
                </a:solidFill>
                <a:latin typeface="Aaril"/>
              </a:rPr>
              <a:t>:</a:t>
            </a:r>
            <a:r>
              <a:rPr lang="en-US" sz="3600" dirty="0">
                <a:solidFill>
                  <a:srgbClr val="FFFF00"/>
                </a:solidFill>
                <a:latin typeface="Aaril"/>
              </a:rPr>
              <a:t> </a:t>
            </a:r>
            <a:r>
              <a:rPr lang="vi-VN" sz="3600" b="1" dirty="0">
                <a:solidFill>
                  <a:srgbClr val="FFFF00"/>
                </a:solidFill>
                <a:latin typeface="Aaril"/>
              </a:rPr>
              <a:t>S</a:t>
            </a:r>
            <a:r>
              <a:rPr lang="en-US" sz="3600" b="1" dirty="0">
                <a:solidFill>
                  <a:srgbClr val="FFFF00"/>
                </a:solidFill>
                <a:latin typeface="Aaril"/>
              </a:rPr>
              <a:t>ố </a:t>
            </a:r>
            <a:r>
              <a:rPr lang="en-US" sz="3600" b="1" dirty="0" err="1">
                <a:solidFill>
                  <a:srgbClr val="FFFF00"/>
                </a:solidFill>
                <a:latin typeface="Aaril"/>
              </a:rPr>
              <a:t>thập</a:t>
            </a:r>
            <a:r>
              <a:rPr lang="en-US" sz="3600" b="1" dirty="0">
                <a:solidFill>
                  <a:srgbClr val="FFFF00"/>
                </a:solidFill>
                <a:latin typeface="Aaril"/>
              </a:rPr>
              <a:t> </a:t>
            </a:r>
            <a:r>
              <a:rPr lang="en-US" sz="3600" b="1" dirty="0" err="1">
                <a:solidFill>
                  <a:srgbClr val="FFFF00"/>
                </a:solidFill>
                <a:latin typeface="Aaril"/>
              </a:rPr>
              <a:t>phân</a:t>
            </a:r>
            <a:r>
              <a:rPr lang="en-US" sz="3600" b="1" dirty="0">
                <a:solidFill>
                  <a:srgbClr val="FFFF00"/>
                </a:solidFill>
                <a:latin typeface="Aaril"/>
              </a:rPr>
              <a:t> </a:t>
            </a:r>
            <a:r>
              <a:rPr lang="vi-VN" sz="3600" b="1" dirty="0">
                <a:solidFill>
                  <a:srgbClr val="FF0000"/>
                </a:solidFill>
                <a:latin typeface="Aaril"/>
              </a:rPr>
              <a:t>2,090000</a:t>
            </a:r>
            <a:r>
              <a:rPr lang="vi-VN" sz="3600" b="1" dirty="0">
                <a:solidFill>
                  <a:srgbClr val="FFFF00"/>
                </a:solidFill>
                <a:latin typeface="Aaril"/>
              </a:rPr>
              <a:t> được </a:t>
            </a:r>
            <a:r>
              <a:rPr lang="vi-VN" sz="3600" b="1" dirty="0">
                <a:solidFill>
                  <a:srgbClr val="FF0000"/>
                </a:solidFill>
                <a:latin typeface="Aaril"/>
              </a:rPr>
              <a:t>viết dưới dạng gọn nhất</a:t>
            </a:r>
            <a:r>
              <a:rPr lang="vi-VN" sz="3600" b="1" dirty="0">
                <a:solidFill>
                  <a:srgbClr val="C00000"/>
                </a:solidFill>
                <a:latin typeface="Aaril"/>
              </a:rPr>
              <a:t> </a:t>
            </a:r>
            <a:r>
              <a:rPr lang="vi-VN" sz="3600" b="1" dirty="0">
                <a:solidFill>
                  <a:srgbClr val="FFFF00"/>
                </a:solidFill>
                <a:latin typeface="Aaril"/>
              </a:rPr>
              <a:t>là bao nhiêu</a:t>
            </a:r>
            <a:r>
              <a:rPr lang="en-US" sz="3600" b="1" dirty="0">
                <a:solidFill>
                  <a:srgbClr val="FFFF00"/>
                </a:solidFill>
                <a:latin typeface="Aaril"/>
              </a:rPr>
              <a:t>?</a:t>
            </a:r>
            <a:endParaRPr lang="en-US" sz="3600" dirty="0">
              <a:solidFill>
                <a:srgbClr val="FFFF00"/>
              </a:solidFill>
              <a:latin typeface="Aaril"/>
            </a:endParaRPr>
          </a:p>
          <a:p>
            <a:pPr marL="514350" indent="-514350">
              <a:buFontTx/>
              <a:buAutoNum type="alphaUcPeriod"/>
            </a:pPr>
            <a:r>
              <a:rPr lang="vi-VN" sz="3600" b="1" dirty="0">
                <a:solidFill>
                  <a:srgbClr val="FFFF00"/>
                </a:solidFill>
                <a:latin typeface="Aaril"/>
              </a:rPr>
              <a:t> 2,9.                       </a:t>
            </a:r>
            <a:r>
              <a:rPr lang="en-US" sz="3600" b="1" dirty="0">
                <a:solidFill>
                  <a:srgbClr val="FFFF00"/>
                </a:solidFill>
                <a:latin typeface="Aaril"/>
              </a:rPr>
              <a:t>B. </a:t>
            </a:r>
            <a:r>
              <a:rPr lang="vi-VN" sz="3600" b="1" dirty="0">
                <a:solidFill>
                  <a:srgbClr val="FFFF00"/>
                </a:solidFill>
                <a:latin typeface="Aaril"/>
              </a:rPr>
              <a:t> 2,090.</a:t>
            </a:r>
          </a:p>
          <a:p>
            <a:r>
              <a:rPr lang="en-US" sz="3600" b="1" dirty="0">
                <a:solidFill>
                  <a:srgbClr val="FFFF00"/>
                </a:solidFill>
                <a:latin typeface="Aaril"/>
              </a:rPr>
              <a:t>C. </a:t>
            </a:r>
            <a:r>
              <a:rPr lang="vi-VN" sz="3600" b="1" dirty="0">
                <a:solidFill>
                  <a:srgbClr val="FFFF00"/>
                </a:solidFill>
                <a:latin typeface="Aaril"/>
              </a:rPr>
              <a:t> 2,0900.</a:t>
            </a:r>
            <a:r>
              <a:rPr lang="en-US" sz="3600" b="1" dirty="0">
                <a:solidFill>
                  <a:srgbClr val="FFFF00"/>
                </a:solidFill>
                <a:latin typeface="Aaril"/>
              </a:rPr>
              <a:t>             </a:t>
            </a:r>
            <a:r>
              <a:rPr lang="vi-VN" sz="3600" b="1" dirty="0">
                <a:solidFill>
                  <a:srgbClr val="FFFF00"/>
                </a:solidFill>
                <a:latin typeface="Aaril"/>
              </a:rPr>
              <a:t>   </a:t>
            </a:r>
            <a:r>
              <a:rPr lang="en-US" sz="3600" b="1" dirty="0">
                <a:solidFill>
                  <a:srgbClr val="FFFF00"/>
                </a:solidFill>
                <a:latin typeface="Aaril"/>
              </a:rPr>
              <a:t>D. </a:t>
            </a:r>
            <a:r>
              <a:rPr lang="vi-VN" sz="3600" b="1" dirty="0">
                <a:solidFill>
                  <a:srgbClr val="FFFF00"/>
                </a:solidFill>
                <a:latin typeface="Aaril"/>
              </a:rPr>
              <a:t>  2,09.</a:t>
            </a:r>
            <a:endParaRPr lang="en-US" sz="3600" b="1" dirty="0">
              <a:solidFill>
                <a:srgbClr val="FFFF00"/>
              </a:solidFill>
              <a:latin typeface="Aaril"/>
            </a:endParaRPr>
          </a:p>
        </p:txBody>
      </p:sp>
      <p:sp>
        <p:nvSpPr>
          <p:cNvPr id="5" name="Oval 4"/>
          <p:cNvSpPr/>
          <p:nvPr/>
        </p:nvSpPr>
        <p:spPr>
          <a:xfrm>
            <a:off x="4495802" y="3087316"/>
            <a:ext cx="783849" cy="7226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00"/>
                </a:solidFill>
              </a:rPr>
              <a:t>D</a:t>
            </a:r>
            <a:endParaRPr lang="en-US" sz="2800" b="1" dirty="0">
              <a:solidFill>
                <a:srgbClr val="FFFF00"/>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193477"/>
            <a:ext cx="2654710" cy="268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4BBD0CCD48A74000B8F6581C91102746[1]"/>
          <p:cNvPicPr>
            <a:picLocks noChangeAspect="1" noChangeArrowheads="1" noCrop="1"/>
          </p:cNvPicPr>
          <p:nvPr/>
        </p:nvPicPr>
        <p:blipFill>
          <a:blip r:embed="rId3"/>
          <a:srcRect/>
          <a:stretch>
            <a:fillRect/>
          </a:stretch>
        </p:blipFill>
        <p:spPr bwMode="auto">
          <a:xfrm>
            <a:off x="206876" y="4403558"/>
            <a:ext cx="1724025" cy="220980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896853"/>
            <a:ext cx="3733800" cy="1660358"/>
          </a:xfrm>
          <a:prstGeom prst="rect">
            <a:avLst/>
          </a:prstGeom>
          <a:noFill/>
          <a:ln>
            <a:noFill/>
          </a:ln>
        </p:spPr>
      </p:pic>
      <p:pic>
        <p:nvPicPr>
          <p:cNvPr id="9" name="Picture 8">
            <a:extLst>
              <a:ext uri="{FF2B5EF4-FFF2-40B4-BE49-F238E27FC236}">
                <a16:creationId xmlns:a16="http://schemas.microsoft.com/office/drawing/2014/main" id="{C2BCA601-E5DA-4CCE-A319-D394A0127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923663"/>
            <a:ext cx="1752600" cy="2609573"/>
          </a:xfrm>
          <a:prstGeom prst="rect">
            <a:avLst/>
          </a:prstGeom>
          <a:noFill/>
          <a:ln>
            <a:noFill/>
          </a:ln>
        </p:spPr>
      </p:pic>
      <p:sp>
        <p:nvSpPr>
          <p:cNvPr id="10" name="TextBox 9"/>
          <p:cNvSpPr txBox="1"/>
          <p:nvPr/>
        </p:nvSpPr>
        <p:spPr>
          <a:xfrm>
            <a:off x="2971800" y="401057"/>
            <a:ext cx="39624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b="1" dirty="0">
                <a:solidFill>
                  <a:srgbClr val="FF0000"/>
                </a:solidFill>
                <a:latin typeface="Aaril"/>
              </a:rPr>
              <a:t>KHỞI ĐỘNG</a:t>
            </a:r>
          </a:p>
        </p:txBody>
      </p:sp>
    </p:spTree>
    <p:extLst>
      <p:ext uri="{BB962C8B-B14F-4D97-AF65-F5344CB8AC3E}">
        <p14:creationId xmlns:p14="http://schemas.microsoft.com/office/powerpoint/2010/main" val="282382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Giải Toán 5 VNEN Bài 23: Số thập phân bằng nhau | Hay nhất Giải bài tập Toán 5 V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TextBox 3"/>
          <p:cNvSpPr txBox="1"/>
          <p:nvPr/>
        </p:nvSpPr>
        <p:spPr>
          <a:xfrm>
            <a:off x="460377" y="1524000"/>
            <a:ext cx="8455025" cy="2308324"/>
          </a:xfrm>
          <a:prstGeom prst="rect">
            <a:avLst/>
          </a:prstGeom>
          <a:noFill/>
        </p:spPr>
        <p:txBody>
          <a:bodyPr wrap="square" rtlCol="0">
            <a:spAutoFit/>
          </a:bodyPr>
          <a:lstStyle/>
          <a:p>
            <a:pPr algn="just"/>
            <a:r>
              <a:rPr lang="en-US" sz="3600" b="1" dirty="0" err="1">
                <a:solidFill>
                  <a:srgbClr val="FFFF00"/>
                </a:solidFill>
                <a:latin typeface="Aaril"/>
              </a:rPr>
              <a:t>Câu</a:t>
            </a:r>
            <a:r>
              <a:rPr lang="en-US" sz="3600" b="1" dirty="0">
                <a:solidFill>
                  <a:srgbClr val="FFFF00"/>
                </a:solidFill>
                <a:latin typeface="Aaril"/>
              </a:rPr>
              <a:t> </a:t>
            </a:r>
            <a:r>
              <a:rPr lang="vi-VN" sz="3600" b="1" dirty="0">
                <a:solidFill>
                  <a:srgbClr val="FFFF00"/>
                </a:solidFill>
                <a:latin typeface="Aaril"/>
              </a:rPr>
              <a:t>4</a:t>
            </a:r>
            <a:r>
              <a:rPr lang="en-US" sz="3600" b="1" dirty="0">
                <a:solidFill>
                  <a:srgbClr val="FFFF00"/>
                </a:solidFill>
                <a:latin typeface="Aaril"/>
              </a:rPr>
              <a:t>: </a:t>
            </a:r>
            <a:r>
              <a:rPr lang="vi-VN" sz="3600" b="1" dirty="0">
                <a:solidFill>
                  <a:srgbClr val="FFFF00"/>
                </a:solidFill>
                <a:latin typeface="Aaril"/>
              </a:rPr>
              <a:t>S</a:t>
            </a:r>
            <a:r>
              <a:rPr lang="en-US" sz="3600" b="1" dirty="0">
                <a:solidFill>
                  <a:srgbClr val="FFFF00"/>
                </a:solidFill>
                <a:latin typeface="Aaril"/>
              </a:rPr>
              <a:t>ố </a:t>
            </a:r>
            <a:r>
              <a:rPr lang="vi-VN" sz="3600" b="1" dirty="0">
                <a:solidFill>
                  <a:srgbClr val="FF0000"/>
                </a:solidFill>
                <a:latin typeface="Aaril"/>
              </a:rPr>
              <a:t>72</a:t>
            </a:r>
            <a:r>
              <a:rPr lang="vi-VN" sz="3600" b="1" dirty="0">
                <a:solidFill>
                  <a:srgbClr val="FFFF00"/>
                </a:solidFill>
                <a:latin typeface="Aaril"/>
              </a:rPr>
              <a:t> được viết dưới dạng </a:t>
            </a:r>
            <a:r>
              <a:rPr lang="vi-VN" sz="3600" b="1" dirty="0">
                <a:solidFill>
                  <a:srgbClr val="FF0000"/>
                </a:solidFill>
                <a:latin typeface="Aaril"/>
              </a:rPr>
              <a:t>số thập phân </a:t>
            </a:r>
            <a:r>
              <a:rPr lang="vi-VN" sz="3600" b="1" dirty="0">
                <a:solidFill>
                  <a:srgbClr val="FFFF00"/>
                </a:solidFill>
                <a:latin typeface="Aaril"/>
              </a:rPr>
              <a:t>nào dưới đây</a:t>
            </a:r>
            <a:r>
              <a:rPr lang="en-US" sz="3600" b="1" dirty="0">
                <a:solidFill>
                  <a:srgbClr val="FFFF00"/>
                </a:solidFill>
                <a:latin typeface="Aaril"/>
              </a:rPr>
              <a:t>?</a:t>
            </a:r>
          </a:p>
          <a:p>
            <a:pPr marL="514350" indent="-514350">
              <a:buFontTx/>
              <a:buAutoNum type="alphaUcPeriod"/>
            </a:pPr>
            <a:r>
              <a:rPr lang="vi-VN" sz="3600" b="1" dirty="0">
                <a:solidFill>
                  <a:srgbClr val="FFFF00"/>
                </a:solidFill>
                <a:latin typeface="Aaril"/>
              </a:rPr>
              <a:t> 7,2.                         </a:t>
            </a:r>
            <a:r>
              <a:rPr lang="en-US" sz="3600" b="1" dirty="0">
                <a:solidFill>
                  <a:srgbClr val="FFFF00"/>
                </a:solidFill>
                <a:latin typeface="Aaril"/>
              </a:rPr>
              <a:t>B. </a:t>
            </a:r>
            <a:r>
              <a:rPr lang="vi-VN" sz="3600" b="1" dirty="0">
                <a:solidFill>
                  <a:srgbClr val="FFFF00"/>
                </a:solidFill>
                <a:latin typeface="Aaril"/>
              </a:rPr>
              <a:t> 7,02.</a:t>
            </a:r>
          </a:p>
          <a:p>
            <a:r>
              <a:rPr lang="en-US" sz="3600" b="1" dirty="0">
                <a:solidFill>
                  <a:srgbClr val="FFFF00"/>
                </a:solidFill>
                <a:latin typeface="Aaril"/>
              </a:rPr>
              <a:t>C. </a:t>
            </a:r>
            <a:r>
              <a:rPr lang="vi-VN" sz="3600" b="1" dirty="0">
                <a:solidFill>
                  <a:srgbClr val="FFFF00"/>
                </a:solidFill>
                <a:latin typeface="Aaril"/>
              </a:rPr>
              <a:t> 72,00.</a:t>
            </a:r>
            <a:r>
              <a:rPr lang="en-US" sz="3600" b="1" dirty="0">
                <a:solidFill>
                  <a:srgbClr val="FFFF00"/>
                </a:solidFill>
                <a:latin typeface="Aaril"/>
              </a:rPr>
              <a:t>             </a:t>
            </a:r>
            <a:r>
              <a:rPr lang="vi-VN" sz="3600" b="1" dirty="0">
                <a:solidFill>
                  <a:srgbClr val="FFFF00"/>
                </a:solidFill>
                <a:latin typeface="Aaril"/>
              </a:rPr>
              <a:t>        </a:t>
            </a:r>
            <a:r>
              <a:rPr lang="en-US" sz="3600" b="1" dirty="0">
                <a:solidFill>
                  <a:srgbClr val="FFFF00"/>
                </a:solidFill>
                <a:latin typeface="Aaril"/>
              </a:rPr>
              <a:t>D. </a:t>
            </a:r>
            <a:r>
              <a:rPr lang="vi-VN" sz="3600" b="1" dirty="0">
                <a:solidFill>
                  <a:srgbClr val="FFFF00"/>
                </a:solidFill>
                <a:latin typeface="Aaril"/>
              </a:rPr>
              <a:t> 0,72.</a:t>
            </a:r>
            <a:endParaRPr lang="en-US" sz="3600" b="1" dirty="0">
              <a:solidFill>
                <a:srgbClr val="FFFF00"/>
              </a:solidFill>
              <a:latin typeface="Aaril"/>
            </a:endParaRPr>
          </a:p>
        </p:txBody>
      </p:sp>
      <p:sp>
        <p:nvSpPr>
          <p:cNvPr id="5" name="Oval 4"/>
          <p:cNvSpPr/>
          <p:nvPr/>
        </p:nvSpPr>
        <p:spPr>
          <a:xfrm>
            <a:off x="307977" y="3200402"/>
            <a:ext cx="792997" cy="6938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FF00"/>
                </a:solidFill>
              </a:rPr>
              <a:t>C</a:t>
            </a:r>
            <a:endParaRPr lang="en-US" sz="3200" b="1" dirty="0">
              <a:solidFill>
                <a:srgbClr val="FFFF00"/>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193477"/>
            <a:ext cx="2654710" cy="268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4BBD0CCD48A74000B8F6581C91102746[1]"/>
          <p:cNvPicPr>
            <a:picLocks noChangeAspect="1" noChangeArrowheads="1" noCrop="1"/>
          </p:cNvPicPr>
          <p:nvPr/>
        </p:nvPicPr>
        <p:blipFill>
          <a:blip r:embed="rId3"/>
          <a:srcRect/>
          <a:stretch>
            <a:fillRect/>
          </a:stretch>
        </p:blipFill>
        <p:spPr bwMode="auto">
          <a:xfrm>
            <a:off x="206876" y="4403558"/>
            <a:ext cx="1724025" cy="220980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4868779"/>
            <a:ext cx="3124200" cy="1660358"/>
          </a:xfrm>
          <a:prstGeom prst="rect">
            <a:avLst/>
          </a:prstGeom>
          <a:noFill/>
          <a:ln>
            <a:noFill/>
          </a:ln>
        </p:spPr>
      </p:pic>
      <p:pic>
        <p:nvPicPr>
          <p:cNvPr id="9" name="Picture 8">
            <a:extLst>
              <a:ext uri="{FF2B5EF4-FFF2-40B4-BE49-F238E27FC236}">
                <a16:creationId xmlns:a16="http://schemas.microsoft.com/office/drawing/2014/main" id="{C2BCA601-E5DA-4CCE-A319-D394A0127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3370" y="3894221"/>
            <a:ext cx="1769620" cy="2634916"/>
          </a:xfrm>
          <a:prstGeom prst="rect">
            <a:avLst/>
          </a:prstGeom>
          <a:noFill/>
          <a:ln>
            <a:noFill/>
          </a:ln>
        </p:spPr>
      </p:pic>
      <p:sp>
        <p:nvSpPr>
          <p:cNvPr id="10" name="TextBox 9"/>
          <p:cNvSpPr txBox="1"/>
          <p:nvPr/>
        </p:nvSpPr>
        <p:spPr>
          <a:xfrm>
            <a:off x="2971800" y="485274"/>
            <a:ext cx="51054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b="1" dirty="0">
                <a:solidFill>
                  <a:srgbClr val="FF0000"/>
                </a:solidFill>
                <a:latin typeface="Aaril"/>
              </a:rPr>
              <a:t>KHỞI ĐỘNG</a:t>
            </a:r>
          </a:p>
        </p:txBody>
      </p:sp>
    </p:spTree>
    <p:extLst>
      <p:ext uri="{BB962C8B-B14F-4D97-AF65-F5344CB8AC3E}">
        <p14:creationId xmlns:p14="http://schemas.microsoft.com/office/powerpoint/2010/main" val="472226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7232" y="304804"/>
            <a:ext cx="4606413"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b="1" dirty="0">
                <a:solidFill>
                  <a:srgbClr val="FF0000"/>
                </a:solidFill>
                <a:latin typeface="Aaril"/>
              </a:rPr>
              <a:t>KHỞI ĐỘNG</a:t>
            </a:r>
          </a:p>
        </p:txBody>
      </p:sp>
      <p:sp>
        <p:nvSpPr>
          <p:cNvPr id="3" name="AutoShape 2" descr="Giải Toán 5 VNEN Bài 23: Số thập phân bằng nhau | Hay nhất Giải bài tập Toán 5 V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TextBox 3"/>
          <p:cNvSpPr txBox="1"/>
          <p:nvPr/>
        </p:nvSpPr>
        <p:spPr>
          <a:xfrm>
            <a:off x="444335" y="1156862"/>
            <a:ext cx="8455025" cy="3046988"/>
          </a:xfrm>
          <a:prstGeom prst="rect">
            <a:avLst/>
          </a:prstGeom>
          <a:noFill/>
        </p:spPr>
        <p:txBody>
          <a:bodyPr wrap="square" rtlCol="0">
            <a:spAutoFit/>
          </a:bodyPr>
          <a:lstStyle/>
          <a:p>
            <a:pPr algn="just"/>
            <a:r>
              <a:rPr lang="en-US" sz="3200" b="1" dirty="0" err="1">
                <a:solidFill>
                  <a:srgbClr val="FFFF00"/>
                </a:solidFill>
                <a:latin typeface="Aaril"/>
              </a:rPr>
              <a:t>Câu</a:t>
            </a:r>
            <a:r>
              <a:rPr lang="en-US" sz="3200" b="1" dirty="0">
                <a:solidFill>
                  <a:srgbClr val="FFFF00"/>
                </a:solidFill>
                <a:latin typeface="Aaril"/>
              </a:rPr>
              <a:t> </a:t>
            </a:r>
            <a:r>
              <a:rPr lang="vi-VN" sz="3200" b="1" dirty="0">
                <a:solidFill>
                  <a:srgbClr val="FFFF00"/>
                </a:solidFill>
                <a:latin typeface="Aaril"/>
              </a:rPr>
              <a:t>5</a:t>
            </a:r>
            <a:r>
              <a:rPr lang="en-US" sz="3200" b="1" dirty="0">
                <a:solidFill>
                  <a:srgbClr val="FFFF00"/>
                </a:solidFill>
                <a:latin typeface="Aaril"/>
              </a:rPr>
              <a:t>: </a:t>
            </a:r>
            <a:r>
              <a:rPr lang="en-US" sz="3200" b="1" dirty="0" err="1">
                <a:solidFill>
                  <a:srgbClr val="FFFF00"/>
                </a:solidFill>
                <a:latin typeface="Aaril"/>
              </a:rPr>
              <a:t>Dòng</a:t>
            </a:r>
            <a:r>
              <a:rPr lang="en-US" sz="3200" b="1" dirty="0">
                <a:solidFill>
                  <a:srgbClr val="FFFF00"/>
                </a:solidFill>
                <a:latin typeface="Aaril"/>
              </a:rPr>
              <a:t> </a:t>
            </a:r>
            <a:r>
              <a:rPr lang="en-US" sz="3200" b="1" dirty="0" err="1">
                <a:solidFill>
                  <a:srgbClr val="FFFF00"/>
                </a:solidFill>
                <a:latin typeface="Aaril"/>
              </a:rPr>
              <a:t>nào</a:t>
            </a:r>
            <a:r>
              <a:rPr lang="en-US" sz="3200" b="1" dirty="0">
                <a:solidFill>
                  <a:srgbClr val="FFFF00"/>
                </a:solidFill>
                <a:latin typeface="Aaril"/>
              </a:rPr>
              <a:t> </a:t>
            </a:r>
            <a:r>
              <a:rPr lang="en-US" sz="3200" b="1" dirty="0" err="1">
                <a:solidFill>
                  <a:srgbClr val="FFFF00"/>
                </a:solidFill>
                <a:latin typeface="Aaril"/>
              </a:rPr>
              <a:t>sau</a:t>
            </a:r>
            <a:r>
              <a:rPr lang="en-US" sz="3200" b="1" dirty="0">
                <a:solidFill>
                  <a:srgbClr val="FFFF00"/>
                </a:solidFill>
                <a:latin typeface="Aaril"/>
              </a:rPr>
              <a:t> </a:t>
            </a:r>
            <a:r>
              <a:rPr lang="en-US" sz="3200" b="1" dirty="0" err="1">
                <a:solidFill>
                  <a:srgbClr val="FFFF00"/>
                </a:solidFill>
                <a:latin typeface="Aaril"/>
              </a:rPr>
              <a:t>đây</a:t>
            </a:r>
            <a:r>
              <a:rPr lang="en-US" sz="3200" b="1" dirty="0">
                <a:solidFill>
                  <a:srgbClr val="FFFF00"/>
                </a:solidFill>
                <a:latin typeface="Aaril"/>
              </a:rPr>
              <a:t> </a:t>
            </a:r>
            <a:r>
              <a:rPr lang="en-US" sz="3200" b="1" dirty="0" err="1">
                <a:solidFill>
                  <a:srgbClr val="FFFF00"/>
                </a:solidFill>
                <a:latin typeface="Aaril"/>
              </a:rPr>
              <a:t>có</a:t>
            </a:r>
            <a:r>
              <a:rPr lang="en-US" sz="3200" b="1" dirty="0">
                <a:solidFill>
                  <a:srgbClr val="FFFF00"/>
                </a:solidFill>
                <a:latin typeface="Aaril"/>
              </a:rPr>
              <a:t> </a:t>
            </a:r>
            <a:r>
              <a:rPr lang="en-US" sz="3200" b="1" dirty="0" err="1">
                <a:solidFill>
                  <a:srgbClr val="FFFF00"/>
                </a:solidFill>
                <a:latin typeface="Aaril"/>
              </a:rPr>
              <a:t>các</a:t>
            </a:r>
            <a:r>
              <a:rPr lang="en-US" sz="3200" b="1" dirty="0">
                <a:solidFill>
                  <a:srgbClr val="FFFF00"/>
                </a:solidFill>
                <a:latin typeface="Aaril"/>
              </a:rPr>
              <a:t> </a:t>
            </a:r>
            <a:r>
              <a:rPr lang="en-US" sz="3200" b="1" dirty="0" err="1">
                <a:solidFill>
                  <a:srgbClr val="FFFF00"/>
                </a:solidFill>
                <a:latin typeface="Aaril"/>
              </a:rPr>
              <a:t>số</a:t>
            </a:r>
            <a:r>
              <a:rPr lang="en-US" sz="3200" b="1" dirty="0">
                <a:solidFill>
                  <a:srgbClr val="FFFF00"/>
                </a:solidFill>
                <a:latin typeface="Aaril"/>
              </a:rPr>
              <a:t> </a:t>
            </a:r>
            <a:r>
              <a:rPr lang="en-US" sz="3200" b="1" dirty="0" err="1">
                <a:solidFill>
                  <a:srgbClr val="FFFF00"/>
                </a:solidFill>
                <a:latin typeface="Aaril"/>
              </a:rPr>
              <a:t>thập</a:t>
            </a:r>
            <a:r>
              <a:rPr lang="en-US" sz="3200" b="1" dirty="0">
                <a:solidFill>
                  <a:srgbClr val="FFFF00"/>
                </a:solidFill>
                <a:latin typeface="Aaril"/>
              </a:rPr>
              <a:t> </a:t>
            </a:r>
            <a:r>
              <a:rPr lang="en-US" sz="3200" b="1" dirty="0" err="1">
                <a:solidFill>
                  <a:srgbClr val="FFFF00"/>
                </a:solidFill>
                <a:latin typeface="Aaril"/>
              </a:rPr>
              <a:t>phân</a:t>
            </a:r>
            <a:r>
              <a:rPr lang="en-US" sz="3200" b="1" dirty="0">
                <a:solidFill>
                  <a:srgbClr val="FFFF00"/>
                </a:solidFill>
                <a:latin typeface="Aaril"/>
              </a:rPr>
              <a:t> </a:t>
            </a:r>
            <a:r>
              <a:rPr lang="en-US" sz="3200" b="1" dirty="0" err="1">
                <a:solidFill>
                  <a:srgbClr val="FFFF00"/>
                </a:solidFill>
                <a:latin typeface="Aaril"/>
              </a:rPr>
              <a:t>bằng</a:t>
            </a:r>
            <a:r>
              <a:rPr lang="en-US" sz="3200" b="1" dirty="0">
                <a:solidFill>
                  <a:srgbClr val="FFFF00"/>
                </a:solidFill>
                <a:latin typeface="Aaril"/>
              </a:rPr>
              <a:t> </a:t>
            </a:r>
            <a:r>
              <a:rPr lang="en-US" sz="3200" b="1" dirty="0" err="1">
                <a:solidFill>
                  <a:srgbClr val="FFFF00"/>
                </a:solidFill>
                <a:latin typeface="Aaril"/>
              </a:rPr>
              <a:t>nhau</a:t>
            </a:r>
            <a:r>
              <a:rPr lang="en-US" sz="3200" b="1" dirty="0">
                <a:solidFill>
                  <a:srgbClr val="FFFF00"/>
                </a:solidFill>
                <a:latin typeface="Aaril"/>
              </a:rPr>
              <a:t>:</a:t>
            </a:r>
          </a:p>
          <a:p>
            <a:pPr marL="514350" indent="-514350">
              <a:buFontTx/>
              <a:buAutoNum type="alphaUcPeriod"/>
            </a:pPr>
            <a:r>
              <a:rPr lang="en-US" sz="3200" b="1" dirty="0">
                <a:solidFill>
                  <a:srgbClr val="FFFF00"/>
                </a:solidFill>
                <a:latin typeface="Aaril"/>
              </a:rPr>
              <a:t>9,25</a:t>
            </a:r>
            <a:r>
              <a:rPr lang="vi-VN" sz="3200" b="1" dirty="0">
                <a:solidFill>
                  <a:srgbClr val="FFFF00"/>
                </a:solidFill>
                <a:latin typeface="Aaril"/>
              </a:rPr>
              <a:t> </a:t>
            </a:r>
            <a:r>
              <a:rPr lang="en-US" sz="3200" b="1" dirty="0">
                <a:solidFill>
                  <a:srgbClr val="FFFF00"/>
                </a:solidFill>
                <a:latin typeface="Aaril"/>
              </a:rPr>
              <a:t>;  9,52;  9,250</a:t>
            </a:r>
            <a:r>
              <a:rPr lang="vi-VN" sz="3200" b="1" dirty="0">
                <a:solidFill>
                  <a:srgbClr val="FFFF00"/>
                </a:solidFill>
                <a:latin typeface="Aaril"/>
              </a:rPr>
              <a:t>.</a:t>
            </a:r>
            <a:r>
              <a:rPr lang="en-US" sz="3200" b="1" dirty="0">
                <a:solidFill>
                  <a:srgbClr val="FFFF00"/>
                </a:solidFill>
                <a:latin typeface="Aaril"/>
              </a:rPr>
              <a:t>                               </a:t>
            </a:r>
          </a:p>
          <a:p>
            <a:r>
              <a:rPr lang="en-US" sz="3200" b="1" dirty="0">
                <a:solidFill>
                  <a:srgbClr val="FFFF00"/>
                </a:solidFill>
                <a:latin typeface="Aaril"/>
              </a:rPr>
              <a:t>B. </a:t>
            </a:r>
            <a:r>
              <a:rPr lang="vi-VN" sz="3200" b="1" dirty="0">
                <a:solidFill>
                  <a:srgbClr val="FFFF00"/>
                </a:solidFill>
                <a:latin typeface="Aaril"/>
              </a:rPr>
              <a:t> </a:t>
            </a:r>
            <a:r>
              <a:rPr lang="en-US" sz="3200" b="1" dirty="0">
                <a:solidFill>
                  <a:srgbClr val="FFFF00"/>
                </a:solidFill>
                <a:latin typeface="Aaril"/>
              </a:rPr>
              <a:t>9,25 ; 9,250; 9,2500</a:t>
            </a:r>
            <a:r>
              <a:rPr lang="vi-VN" sz="3200" b="1" dirty="0">
                <a:solidFill>
                  <a:srgbClr val="FFFF00"/>
                </a:solidFill>
                <a:latin typeface="Aaril"/>
              </a:rPr>
              <a:t>.</a:t>
            </a:r>
            <a:endParaRPr lang="en-US" sz="3200" b="1" dirty="0">
              <a:solidFill>
                <a:srgbClr val="FFFF00"/>
              </a:solidFill>
              <a:latin typeface="Aaril"/>
            </a:endParaRPr>
          </a:p>
          <a:p>
            <a:r>
              <a:rPr lang="en-US" sz="3200" b="1" dirty="0">
                <a:solidFill>
                  <a:srgbClr val="FFFF00"/>
                </a:solidFill>
                <a:latin typeface="Aaril"/>
              </a:rPr>
              <a:t>C. </a:t>
            </a:r>
            <a:r>
              <a:rPr lang="vi-VN" sz="3200" b="1" dirty="0">
                <a:solidFill>
                  <a:srgbClr val="FFFF00"/>
                </a:solidFill>
                <a:latin typeface="Aaril"/>
              </a:rPr>
              <a:t> </a:t>
            </a:r>
            <a:r>
              <a:rPr lang="en-US" sz="3200" b="1" dirty="0">
                <a:solidFill>
                  <a:srgbClr val="FFFF00"/>
                </a:solidFill>
                <a:latin typeface="Aaril"/>
              </a:rPr>
              <a:t>9,25 ; 9,025; 9,2500</a:t>
            </a:r>
            <a:r>
              <a:rPr lang="vi-VN" sz="3200" b="1" dirty="0">
                <a:solidFill>
                  <a:srgbClr val="FFFF00"/>
                </a:solidFill>
                <a:latin typeface="Aaril"/>
              </a:rPr>
              <a:t>.</a:t>
            </a:r>
            <a:endParaRPr lang="en-US" sz="3200" b="1" dirty="0">
              <a:solidFill>
                <a:srgbClr val="FFFF00"/>
              </a:solidFill>
              <a:latin typeface="Aaril"/>
            </a:endParaRPr>
          </a:p>
          <a:p>
            <a:r>
              <a:rPr lang="en-US" sz="3200" b="1" dirty="0">
                <a:solidFill>
                  <a:srgbClr val="FFFF00"/>
                </a:solidFill>
                <a:latin typeface="Aaril"/>
              </a:rPr>
              <a:t>D. </a:t>
            </a:r>
            <a:r>
              <a:rPr lang="vi-VN" sz="3200" b="1" dirty="0">
                <a:solidFill>
                  <a:srgbClr val="FFFF00"/>
                </a:solidFill>
                <a:latin typeface="Aaril"/>
              </a:rPr>
              <a:t> </a:t>
            </a:r>
            <a:r>
              <a:rPr lang="en-US" sz="3200" b="1" dirty="0">
                <a:solidFill>
                  <a:srgbClr val="FFFF00"/>
                </a:solidFill>
                <a:latin typeface="Aaril"/>
              </a:rPr>
              <a:t>9,25</a:t>
            </a:r>
            <a:r>
              <a:rPr lang="vi-VN" sz="3200" b="1" dirty="0">
                <a:solidFill>
                  <a:srgbClr val="FFFF00"/>
                </a:solidFill>
                <a:latin typeface="Aaril"/>
              </a:rPr>
              <a:t> </a:t>
            </a:r>
            <a:r>
              <a:rPr lang="en-US" sz="3200" b="1" dirty="0">
                <a:solidFill>
                  <a:srgbClr val="FFFF00"/>
                </a:solidFill>
                <a:latin typeface="Aaril"/>
              </a:rPr>
              <a:t>;  9,520; 9,2500</a:t>
            </a:r>
            <a:r>
              <a:rPr lang="vi-VN" sz="3200" b="1" dirty="0">
                <a:solidFill>
                  <a:srgbClr val="FFFF00"/>
                </a:solidFill>
                <a:latin typeface="Aaril"/>
              </a:rPr>
              <a:t>.</a:t>
            </a:r>
            <a:endParaRPr lang="en-US" sz="3200" b="1" dirty="0">
              <a:solidFill>
                <a:srgbClr val="FFFF00"/>
              </a:solidFill>
              <a:latin typeface="Aaril"/>
            </a:endParaRPr>
          </a:p>
        </p:txBody>
      </p:sp>
      <p:sp>
        <p:nvSpPr>
          <p:cNvPr id="5" name="Oval 4"/>
          <p:cNvSpPr/>
          <p:nvPr/>
        </p:nvSpPr>
        <p:spPr>
          <a:xfrm>
            <a:off x="307977" y="2590804"/>
            <a:ext cx="732004" cy="6216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00"/>
                </a:solidFill>
              </a:rPr>
              <a:t>B</a:t>
            </a:r>
            <a:endParaRPr lang="en-US" sz="2800" b="1" dirty="0">
              <a:solidFill>
                <a:srgbClr val="FFFF00"/>
              </a:solidFill>
            </a:endParaRPr>
          </a:p>
        </p:txBody>
      </p:sp>
      <p:pic>
        <p:nvPicPr>
          <p:cNvPr id="6" name="Picture 24" descr="4BBD0CCD48A74000B8F6581C91102746[1]"/>
          <p:cNvPicPr>
            <a:picLocks noChangeAspect="1" noChangeArrowheads="1" noCrop="1"/>
          </p:cNvPicPr>
          <p:nvPr/>
        </p:nvPicPr>
        <p:blipFill>
          <a:blip r:embed="rId2"/>
          <a:srcRect/>
          <a:stretch>
            <a:fillRect/>
          </a:stretch>
        </p:blipFill>
        <p:spPr bwMode="auto">
          <a:xfrm>
            <a:off x="206876" y="4403558"/>
            <a:ext cx="1724025" cy="22098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399" y="3995797"/>
            <a:ext cx="2175129" cy="268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876800"/>
            <a:ext cx="3581400" cy="1660358"/>
          </a:xfrm>
          <a:prstGeom prst="rect">
            <a:avLst/>
          </a:prstGeom>
          <a:noFill/>
          <a:ln>
            <a:noFill/>
          </a:ln>
        </p:spPr>
      </p:pic>
      <p:pic>
        <p:nvPicPr>
          <p:cNvPr id="9" name="Picture 8">
            <a:extLst>
              <a:ext uri="{FF2B5EF4-FFF2-40B4-BE49-F238E27FC236}">
                <a16:creationId xmlns:a16="http://schemas.microsoft.com/office/drawing/2014/main" id="{C2BCA601-E5DA-4CCE-A319-D394A01271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2" y="3842084"/>
            <a:ext cx="1912375" cy="2847474"/>
          </a:xfrm>
          <a:prstGeom prst="rect">
            <a:avLst/>
          </a:prstGeom>
          <a:noFill/>
          <a:ln>
            <a:noFill/>
          </a:ln>
        </p:spPr>
      </p:pic>
    </p:spTree>
    <p:extLst>
      <p:ext uri="{BB962C8B-B14F-4D97-AF65-F5344CB8AC3E}">
        <p14:creationId xmlns:p14="http://schemas.microsoft.com/office/powerpoint/2010/main" val="578806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3" name="Right Arrow 2">
            <a:hlinkClick r:id="rId6" action="ppaction://hlinksldjump"/>
          </p:cNvPr>
          <p:cNvSpPr/>
          <p:nvPr/>
        </p:nvSpPr>
        <p:spPr>
          <a:xfrm rot="10800000">
            <a:off x="5467214" y="5428737"/>
            <a:ext cx="1390787" cy="755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endParaRPr lang="vi-VN">
              <a:solidFill>
                <a:prstClr val="white"/>
              </a:solidFill>
            </a:endParaRPr>
          </a:p>
        </p:txBody>
      </p:sp>
      <p:sp>
        <p:nvSpPr>
          <p:cNvPr id="4" name="Snip Diagonal Corner Rectangle 3"/>
          <p:cNvSpPr/>
          <p:nvPr/>
        </p:nvSpPr>
        <p:spPr>
          <a:xfrm>
            <a:off x="1905824" y="810856"/>
            <a:ext cx="5327637" cy="2047737"/>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rtlCol="0" anchor="ctr"/>
          <a:lstStyle/>
          <a:p>
            <a:pPr algn="ctr" defTabSz="914139"/>
            <a:endParaRPr lang="vi-VN">
              <a:solidFill>
                <a:srgbClr val="B32C16"/>
              </a:solidFill>
            </a:endParaRPr>
          </a:p>
        </p:txBody>
      </p:sp>
      <p:sp>
        <p:nvSpPr>
          <p:cNvPr id="6" name="Smiley Face 5"/>
          <p:cNvSpPr/>
          <p:nvPr/>
        </p:nvSpPr>
        <p:spPr>
          <a:xfrm>
            <a:off x="4944564" y="3249162"/>
            <a:ext cx="2288896" cy="2000957"/>
          </a:xfrm>
          <a:prstGeom prst="smileyFac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endParaRPr lang="vi-VN">
              <a:solidFill>
                <a:prstClr val="white"/>
              </a:solidFill>
            </a:endParaRPr>
          </a:p>
        </p:txBody>
      </p:sp>
      <p:sp>
        <p:nvSpPr>
          <p:cNvPr id="7" name="Snip Diagonal Corner Rectangle 6"/>
          <p:cNvSpPr/>
          <p:nvPr/>
        </p:nvSpPr>
        <p:spPr>
          <a:xfrm>
            <a:off x="1143000" y="1228911"/>
            <a:ext cx="7620000" cy="2020251"/>
          </a:xfrm>
          <a:prstGeom prst="snip2DiagRect">
            <a:avLst>
              <a:gd name="adj1" fmla="val 0"/>
              <a:gd name="adj2" fmla="val 37108"/>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r>
              <a:rPr lang="en-US" sz="4000" b="1" dirty="0">
                <a:solidFill>
                  <a:srgbClr val="FF0000"/>
                </a:solidFill>
                <a:latin typeface="Times New Roman" panose="02020603050405020304" pitchFamily="18" charset="0"/>
                <a:cs typeface="Times New Roman" panose="02020603050405020304" pitchFamily="18" charset="0"/>
              </a:rPr>
              <a:t>PHẦN THƯỞNG</a:t>
            </a:r>
            <a:r>
              <a:rPr lang="vi-VN" sz="4000" b="1" dirty="0">
                <a:solidFill>
                  <a:srgbClr val="FF0000"/>
                </a:solidFill>
                <a:cs typeface="Times New Roman" panose="02020603050405020304" pitchFamily="18" charset="0"/>
              </a:rPr>
              <a:t> CỦA CÁC EM </a:t>
            </a:r>
            <a:r>
              <a:rPr lang="en-US" sz="4000" b="1" dirty="0">
                <a:solidFill>
                  <a:srgbClr val="FF0000"/>
                </a:solidFill>
                <a:latin typeface="Times New Roman" panose="02020603050405020304" pitchFamily="18" charset="0"/>
                <a:cs typeface="Times New Roman" panose="02020603050405020304" pitchFamily="18" charset="0"/>
              </a:rPr>
              <a:t> LÀ MỘT TRÀNG VỖ TAY THẬT LỚN</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cs typeface="Times New Roman" panose="02020603050405020304" pitchFamily="18"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517.5"/>
                </p14:media>
              </p:ext>
            </p:extLst>
          </p:nvPr>
        </p:nvPicPr>
        <p:blipFill>
          <a:blip r:embed="rId7"/>
          <a:stretch>
            <a:fillRect/>
          </a:stretch>
        </p:blipFill>
        <p:spPr>
          <a:xfrm>
            <a:off x="8370399" y="6262465"/>
            <a:ext cx="469236" cy="595539"/>
          </a:xfrm>
          <a:prstGeom prst="rect">
            <a:avLst/>
          </a:prstGeom>
        </p:spPr>
      </p:pic>
      <p:sp>
        <p:nvSpPr>
          <p:cNvPr id="9" name="AutoShape 10"/>
          <p:cNvSpPr>
            <a:spLocks noChangeArrowheads="1"/>
          </p:cNvSpPr>
          <p:nvPr/>
        </p:nvSpPr>
        <p:spPr bwMode="auto">
          <a:xfrm>
            <a:off x="1600200" y="3266368"/>
            <a:ext cx="2819400" cy="2000957"/>
          </a:xfrm>
          <a:prstGeom prst="star32">
            <a:avLst>
              <a:gd name="adj" fmla="val 24385"/>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Arial" pitchFamily="34" charset="0"/>
            </a:endParaRPr>
          </a:p>
        </p:txBody>
      </p:sp>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cs typeface="Arial"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16614">
            <a:off x="6741384" y="4501089"/>
            <a:ext cx="1954050" cy="123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 presetClass="mediacall" presetSubtype="0" fill="hold" nodeType="withEffect">
                                  <p:stCondLst>
                                    <p:cond delay="0"/>
                                  </p:stCondLst>
                                  <p:childTnLst>
                                    <p:cmd type="call" cmd="playFrom(0.0)">
                                      <p:cBhvr>
                                        <p:cTn id="14" dur="14144" fill="hold"/>
                                        <p:tgtEl>
                                          <p:spTgt spid="2"/>
                                        </p:tgtEl>
                                      </p:cBhvr>
                                    </p:cmd>
                                  </p:childTnLst>
                                </p:cTn>
                              </p:par>
                              <p:par>
                                <p:cTn id="15" presetID="8" presetClass="emph" presetSubtype="0" repeatCount="indefinite" fill="hold" grpId="1"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fill="hold" grpId="2" nodeType="withEffect">
                                  <p:stCondLst>
                                    <p:cond delay="0"/>
                                  </p:stCondLst>
                                  <p:childTnLst>
                                    <p:animRot by="21600000">
                                      <p:cBhvr>
                                        <p:cTn id="18" dur="2000" fill="hold"/>
                                        <p:tgtEl>
                                          <p:spTgt spid="9"/>
                                        </p:tgtEl>
                                        <p:attrNameLst>
                                          <p:attrName>r</p:attrName>
                                        </p:attrNameLst>
                                      </p:cBhvr>
                                    </p:animRot>
                                  </p:childTnLst>
                                </p:cTn>
                              </p:par>
                              <p:par>
                                <p:cTn id="19" presetID="5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70" decel="100000"/>
                                        <p:tgtEl>
                                          <p:spTgt spid="9"/>
                                        </p:tgtEl>
                                      </p:cBhvr>
                                    </p:animEffect>
                                    <p:animScale>
                                      <p:cBhvr>
                                        <p:cTn id="22" dur="770" decel="100000"/>
                                        <p:tgtEl>
                                          <p:spTgt spid="9"/>
                                        </p:tgtEl>
                                      </p:cBhvr>
                                      <p:from x="10000" y="10000"/>
                                      <p:to x="200000" y="450000"/>
                                    </p:animScale>
                                    <p:animScale>
                                      <p:cBhvr>
                                        <p:cTn id="23" dur="1230" accel="100000" fill="hold">
                                          <p:stCondLst>
                                            <p:cond delay="770"/>
                                          </p:stCondLst>
                                        </p:cTn>
                                        <p:tgtEl>
                                          <p:spTgt spid="9"/>
                                        </p:tgtEl>
                                      </p:cBhvr>
                                      <p:from x="200000" y="450000"/>
                                      <p:to x="100000" y="100000"/>
                                    </p:animScale>
                                    <p:set>
                                      <p:cBhvr>
                                        <p:cTn id="24" dur="770" fill="hold"/>
                                        <p:tgtEl>
                                          <p:spTgt spid="9"/>
                                        </p:tgtEl>
                                        <p:attrNameLst>
                                          <p:attrName>ppt_x</p:attrName>
                                        </p:attrNameLst>
                                      </p:cBhvr>
                                      <p:to>
                                        <p:strVal val="(0.5)"/>
                                      </p:to>
                                    </p:set>
                                    <p:anim from="(0.5)" to="(#ppt_x)" calcmode="lin" valueType="num">
                                      <p:cBhvr>
                                        <p:cTn id="25" dur="1230" accel="100000" fill="hold">
                                          <p:stCondLst>
                                            <p:cond delay="770"/>
                                          </p:stCondLst>
                                        </p:cTn>
                                        <p:tgtEl>
                                          <p:spTgt spid="9"/>
                                        </p:tgtEl>
                                        <p:attrNameLst>
                                          <p:attrName>ppt_x</p:attrName>
                                        </p:attrNameLst>
                                      </p:cBhvr>
                                    </p:anim>
                                    <p:set>
                                      <p:cBhvr>
                                        <p:cTn id="26" dur="770" fill="hold"/>
                                        <p:tgtEl>
                                          <p:spTgt spid="9"/>
                                        </p:tgtEl>
                                        <p:attrNameLst>
                                          <p:attrName>ppt_y</p:attrName>
                                        </p:attrNameLst>
                                      </p:cBhvr>
                                      <p:to>
                                        <p:strVal val="(#ppt_y+0.4)"/>
                                      </p:to>
                                    </p:set>
                                    <p:anim from="(#ppt_y+0.4)" to="(#ppt_y)" calcmode="lin" valueType="num">
                                      <p:cBhvr>
                                        <p:cTn id="27" dur="1230" accel="100000" fill="hold">
                                          <p:stCondLst>
                                            <p:cond delay="770"/>
                                          </p:stCondLst>
                                        </p:cTn>
                                        <p:tgtEl>
                                          <p:spTgt spid="9"/>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6" grpId="0" animBg="1"/>
      <p:bldP spid="7" grpId="0" animBg="1"/>
      <p:bldP spid="9" grpId="0" animBg="1"/>
      <p:bldP spid="9" grpId="1" animBg="1"/>
      <p:bldP spid="9" grpId="2"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1996</Words>
  <Application>Microsoft Office PowerPoint</Application>
  <PresentationFormat>On-screen Show (4:3)</PresentationFormat>
  <Paragraphs>194</Paragraphs>
  <Slides>37</Slides>
  <Notes>2</Notes>
  <HiddenSlides>0</HiddenSlides>
  <MMClips>1</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37</vt:i4>
      </vt:variant>
    </vt:vector>
  </HeadingPairs>
  <TitlesOfParts>
    <vt:vector size="56" baseType="lpstr">
      <vt:lpstr>Aaril</vt:lpstr>
      <vt:lpstr>Arial</vt:lpstr>
      <vt:lpstr>Calibri</vt:lpstr>
      <vt:lpstr>Calibri Light</vt:lpstr>
      <vt:lpstr>Cambria Math</vt:lpstr>
      <vt:lpstr>Franklin Gothic Book</vt:lpstr>
      <vt:lpstr>Franklin Gothic Medium</vt:lpstr>
      <vt:lpstr>MJXc-TeX-main-R</vt:lpstr>
      <vt:lpstr>Open Sans</vt:lpstr>
      <vt:lpstr>OpenSans</vt:lpstr>
      <vt:lpstr>Tahoma</vt:lpstr>
      <vt:lpstr>Times New Roman</vt:lpstr>
      <vt:lpstr>VnBangkok</vt:lpstr>
      <vt:lpstr>VNbritannic</vt:lpstr>
      <vt:lpstr>Wingdings 2</vt:lpstr>
      <vt:lpstr>3_Office Theme</vt:lpstr>
      <vt:lpstr>Trek</vt:lpstr>
      <vt:lpstr>3_Trek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WDAGUtilityAccount</dc:creator>
  <cp:lastModifiedBy>Nguyễn Thị Hồng Loan</cp:lastModifiedBy>
  <cp:revision>225</cp:revision>
  <dcterms:created xsi:type="dcterms:W3CDTF">2021-10-19T01:58:13Z</dcterms:created>
  <dcterms:modified xsi:type="dcterms:W3CDTF">2024-03-31T02:22:49Z</dcterms:modified>
</cp:coreProperties>
</file>