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66" y="10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273248" y="1325653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853257" y="6655396"/>
            <a:ext cx="6790004" cy="1376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i="1" dirty="0" err="1">
                <a:solidFill>
                  <a:srgbClr val="0070C0"/>
                </a:solidFill>
                <a:latin typeface="Times New Roman" pitchFamily="18" charset="0"/>
              </a:rPr>
              <a:t>Giáo</a:t>
            </a:r>
            <a:r>
              <a:rPr lang="en-US" altLang="en-US" sz="40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4000" b="1" i="1" dirty="0" err="1">
                <a:solidFill>
                  <a:srgbClr val="0070C0"/>
                </a:solidFill>
                <a:latin typeface="Times New Roman" pitchFamily="18" charset="0"/>
              </a:rPr>
              <a:t>viên</a:t>
            </a:r>
            <a:r>
              <a:rPr lang="en-US" altLang="en-US" sz="4000" b="1" i="1" dirty="0" smtClean="0">
                <a:solidFill>
                  <a:srgbClr val="0070C0"/>
                </a:solidFill>
                <a:latin typeface="Times New Roman" pitchFamily="18" charset="0"/>
              </a:rPr>
              <a:t>: Phan </a:t>
            </a:r>
            <a:r>
              <a:rPr lang="en-US" altLang="en-US" sz="4000" b="1" i="1" dirty="0" err="1" smtClean="0">
                <a:solidFill>
                  <a:srgbClr val="0070C0"/>
                </a:solidFill>
                <a:latin typeface="Times New Roman" pitchFamily="18" charset="0"/>
              </a:rPr>
              <a:t>Thị</a:t>
            </a:r>
            <a:r>
              <a:rPr lang="en-US" altLang="en-US" sz="4000" b="1" i="1" dirty="0" smtClean="0">
                <a:solidFill>
                  <a:srgbClr val="0070C0"/>
                </a:solidFill>
                <a:latin typeface="Times New Roman" pitchFamily="18" charset="0"/>
              </a:rPr>
              <a:t> Kim </a:t>
            </a:r>
            <a:r>
              <a:rPr lang="en-US" altLang="en-US" sz="4000" b="1" i="1" dirty="0" err="1" smtClean="0">
                <a:solidFill>
                  <a:srgbClr val="0070C0"/>
                </a:solidFill>
                <a:latin typeface="Times New Roman" pitchFamily="18" charset="0"/>
              </a:rPr>
              <a:t>Cúc</a:t>
            </a:r>
            <a:endParaRPr lang="en-US" altLang="en-US" sz="4000" b="1" i="1" dirty="0">
              <a:solidFill>
                <a:srgbClr val="0070C0"/>
              </a:solidFill>
              <a:latin typeface="Times New Roman" pitchFamily="18" charset="0"/>
            </a:endParaRP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endParaRPr lang="en-US" altLang="en-US" sz="40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875757" y="5892681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3538776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NGÀY 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THẾ NÀO LÀ ĐẸP 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91000" y="1321329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TRÒ CHƠI: BIỂN BÁO GIAO THÔNG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005719" y="2450440"/>
            <a:ext cx="1436612" cy="1689674"/>
            <a:chOff x="10068343" y="4114800"/>
            <a:chExt cx="1436612" cy="1689674"/>
          </a:xfrm>
        </p:grpSpPr>
        <p:pic>
          <p:nvPicPr>
            <p:cNvPr id="51" name="Picture 6" descr="Biển cấm đi ngược chiều - Thiết Bị An Toàn Giao Thô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6169" y="411480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10068343" y="5219699"/>
              <a:ext cx="14366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đi </a:t>
              </a:r>
            </a:p>
            <a:p>
              <a:pPr algn="ctr"/>
              <a:r>
                <a:rPr lang="en-US" sz="1600" b="1" smtClean="0"/>
                <a:t>ngược chiều</a:t>
              </a:r>
              <a:endParaRPr lang="en-US" sz="1600" b="1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6408" y="2602840"/>
            <a:ext cx="1984839" cy="1575375"/>
            <a:chOff x="10946408" y="2362200"/>
            <a:chExt cx="1984839" cy="1575375"/>
          </a:xfrm>
        </p:grpSpPr>
        <p:pic>
          <p:nvPicPr>
            <p:cNvPr id="54" name="Picture 4" descr="Biển Báo Giao Thông (04)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2" r="33464" b="81939"/>
            <a:stretch/>
          </p:blipFill>
          <p:spPr bwMode="auto">
            <a:xfrm>
              <a:off x="11220516" y="2362200"/>
              <a:ext cx="1425444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10946408" y="33528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Giao nhau </a:t>
              </a:r>
            </a:p>
            <a:p>
              <a:pPr algn="ctr"/>
              <a:r>
                <a:rPr lang="en-US" sz="1600" b="1" smtClean="0"/>
                <a:t>với đường ưu tiên</a:t>
              </a:r>
              <a:endParaRPr lang="en-US" sz="1600" b="1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755743" y="4584040"/>
            <a:ext cx="1346844" cy="1663607"/>
            <a:chOff x="12755743" y="4343400"/>
            <a:chExt cx="1346844" cy="1663607"/>
          </a:xfrm>
        </p:grpSpPr>
        <p:pic>
          <p:nvPicPr>
            <p:cNvPr id="57" name="Picture 8" descr="Biển báo cấm xe đạp, biển báo hiệu giao thông - 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0"/>
            <a:stretch/>
          </p:blipFill>
          <p:spPr bwMode="auto">
            <a:xfrm>
              <a:off x="12889680" y="4343400"/>
              <a:ext cx="1078967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2755743" y="5422232"/>
              <a:ext cx="1346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người </a:t>
              </a:r>
            </a:p>
            <a:p>
              <a:pPr algn="ctr"/>
              <a:r>
                <a:rPr lang="en-US" sz="1600" b="1" smtClean="0"/>
                <a:t>đi xe đạp</a:t>
              </a:r>
              <a:endParaRPr lang="en-US" sz="1600" b="1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113545" y="5803240"/>
            <a:ext cx="1335622" cy="1674876"/>
            <a:chOff x="8600313" y="2362201"/>
            <a:chExt cx="1335622" cy="1674876"/>
          </a:xfrm>
        </p:grpSpPr>
        <p:pic>
          <p:nvPicPr>
            <p:cNvPr id="60" name="Picture 10" descr="Các loại biển báo giao thông dành cho người đi bộ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06" r="34193"/>
            <a:stretch/>
          </p:blipFill>
          <p:spPr bwMode="auto">
            <a:xfrm>
              <a:off x="8645328" y="2362201"/>
              <a:ext cx="1245592" cy="11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8600313" y="3452302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Dành cho </a:t>
              </a:r>
            </a:p>
            <a:p>
              <a:pPr algn="ctr"/>
              <a:r>
                <a:rPr lang="en-US" sz="1600" b="1" smtClean="0"/>
                <a:t>người đi bộ</a:t>
              </a:r>
              <a:endParaRPr lang="en-US" sz="1600" b="1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355722" y="6090854"/>
            <a:ext cx="1155032" cy="1433428"/>
            <a:chOff x="11355722" y="5850214"/>
            <a:chExt cx="1155032" cy="1433428"/>
          </a:xfrm>
        </p:grpSpPr>
        <p:pic>
          <p:nvPicPr>
            <p:cNvPr id="63" name="Picture 12" descr="Các loại biển hiệu lệnh và ý nghĩa của từng loại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34" t="6940" r="28412" b="24639"/>
            <a:stretch/>
          </p:blipFill>
          <p:spPr bwMode="auto">
            <a:xfrm>
              <a:off x="11355722" y="5850214"/>
              <a:ext cx="1155032" cy="109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1424124" y="6945088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Dừng lại</a:t>
              </a:r>
              <a:endParaRPr lang="en-US" sz="1600" b="1"/>
            </a:p>
          </p:txBody>
        </p:sp>
      </p:grpSp>
      <p:pic>
        <p:nvPicPr>
          <p:cNvPr id="65" name="Picture 16" descr="35 Câu Hỏi Sa Hình Thi Bằng Lái Xe Máy A1 năm 2020 Chuẩ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1986937"/>
            <a:ext cx="10221560" cy="67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96043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? Hay ~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Ngâm nghi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614953" y="2888811"/>
            <a:ext cx="2065337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~          ~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6043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ât hay âc: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r…… tốt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22661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ất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62371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l hay n: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Mặt trời </a:t>
              </a:r>
              <a:r>
                <a:rPr lang="en-US" sz="3600" smtClean="0">
                  <a:solidFill>
                    <a:srgbClr val="0000CC"/>
                  </a:solidFill>
                </a:rPr>
                <a:t>….</a:t>
              </a:r>
              <a:r>
                <a:rPr lang="en-US" sz="3600" b="1" smtClean="0">
                  <a:solidFill>
                    <a:srgbClr val="0000CC"/>
                  </a:solidFill>
                </a:rPr>
                <a:t>ặn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8342731" y="3184221"/>
            <a:ext cx="59190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l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62371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oai hay ai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Th…… mái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847100" y="7230675"/>
            <a:ext cx="128110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oải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33771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yêt hay iêt: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Tu….. Đẹp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4800589" y="5163502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yệt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1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NGÀY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NHƯ THẾ NÀO LÀ ĐẸP?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868235" y="3153788"/>
            <a:ext cx="13189384" cy="430897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Tôi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(V.Ô-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9" y="2830601"/>
            <a:ext cx="6991891" cy="738664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lặn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tuyệt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rất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973" y="2876165"/>
            <a:ext cx="14459491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từ phù hợp với mỗi lời giải nghĩa và viết kết quả vào phiếu: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03766"/>
              </p:ext>
            </p:extLst>
          </p:nvPr>
        </p:nvGraphicFramePr>
        <p:xfrm>
          <a:off x="1239195" y="4283739"/>
          <a:ext cx="13941269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688">
                  <a:extLst>
                    <a:ext uri="{9D8B030D-6E8A-4147-A177-3AD203B41FA5}">
                      <a16:colId xmlns:a16="http://schemas.microsoft.com/office/drawing/2014/main" val="1358881293"/>
                    </a:ext>
                  </a:extLst>
                </a:gridCol>
                <a:gridCol w="11493581">
                  <a:extLst>
                    <a:ext uri="{9D8B030D-6E8A-4147-A177-3AD203B41FA5}">
                      <a16:colId xmlns:a16="http://schemas.microsoft.com/office/drawing/2014/main" val="1835827887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8698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3201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76432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0418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176" y="4981597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31176" y="5975509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1176" y="7048934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1" y="2830602"/>
            <a:ext cx="9510403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vuông.  </a:t>
            </a:r>
            <a:endParaRPr lang="vi-VN" sz="3600" b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43389" y="3943785"/>
            <a:ext cx="14632234" cy="436914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cây sồi to, cành lá xum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xuê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sồi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kiêu ngạo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sức mạnh của mình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nhiều loài chim nhưng cây sồi chỉ thích kết bạn với các loài chim xinh đẹp và hót hay như họa mi, sơn ca,...</a:t>
            </a:r>
          </a:p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                   </a:t>
            </a:r>
            <a:r>
              <a:rPr lang="nl-NL" sz="3600" b="1" i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Vĩnh Quyên)</a:t>
            </a:r>
            <a:endParaRPr lang="vi-VN" sz="3600" b="1" i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1032" y="4256210"/>
            <a:ext cx="30074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718" y="4276258"/>
            <a:ext cx="42243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82074" y="4295706"/>
            <a:ext cx="320796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3354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4963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34010" y="5025136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03759" y="5914317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05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2608" y="-559869"/>
            <a:ext cx="16850137" cy="987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593197" y="2816352"/>
            <a:ext cx="9391283" cy="3072384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501</Words>
  <Application>Microsoft Office PowerPoint</Application>
  <PresentationFormat>Custom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2022-06-27T12:59:06Z</dcterms:created>
  <dcterms:modified xsi:type="dcterms:W3CDTF">2024-03-10T08:27:27Z</dcterms:modified>
</cp:coreProperties>
</file>