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0" r:id="rId5"/>
    <p:sldId id="274" r:id="rId6"/>
    <p:sldId id="275" r:id="rId7"/>
    <p:sldId id="276" r:id="rId8"/>
    <p:sldId id="261" r:id="rId9"/>
    <p:sldId id="263" r:id="rId10"/>
    <p:sldId id="262" r:id="rId11"/>
    <p:sldId id="264" r:id="rId12"/>
    <p:sldId id="266" r:id="rId13"/>
    <p:sldId id="267" r:id="rId14"/>
    <p:sldId id="268" r:id="rId15"/>
    <p:sldId id="270"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Nhắc</a:t>
            </a:r>
            <a:r>
              <a:rPr lang="en-US" baseline="0" smtClean="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404099"/>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đọc có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666" y="209550"/>
            <a:ext cx="5270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2495550"/>
            <a:ext cx="5270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8382000" y="2266090"/>
            <a:ext cx="107372" cy="429295"/>
            <a:chOff x="5029200" y="3423349"/>
            <a:chExt cx="107372" cy="429295"/>
          </a:xfrm>
        </p:grpSpPr>
        <p:cxnSp>
          <p:nvCxnSpPr>
            <p:cNvPr id="14" name="Straight Connector 13"/>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886200" y="3638550"/>
            <a:ext cx="107372" cy="429295"/>
            <a:chOff x="5029200" y="3423349"/>
            <a:chExt cx="107372" cy="429295"/>
          </a:xfrm>
        </p:grpSpPr>
        <p:cxnSp>
          <p:nvCxnSpPr>
            <p:cNvPr id="19" name="Straight Connector 18"/>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63" y="59227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hanhtrangso.nxbgd.vn] Đọc_ Bữa cơm gia đình_H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2400" y="1581150"/>
            <a:ext cx="609600" cy="609600"/>
          </a:xfrm>
          <a:prstGeom prst="rect">
            <a:avLst/>
          </a:prstGeom>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0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Thấy mẹ đi chợ về, Chi hỏi:</a:t>
            </a:r>
          </a:p>
          <a:p>
            <a:pPr marL="0" lvl="1" algn="just"/>
            <a:r>
              <a:rPr lang="en-US" sz="2800">
                <a:latin typeface="Arial-Rounded" pitchFamily="34" charset="0"/>
                <a:ea typeface="Arial-Rounded" pitchFamily="34" charset="0"/>
                <a:cs typeface="Arial-Rounded" pitchFamily="34" charset="0"/>
              </a:rPr>
              <a:t>	- Sao mẹ mua nhiều đồ ăn thế ạ?</a:t>
            </a:r>
          </a:p>
          <a:p>
            <a:pPr marL="0" lvl="1" algn="just"/>
            <a:r>
              <a:rPr lang="en-US" sz="2800">
                <a:latin typeface="Arial-Rounded" pitchFamily="34" charset="0"/>
                <a:ea typeface="Arial-Rounded" pitchFamily="34" charset="0"/>
                <a:cs typeface="Arial-Rounded" pitchFamily="34" charset="0"/>
              </a:rPr>
              <a:t>	- Đố con hôm nay là ngày gì?</a:t>
            </a:r>
          </a:p>
          <a:p>
            <a:pPr marL="0" lvl="1" algn="just"/>
            <a:r>
              <a:rPr lang="en-US" sz="2800">
                <a:latin typeface="Arial-Rounded" pitchFamily="34" charset="0"/>
                <a:ea typeface="Arial-Rounded" pitchFamily="34" charset="0"/>
                <a:cs typeface="Arial-Rounded" pitchFamily="34" charset="0"/>
              </a:rPr>
              <a:t>	Chi chạy lại xem lịch:</a:t>
            </a:r>
          </a:p>
          <a:p>
            <a:pPr marL="0" lvl="1" algn="just"/>
            <a:r>
              <a:rPr lang="en-US" sz="2800">
                <a:latin typeface="Arial-Rounded" pitchFamily="34" charset="0"/>
                <a:ea typeface="Arial-Rounded" pitchFamily="34" charset="0"/>
                <a:cs typeface="Arial-Rounded" pitchFamily="34" charset="0"/>
              </a:rPr>
              <a:t>	- A, ngày 28 tháng 6, Ngày Gia đình Việt Nam.</a:t>
            </a:r>
          </a:p>
          <a:p>
            <a:pPr marL="0" lvl="1" algn="just"/>
            <a:r>
              <a:rPr lang="en-US" sz="280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Ngày Gia đình Việt Nam là ngày nào?</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152400" y="4255578"/>
            <a:ext cx="88392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Trong “Ngày Gia đình Việt Nam, chữ nào được viết hoa?</a:t>
            </a:r>
            <a:endParaRPr lang="en-US" sz="2800">
              <a:latin typeface="Arial-Rounded" pitchFamily="34" charset="0"/>
              <a:ea typeface="Arial-Rounded" pitchFamily="34" charset="0"/>
              <a:cs typeface="Arial-Rounded" pitchFamily="34" charset="0"/>
            </a:endParaRP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26082" y="3068782"/>
            <a:ext cx="703118"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57355" y="3058391"/>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20814" y="3042804"/>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62800" y="3042804"/>
            <a:ext cx="685800" cy="10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Vào ngày này, gia đình Chi làm </a:t>
            </a:r>
            <a:r>
              <a:rPr lang="en-US" sz="2800" smtClean="0">
                <a:latin typeface="Arial-Rounded" pitchFamily="34" charset="0"/>
                <a:ea typeface="Arial-Rounded" pitchFamily="34" charset="0"/>
                <a:cs typeface="Arial-Rounded" pitchFamily="34" charset="0"/>
              </a:rPr>
              <a:t>gì?</a:t>
            </a:r>
          </a:p>
        </p:txBody>
      </p:sp>
      <p:sp>
        <p:nvSpPr>
          <p:cNvPr id="6" name="TextBox 5"/>
          <p:cNvSpPr txBox="1"/>
          <p:nvPr/>
        </p:nvSpPr>
        <p:spPr>
          <a:xfrm>
            <a:off x="381000" y="3999612"/>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Theo em, vì sao Chi rất vui?</a:t>
            </a:r>
          </a:p>
        </p:txBody>
      </p:sp>
      <p:sp>
        <p:nvSpPr>
          <p:cNvPr id="3" name="Rectangle 2"/>
          <p:cNvSpPr/>
          <p:nvPr/>
        </p:nvSpPr>
        <p:spPr>
          <a:xfrm>
            <a:off x="415028" y="10477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Chi vui lắm. Em nhặt rau giúp mẹ. Bốn dọn nhà, rửa xoong nồi, cốc chén. Ông bà trông em bé để mẹ nấu cơm. Cả nhà quây quần bên nhau. Bữa cơm thật tuyệt. Chi thích ngày nào cũng là Ngày Gia đình Việt Nam.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8" name="TextBox 7"/>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gia đình Chi?</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hãy kể một kỉ niệm hạnh phúc của gia đình em</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1+#ppt_w/2"/>
                                          </p:val>
                                        </p:tav>
                                        <p:tav tm="100000">
                                          <p:val>
                                            <p:strVal val="#ppt_x"/>
                                          </p:val>
                                        </p:tav>
                                      </p:tavLst>
                                    </p:anim>
                                    <p:anim calcmode="lin" valueType="num">
                                      <p:cBhvr additive="base">
                                        <p:cTn id="3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3" grpId="0"/>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2117607"/>
            <a:ext cx="8933900" cy="2147323"/>
            <a:chOff x="-34636" y="3503807"/>
            <a:chExt cx="893390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4636" y="3881750"/>
              <a:ext cx="8649947" cy="584775"/>
            </a:xfrm>
            <a:prstGeom prst="rect">
              <a:avLst/>
            </a:prstGeom>
          </p:spPr>
          <p:txBody>
            <a:bodyPr wrap="square">
              <a:spAutoFit/>
            </a:bodyPr>
            <a:lstStyle/>
            <a:p>
              <a:pPr algn="ctr"/>
              <a:r>
                <a:rPr lang="vi-VN" sz="3200" b="1" dirty="0">
                  <a:solidFill>
                    <a:srgbClr val="7030A0"/>
                  </a:solidFill>
                  <a:latin typeface="HP001 4 hàng" pitchFamily="34" charset="0"/>
                  <a:ea typeface="Arial-Rounded" pitchFamily="34" charset="0"/>
                  <a:cs typeface="Arial-Rounded" pitchFamily="34" charset="0"/>
                </a:rPr>
                <a:t>Vào </a:t>
              </a:r>
              <a:r>
                <a:rPr lang="en-US" sz="3200" b="1" dirty="0" smtClean="0">
                  <a:solidFill>
                    <a:srgbClr val="7030A0"/>
                  </a:solidFill>
                  <a:latin typeface="HP001 4 hàng" pitchFamily="34" charset="0"/>
                  <a:ea typeface="Arial-Rounded" pitchFamily="34" charset="0"/>
                  <a:cs typeface="Arial-Rounded" pitchFamily="34" charset="0"/>
                </a:rPr>
                <a:t>n</a:t>
              </a:r>
              <a:r>
                <a:rPr lang="vi-VN" sz="3200" b="1" dirty="0" smtClean="0">
                  <a:solidFill>
                    <a:srgbClr val="7030A0"/>
                  </a:solidFill>
                  <a:latin typeface="HP001 4 hàng" pitchFamily="34" charset="0"/>
                  <a:ea typeface="Arial-Rounded" pitchFamily="34" charset="0"/>
                  <a:cs typeface="Arial-Rounded" pitchFamily="34" charset="0"/>
                </a:rPr>
                <a:t>gày </a:t>
              </a:r>
              <a:r>
                <a:rPr lang="en-US" sz="3200" b="1" dirty="0">
                  <a:solidFill>
                    <a:srgbClr val="7030A0"/>
                  </a:solidFill>
                  <a:latin typeface="HP001 4 hàng" pitchFamily="34" charset="0"/>
                  <a:ea typeface="Arial-Rounded" pitchFamily="34" charset="0"/>
                  <a:cs typeface="Arial-Rounded" pitchFamily="34" charset="0"/>
                </a:rPr>
                <a:t>n</a:t>
              </a:r>
              <a:r>
                <a:rPr lang="vi-VN" sz="3200" b="1" dirty="0" smtClean="0">
                  <a:solidFill>
                    <a:srgbClr val="7030A0"/>
                  </a:solidFill>
                  <a:latin typeface="HP001 4 hàng" pitchFamily="34" charset="0"/>
                  <a:ea typeface="Arial-Rounded" pitchFamily="34" charset="0"/>
                  <a:cs typeface="Arial-Rounded" pitchFamily="34" charset="0"/>
                </a:rPr>
                <a:t>ày</a:t>
              </a:r>
              <a:r>
                <a:rPr lang="vi-VN" sz="3200" b="1" dirty="0">
                  <a:solidFill>
                    <a:srgbClr val="7030A0"/>
                  </a:solidFill>
                  <a:latin typeface="HP001 4 hàng" pitchFamily="34" charset="0"/>
                  <a:ea typeface="Arial-Rounded" pitchFamily="34" charset="0"/>
                  <a:cs typeface="Arial-Rounded" pitchFamily="34" charset="0"/>
                </a:rPr>
                <a:t>, gia </a:t>
              </a:r>
              <a:r>
                <a:rPr lang="vi-VN" sz="3200" b="1" dirty="0" smtClean="0">
                  <a:solidFill>
                    <a:srgbClr val="7030A0"/>
                  </a:solidFill>
                  <a:latin typeface="HP001 4 hàng" pitchFamily="34" charset="0"/>
                  <a:ea typeface="Arial-Rounded" pitchFamily="34" charset="0"/>
                  <a:cs typeface="Arial-Rounded" pitchFamily="34" charset="0"/>
                </a:rPr>
                <a:t>đì</a:t>
              </a:r>
              <a:r>
                <a:rPr lang="en-US" sz="3200" b="1" dirty="0" err="1" smtClean="0">
                  <a:solidFill>
                    <a:srgbClr val="7030A0"/>
                  </a:solidFill>
                  <a:latin typeface="HP001 4 hàng" pitchFamily="34" charset="0"/>
                  <a:ea typeface="Arial-Rounded" pitchFamily="34" charset="0"/>
                  <a:cs typeface="Arial-Rounded" pitchFamily="34" charset="0"/>
                </a:rPr>
                <a:t>nh</a:t>
              </a:r>
              <a:r>
                <a:rPr lang="el-GR" sz="3200" b="1" dirty="0" smtClean="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Chi </a:t>
              </a:r>
              <a:r>
                <a:rPr lang="vi-VN" sz="3200" b="1" dirty="0" smtClean="0">
                  <a:solidFill>
                    <a:srgbClr val="7030A0"/>
                  </a:solidFill>
                  <a:latin typeface="HP001 4 hàng" pitchFamily="34" charset="0"/>
                  <a:ea typeface="Arial-Rounded" pitchFamily="34" charset="0"/>
                  <a:cs typeface="Arial-Rounded" pitchFamily="34" charset="0"/>
                </a:rPr>
                <a:t>l</a:t>
              </a:r>
              <a:r>
                <a:rPr lang="en-US" sz="3200" b="1" dirty="0" err="1" smtClean="0">
                  <a:solidFill>
                    <a:srgbClr val="7030A0"/>
                  </a:solidFill>
                  <a:latin typeface="HP001 4 hàng" pitchFamily="34" charset="0"/>
                  <a:ea typeface="Arial-Rounded" pitchFamily="34" charset="0"/>
                  <a:cs typeface="Arial-Rounded" pitchFamily="34" charset="0"/>
                </a:rPr>
                <a:t>iên</a:t>
              </a:r>
              <a:r>
                <a:rPr lang="vi-VN" sz="3200" b="1" dirty="0" smtClean="0">
                  <a:solidFill>
                    <a:srgbClr val="7030A0"/>
                  </a:solidFill>
                  <a:latin typeface="HP001 4 hàng" pitchFamily="34" charset="0"/>
                  <a:ea typeface="Arial-Rounded" pitchFamily="34" charset="0"/>
                  <a:cs typeface="Arial-Rounded" pitchFamily="34" charset="0"/>
                </a:rPr>
                <a:t> h</a:t>
              </a:r>
              <a:r>
                <a:rPr lang="en-US" sz="3200" b="1" dirty="0" err="1" smtClean="0">
                  <a:solidFill>
                    <a:srgbClr val="7030A0"/>
                  </a:solidFill>
                  <a:latin typeface="HP001 4 hàng" pitchFamily="34" charset="0"/>
                  <a:ea typeface="Arial-Rounded" pitchFamily="34" charset="0"/>
                  <a:cs typeface="Arial-Rounded" pitchFamily="34" charset="0"/>
                </a:rPr>
                <a:t>oa</a:t>
              </a:r>
              <a:r>
                <a:rPr lang="vi-VN" sz="3200" b="1" dirty="0" smtClean="0">
                  <a:solidFill>
                    <a:srgbClr val="7030A0"/>
                  </a:solidFill>
                  <a:latin typeface="HP001 4 hàng" pitchFamily="34" charset="0"/>
                  <a:ea typeface="Arial-Rounded" pitchFamily="34" charset="0"/>
                  <a:cs typeface="Arial-Rounded" pitchFamily="34" charset="0"/>
                </a:rPr>
                <a:t>n</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b ở </a:t>
            </a:r>
            <a:r>
              <a:rPr lang="en-US" sz="2400" b="1">
                <a:latin typeface="Arial-Rounded" pitchFamily="34" charset="0"/>
                <a:ea typeface="Arial-Rounded" pitchFamily="34" charset="0"/>
                <a:cs typeface="Arial-Rounded" pitchFamily="34" charset="0"/>
              </a:rPr>
              <a:t>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Vào</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ngày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này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gia</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đình</a:t>
            </a:r>
            <a:r>
              <a:rPr lang="en-US" sz="3200" dirty="0" smtClean="0">
                <a:latin typeface="Arial-Rounded" pitchFamily="34" charset="0"/>
                <a:ea typeface="Arial-Rounded" pitchFamily="34" charset="0"/>
                <a:cs typeface="Arial-Rounded" pitchFamily="34" charset="0"/>
              </a:rPr>
              <a:t> Chi (…).</a:t>
            </a:r>
            <a:endParaRPr lang="en-US" sz="3200" dirty="0">
              <a:latin typeface="Arial-Rounded" pitchFamily="34" charset="0"/>
              <a:ea typeface="Arial-Rounded" pitchFamily="34" charset="0"/>
              <a:cs typeface="Arial-Rounded" pitchFamily="34" charset="0"/>
            </a:endParaRPr>
          </a:p>
        </p:txBody>
      </p: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Ngoài ra, những chữ nào trong bài cần viết hoa? Vì sao?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1+#ppt_w/2"/>
                                          </p:val>
                                        </p:tav>
                                        <p:tav tm="100000">
                                          <p:val>
                                            <p:strVal val="#ppt_x"/>
                                          </p:val>
                                        </p:tav>
                                      </p:tavLst>
                                    </p:anim>
                                    <p:anim calcmode="lin" valueType="num">
                                      <p:cBhvr additive="base">
                                        <p:cTn id="3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1+#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Nói những gì em quan sát được trong tranh</a:t>
            </a:r>
            <a:endParaRPr lang="en-US" sz="24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324212"/>
          </a:xfrm>
          <a:prstGeom prst="rect">
            <a:avLst/>
          </a:prstGeom>
          <a:noFill/>
        </p:spPr>
        <p:txBody>
          <a:bodyPr wrap="square" lIns="91391" tIns="45696" rIns="91391" bIns="45696" rtlCol="0">
            <a:spAutoFit/>
          </a:bodyPr>
          <a:lstStyle/>
          <a:p>
            <a:pPr marL="0" lvl="1" algn="just"/>
            <a:r>
              <a:rPr lang="en-US" sz="2500" dirty="0" smtClean="0">
                <a:latin typeface="Arial-Rounded" pitchFamily="34" charset="0"/>
                <a:ea typeface="Arial-Rounded" pitchFamily="34" charset="0"/>
                <a:cs typeface="Arial-Rounded" pitchFamily="34" charset="0"/>
              </a:rPr>
              <a:t>	Thấy mẹ đi chợ về, Chi hỏi:</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Sao mẹ mua nhiều đồ ăn thế ạ?</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Đố con hôm nay là ngày gì?</a:t>
            </a:r>
          </a:p>
          <a:p>
            <a:pPr marL="0" lvl="1" algn="just"/>
            <a:r>
              <a:rPr lang="en-US" sz="2500" dirty="0" smtClean="0">
                <a:latin typeface="Arial-Rounded" pitchFamily="34" charset="0"/>
                <a:ea typeface="Arial-Rounded" pitchFamily="34" charset="0"/>
                <a:cs typeface="Arial-Rounded" pitchFamily="34" charset="0"/>
              </a:rPr>
              <a:t>	Chi chạy lại xem lịch:</a:t>
            </a:r>
          </a:p>
          <a:p>
            <a:pPr marL="0" lvl="1" algn="just"/>
            <a:r>
              <a:rPr lang="en-US" sz="2500" dirty="0" smtClean="0">
                <a:latin typeface="Arial-Rounded" pitchFamily="34" charset="0"/>
                <a:ea typeface="Arial-Rounded" pitchFamily="34" charset="0"/>
                <a:cs typeface="Arial-Rounded" pitchFamily="34" charset="0"/>
              </a:rPr>
              <a:t>	- A, ngày 28 tháng 6, Ngày Gia đình Việt Nam.</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500" dirty="0" smtClean="0">
                <a:latin typeface="Arial-Rounded" pitchFamily="34" charset="0"/>
                <a:ea typeface="Arial-Rounded" pitchFamily="34" charset="0"/>
                <a:cs typeface="Arial-Rounded" pitchFamily="34" charset="0"/>
              </a:rPr>
              <a:t>	Chi vui lắm. Em nhặt rau giúp mẹ. Bốn dọn nhà, rửa xoong nồi, cốc chén. Ông bà trông em bé để mẹ nấu cơm. Cả nhà quây quần bên nhau. Bữa cơm thật tuyệt. Chi thích ngày nào cũng là Ngày Gia đình Việt Nam.</a:t>
            </a:r>
            <a:r>
              <a:rPr lang="en-US" sz="2500" dirty="0">
                <a:latin typeface="Arial-Rounded" pitchFamily="34" charset="0"/>
                <a:ea typeface="Arial-Rounded" pitchFamily="34" charset="0"/>
                <a:cs typeface="Arial-Rounded" pitchFamily="34" charset="0"/>
              </a:rPr>
              <a:t>	</a:t>
            </a:r>
          </a:p>
          <a:p>
            <a:pPr algn="just"/>
            <a:r>
              <a:rPr lang="en-US" sz="2400" dirty="0" smtClean="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pic>
        <p:nvPicPr>
          <p:cNvPr id="6" name="[hanhtrangso.nxbgd.vn] Đọc_ Bữa cơm gia đình_H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39000" y="1101155"/>
            <a:ext cx="609600" cy="609600"/>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9202"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32" y="0"/>
            <a:ext cx="8101013" cy="444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7640781" y="2931968"/>
            <a:ext cx="6939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0" y="2604488"/>
            <a:ext cx="983066"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758545" y="3257550"/>
            <a:ext cx="576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6863" y="3596986"/>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0682" y="3257550"/>
            <a:ext cx="3510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smtClean="0">
                <a:latin typeface="Arial-Rounded" pitchFamily="34" charset="0"/>
                <a:ea typeface="Arial-Rounded" pitchFamily="34" charset="0"/>
                <a:cs typeface="Arial-Rounded" pitchFamily="34" charset="0"/>
              </a:rPr>
              <a:t>oong</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xoong nồi</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5379" y="1352550"/>
            <a:ext cx="6596063"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416" y="1904997"/>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Liên hoan</a:t>
            </a:r>
            <a:r>
              <a:rPr lang="en-US" smtClean="0">
                <a:latin typeface="Arial-Rounded" pitchFamily="34" charset="0"/>
                <a:ea typeface="Arial-Rounded" pitchFamily="34" charset="0"/>
                <a:cs typeface="Arial-Rounded" pitchFamily="34" charset="0"/>
              </a:rPr>
              <a:t>: cuộc vui chung có nhiều người tham gia nhân một dịp gì đó.</a:t>
            </a:r>
            <a:endParaRPr lang="en-US">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Quây quần</a:t>
            </a:r>
            <a:r>
              <a:rPr lang="en-US" smtClean="0">
                <a:latin typeface="Arial-Rounded" pitchFamily="34" charset="0"/>
                <a:ea typeface="Arial-Rounded" pitchFamily="34" charset="0"/>
                <a:cs typeface="Arial-Rounded" pitchFamily="34" charset="0"/>
              </a:rPr>
              <a:t>: tụ tập lại trong một không khí thân mật, đầm ấm.</a:t>
            </a:r>
            <a:endParaRPr lang="en-US">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67573" y="4400549"/>
            <a:ext cx="6703261"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367573" y="4400550"/>
            <a:ext cx="670326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82661" y="1456799"/>
            <a:ext cx="8382000" cy="584739"/>
          </a:xfrm>
          <a:prstGeom prst="rect">
            <a:avLst/>
          </a:prstGeom>
          <a:noFill/>
        </p:spPr>
        <p:txBody>
          <a:bodyPr wrap="square" lIns="91403" tIns="45702" rIns="91403" bIns="45702" rtlCol="0">
            <a:spAutoFit/>
          </a:bodyPr>
          <a:lstStyle/>
          <a:p>
            <a:pPr algn="just"/>
            <a:r>
              <a:rPr lang="en-US" sz="3200" dirty="0" err="1">
                <a:latin typeface="Arial-Rounded" pitchFamily="34" charset="0"/>
                <a:ea typeface="Arial-Rounded" pitchFamily="34" charset="0"/>
                <a:cs typeface="Arial-Rounded" pitchFamily="34" charset="0"/>
              </a:rPr>
              <a:t>Ông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trông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bé</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để</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nấu</a:t>
            </a:r>
            <a:r>
              <a:rPr lang="en-US" sz="3200" dirty="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ăn</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cxnSp>
        <p:nvCxnSpPr>
          <p:cNvPr id="7" name="Straight Connector 6"/>
          <p:cNvCxnSpPr/>
          <p:nvPr/>
        </p:nvCxnSpPr>
        <p:spPr>
          <a:xfrm flipH="1">
            <a:off x="4267200" y="154924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50" y="2583202"/>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2362200" y="3180177"/>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010400" y="1580073"/>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286000" y="26914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867400" y="260342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456</Words>
  <Application>Microsoft Office PowerPoint</Application>
  <PresentationFormat>On-screen Show (16:9)</PresentationFormat>
  <Paragraphs>72</Paragraphs>
  <Slides>17</Slides>
  <Notes>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122</cp:revision>
  <dcterms:created xsi:type="dcterms:W3CDTF">2020-12-08T15:48:47Z</dcterms:created>
  <dcterms:modified xsi:type="dcterms:W3CDTF">2024-01-23T07:53:16Z</dcterms:modified>
</cp:coreProperties>
</file>