
<file path=[Content_Types].xml><?xml version="1.0" encoding="utf-8"?>
<Types xmlns="http://schemas.openxmlformats.org/package/2006/content-types">
  <Default Extension="png" ContentType="image/png"/>
  <Default Extension="jfif" ContentType="image/jpeg"/>
  <Default Extension="tmp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813" r:id="rId2"/>
  </p:sldMasterIdLst>
  <p:notesMasterIdLst>
    <p:notesMasterId r:id="rId19"/>
  </p:notesMasterIdLst>
  <p:sldIdLst>
    <p:sldId id="2998" r:id="rId3"/>
    <p:sldId id="2999" r:id="rId4"/>
    <p:sldId id="3000" r:id="rId5"/>
    <p:sldId id="3001" r:id="rId6"/>
    <p:sldId id="2975" r:id="rId7"/>
    <p:sldId id="2990" r:id="rId8"/>
    <p:sldId id="2994" r:id="rId9"/>
    <p:sldId id="2995" r:id="rId10"/>
    <p:sldId id="2991" r:id="rId11"/>
    <p:sldId id="3062" r:id="rId12"/>
    <p:sldId id="3063" r:id="rId13"/>
    <p:sldId id="3064" r:id="rId14"/>
    <p:sldId id="3086" r:id="rId15"/>
    <p:sldId id="3087" r:id="rId16"/>
    <p:sldId id="3088" r:id="rId17"/>
    <p:sldId id="30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5A3049"/>
    <a:srgbClr val="5B2F56"/>
    <a:srgbClr val="FF6600"/>
    <a:srgbClr val="0998D7"/>
    <a:srgbClr val="FF3399"/>
    <a:srgbClr val="FFFFFF"/>
    <a:srgbClr val="0000FF"/>
    <a:srgbClr val="3DC3EC"/>
    <a:srgbClr val="F3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1" autoAdjust="0"/>
    <p:restoredTop sz="95262" autoAdjust="0"/>
  </p:normalViewPr>
  <p:slideViewPr>
    <p:cSldViewPr snapToGrid="0">
      <p:cViewPr varScale="1">
        <p:scale>
          <a:sx n="66" d="100"/>
          <a:sy n="66" d="100"/>
        </p:scale>
        <p:origin x="-72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35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04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0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0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2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3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70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4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9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=""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=""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=""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4802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763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4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6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7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9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40.tmp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image" Target="../media/image39.tmp"/><Relationship Id="rId2" Type="http://schemas.openxmlformats.org/officeDocument/2006/relationships/audio" Target="../media/media3.mp3"/><Relationship Id="rId16" Type="http://schemas.openxmlformats.org/officeDocument/2006/relationships/image" Target="../media/image38.tmp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7.tmp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36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2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43.tmp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image" Target="../media/image40.tmp"/><Relationship Id="rId2" Type="http://schemas.openxmlformats.org/officeDocument/2006/relationships/audio" Target="../media/media3.mp3"/><Relationship Id="rId16" Type="http://schemas.openxmlformats.org/officeDocument/2006/relationships/image" Target="../media/image39.tmp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8.tmp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37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4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2.jfif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ĐẠI LỘC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HỨA TẠO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293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 Sóc nâu đang cố gắng nhặt những hạt dẻ để mang về tổ. Các em hãy giúp đỡ chú Sóc bằng cách trả lời đúng các câu hỏi nhé.</a:t>
            </a:r>
          </a:p>
        </p:txBody>
      </p: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1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43" y="1144828"/>
            <a:ext cx="2656660" cy="1138569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8" y="2975856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3" y="2960292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1" y="4518251"/>
            <a:ext cx="268554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26600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08" y="954694"/>
            <a:ext cx="3810857" cy="11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08" y="2983638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08" y="2919939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58" y="980942"/>
            <a:ext cx="2559999" cy="13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221811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279297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98704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09" y="996605"/>
            <a:ext cx="2456603" cy="1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26600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01" y="894005"/>
            <a:ext cx="4593201" cy="1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=""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=""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=""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=""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=""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=""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=""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=""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=""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=""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=""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=""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=""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=""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=""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=""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=""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=""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=""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=""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=""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=""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=""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=""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=""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=""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=""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=""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=""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=""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=""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=""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=""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=""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=""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=""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=""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=""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=""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LOVE</a:t>
              </a:r>
              <a:endPara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=""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=""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=""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=""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=""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PIRCE</a:t>
              </a: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=""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G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=""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S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=""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T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=""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H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=""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=""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=""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=""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=""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=""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=""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=""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=""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=""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=""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=""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=""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59800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26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3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71588" y="2590800"/>
            <a:ext cx="106156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VỚI SỰ TRỢ GIÚP CỦA MÁY 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4683681"/>
            <a:ext cx="1074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599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quan(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/>
          <p:cNvGrpSpPr/>
          <p:nvPr/>
        </p:nvGrpSpPr>
        <p:grpSpPr>
          <a:xfrm>
            <a:off x="2819400" y="2548231"/>
            <a:ext cx="9220199" cy="1886515"/>
            <a:chOff x="2819400" y="2548231"/>
            <a:chExt cx="9220199" cy="1886515"/>
          </a:xfrm>
        </p:grpSpPr>
        <p:grpSp>
          <p:nvGrpSpPr>
            <p:cNvPr id="62" name="Group 61"/>
            <p:cNvGrpSpPr/>
            <p:nvPr/>
          </p:nvGrpSpPr>
          <p:grpSpPr>
            <a:xfrm>
              <a:off x="2819400" y="2548231"/>
              <a:ext cx="9220199" cy="1886515"/>
              <a:chOff x="2904687" y="2243621"/>
              <a:chExt cx="8580963" cy="90865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904687" y="2374232"/>
                <a:ext cx="687734" cy="61044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3542941" y="2392199"/>
                <a:ext cx="299719" cy="610448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utoShape 47"/>
              <p:cNvSpPr>
                <a:spLocks noChangeArrowheads="1"/>
              </p:cNvSpPr>
              <p:nvPr/>
            </p:nvSpPr>
            <p:spPr bwMode="gray">
              <a:xfrm>
                <a:off x="3810056" y="2243621"/>
                <a:ext cx="7675594" cy="908655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Hình chữ nhật 1"/>
            <p:cNvSpPr/>
            <p:nvPr/>
          </p:nvSpPr>
          <p:spPr>
            <a:xfrm>
              <a:off x="4359059" y="2573698"/>
              <a:ext cx="726537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thao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cơ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xoá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177804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26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3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32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229626" y="-72011"/>
            <a:ext cx="3584091" cy="1777917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619914" y="33625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86227" y="1215216"/>
            <a:ext cx="6618519" cy="2172162"/>
            <a:chOff x="1768766" y="4552258"/>
            <a:chExt cx="7300588" cy="1841622"/>
          </a:xfrm>
        </p:grpSpPr>
        <p:sp>
          <p:nvSpPr>
            <p:cNvPr id="16" name="Speech Bubble: Rectangle with Corners Rounded 9"/>
            <p:cNvSpPr/>
            <p:nvPr/>
          </p:nvSpPr>
          <p:spPr>
            <a:xfrm>
              <a:off x="1768766" y="4644318"/>
              <a:ext cx="7212563" cy="1749562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0"/>
            <p:cNvSpPr/>
            <p:nvPr/>
          </p:nvSpPr>
          <p:spPr>
            <a:xfrm>
              <a:off x="1856791" y="4552258"/>
              <a:ext cx="7212563" cy="1749077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281138" y="1307275"/>
            <a:ext cx="6507108" cy="188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Sau khi thực hiện trò chơi “Điều khiển rô-bốt” trên máy tính ở Bài 13, bạn An rất muốn biết cách tạo ra chương trình. Chắc em cũng có mong muốn tạo ra chương trình đó phải không?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596175" y="3994877"/>
            <a:ext cx="5032822" cy="1664072"/>
            <a:chOff x="1856791" y="4401655"/>
            <a:chExt cx="7212563" cy="2295926"/>
          </a:xfrm>
        </p:grpSpPr>
        <p:sp>
          <p:nvSpPr>
            <p:cNvPr id="25" name="Speech Bubble: Oval 15"/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peech Bubble: Oval 16"/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2938" y="5694226"/>
            <a:ext cx="1156754" cy="8223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54286" y="4373659"/>
            <a:ext cx="3916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8207" y="254982"/>
            <a:ext cx="521581" cy="460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27" y="3691367"/>
            <a:ext cx="4755292" cy="19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680" y="292735"/>
            <a:ext cx="8538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Lệnh và Nhóm Lệnh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4680" y="870405"/>
            <a:ext cx="10962640" cy="4115268"/>
            <a:chOff x="522612" y="941386"/>
            <a:chExt cx="10962947" cy="2113706"/>
          </a:xfrm>
        </p:grpSpPr>
        <p:sp>
          <p:nvSpPr>
            <p:cNvPr id="4" name="Rectangle 3"/>
            <p:cNvSpPr/>
            <p:nvPr/>
          </p:nvSpPr>
          <p:spPr>
            <a:xfrm>
              <a:off x="3940170" y="1111869"/>
              <a:ext cx="7394147" cy="338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endParaRPr lang="vi-VN" sz="2800" b="1" dirty="0">
                <a:solidFill>
                  <a:srgbClr val="7FC354"/>
                </a:solidFill>
                <a:latin typeface="SVN-Avo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522612" y="1036932"/>
              <a:ext cx="10962947" cy="107349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31144" y="1530022"/>
              <a:ext cx="10145882" cy="901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Scratch,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"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"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38185" y="941386"/>
              <a:ext cx="6010444" cy="2113706"/>
              <a:chOff x="638185" y="941386"/>
              <a:chExt cx="6010444" cy="21137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38185" y="1068533"/>
                <a:ext cx="2578172" cy="393882"/>
                <a:chOff x="6021948" y="1377672"/>
                <a:chExt cx="2578172" cy="393882"/>
              </a:xfrm>
            </p:grpSpPr>
            <p:sp>
              <p:nvSpPr>
                <p:cNvPr id="14" name="Rectangle: Top Corners Rounded 13"/>
                <p:cNvSpPr/>
                <p:nvPr/>
              </p:nvSpPr>
              <p:spPr>
                <a:xfrm>
                  <a:off x="6021948" y="1390971"/>
                  <a:ext cx="2578172" cy="380583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116639" y="1377672"/>
                  <a:ext cx="2202877" cy="3793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 rot="20419193">
                <a:off x="2882543" y="941386"/>
                <a:ext cx="1121133" cy="639780"/>
                <a:chOff x="10442150" y="1062239"/>
                <a:chExt cx="3996719" cy="2341948"/>
              </a:xfrm>
            </p:grpSpPr>
            <p:pic>
              <p:nvPicPr>
                <p:cNvPr id="12" name="Picture 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442150" y="1062239"/>
                  <a:ext cx="3497522" cy="2341948"/>
                </a:xfrm>
                <a:prstGeom prst="rect">
                  <a:avLst/>
                </a:prstGeom>
              </p:spPr>
            </p:pic>
            <p:pic>
              <p:nvPicPr>
                <p:cNvPr id="13" name="Picture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599209" y="1257936"/>
                  <a:ext cx="3839660" cy="2005948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/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Text Box 23"/>
          <p:cNvSpPr txBox="1"/>
          <p:nvPr/>
        </p:nvSpPr>
        <p:spPr>
          <a:xfrm>
            <a:off x="1023201" y="3450484"/>
            <a:ext cx="10058400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vi-VN" sz="2000" dirty="0" smtClean="0">
                <a:latin typeface="UTM Avo" panose="02040603050506020204"/>
              </a:rPr>
              <a:t>             </a:t>
            </a:r>
            <a:r>
              <a:rPr lang="vi-VN" sz="2400" dirty="0" smtClean="0">
                <a:latin typeface="UTM Avo" panose="02040603050506020204"/>
              </a:rPr>
              <a:t>Trong </a:t>
            </a:r>
            <a:r>
              <a:rPr lang="vi-VN" sz="2400" dirty="0">
                <a:latin typeface="UTM Avo" panose="02040603050506020204"/>
              </a:rPr>
              <a:t>phần mềm Scratch, mỗi nhóm lệnh cơ bản và các lệnh thuộc nhóm đó có cùng màu sắc. </a:t>
            </a:r>
            <a:endParaRPr lang="vi-VN" sz="2400" dirty="0" smtClean="0">
              <a:latin typeface="UTM Avo" panose="02040603050506020204"/>
            </a:endParaRPr>
          </a:p>
          <a:p>
            <a:pPr algn="just">
              <a:lnSpc>
                <a:spcPts val="3000"/>
              </a:lnSpc>
            </a:pPr>
            <a:r>
              <a:rPr lang="vi-VN" sz="2400" dirty="0" smtClean="0">
                <a:latin typeface="UTM Avo" panose="02040603050506020204"/>
              </a:rPr>
              <a:t>Ví </a:t>
            </a:r>
            <a:r>
              <a:rPr lang="vi-VN" sz="2400" dirty="0">
                <a:latin typeface="UTM Avo" panose="02040603050506020204"/>
              </a:rPr>
              <a:t>dụ, nhóm lệnh </a:t>
            </a:r>
            <a:r>
              <a:rPr lang="vi-VN" sz="2400" b="1" dirty="0">
                <a:solidFill>
                  <a:schemeClr val="accent6"/>
                </a:solidFill>
                <a:latin typeface="UTM Avo" panose="02040603050506020204"/>
              </a:rPr>
              <a:t>Điều khiển </a:t>
            </a:r>
            <a:r>
              <a:rPr lang="vi-VN" sz="2400" dirty="0">
                <a:latin typeface="UTM Avo" panose="02040603050506020204"/>
              </a:rPr>
              <a:t>và lệnh </a:t>
            </a:r>
            <a:r>
              <a:rPr lang="vi-VN" sz="2400" b="1" dirty="0">
                <a:solidFill>
                  <a:schemeClr val="accent6"/>
                </a:solidFill>
                <a:latin typeface="UTM Avo" panose="02040603050506020204"/>
              </a:rPr>
              <a:t>Đ</a:t>
            </a:r>
            <a:r>
              <a:rPr lang="vi-VN" sz="2400" b="1" dirty="0" smtClean="0">
                <a:solidFill>
                  <a:schemeClr val="accent6"/>
                </a:solidFill>
                <a:latin typeface="UTM Avo" panose="02040603050506020204"/>
              </a:rPr>
              <a:t>ợi 1 giây </a:t>
            </a:r>
            <a:r>
              <a:rPr lang="vi-VN" sz="2400" dirty="0">
                <a:latin typeface="UTM Avo" panose="02040603050506020204"/>
              </a:rPr>
              <a:t>của nhóm này cùng có màu cam.Tên của mỗi nhóm lệnh gợi ý công dụng của chúng. </a:t>
            </a:r>
            <a:endParaRPr lang="vi-VN" sz="2400" dirty="0" smtClean="0">
              <a:latin typeface="UTM Avo" panose="02040603050506020204"/>
            </a:endParaRPr>
          </a:p>
          <a:p>
            <a:pPr algn="just">
              <a:lnSpc>
                <a:spcPts val="3000"/>
              </a:lnSpc>
            </a:pPr>
            <a:r>
              <a:rPr lang="vi-VN" sz="2400" dirty="0" smtClean="0">
                <a:latin typeface="UTM Avo" panose="02040603050506020204"/>
              </a:rPr>
              <a:t>Ví </a:t>
            </a:r>
            <a:r>
              <a:rPr lang="vi-VN" sz="2400" dirty="0">
                <a:latin typeface="UTM Avo" panose="02040603050506020204"/>
              </a:rPr>
              <a:t>dụ: nhóm lệnh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/>
              </a:rPr>
              <a:t>Chuyển </a:t>
            </a:r>
            <a:r>
              <a:rPr lang="vi-VN" sz="2400" b="1" dirty="0" smtClean="0">
                <a:solidFill>
                  <a:srgbClr val="002060"/>
                </a:solidFill>
                <a:latin typeface="UTM Avo" panose="02040603050506020204"/>
              </a:rPr>
              <a:t>động </a:t>
            </a:r>
            <a:r>
              <a:rPr lang="vi-VN" sz="2400" dirty="0" smtClean="0">
                <a:latin typeface="UTM Avo" panose="02040603050506020204"/>
              </a:rPr>
              <a:t>gồm </a:t>
            </a:r>
            <a:r>
              <a:rPr lang="vi-VN" sz="2400" dirty="0">
                <a:latin typeface="UTM Avo" panose="02040603050506020204"/>
              </a:rPr>
              <a:t>các lệnh điều khiển nhân vật di chuyển, nhóm lệnh </a:t>
            </a:r>
          </a:p>
          <a:p>
            <a:pPr algn="just">
              <a:lnSpc>
                <a:spcPts val="3000"/>
              </a:lnSpc>
            </a:pPr>
            <a:r>
              <a:rPr lang="vi-VN" sz="2400" b="1" dirty="0" smtClean="0">
                <a:solidFill>
                  <a:srgbClr val="7030A0"/>
                </a:solidFill>
                <a:latin typeface="UTM Avo" panose="02040603050506020204"/>
              </a:rPr>
              <a:t>Hiển </a:t>
            </a:r>
            <a:r>
              <a:rPr lang="vi-VN" sz="2400" b="1" dirty="0">
                <a:solidFill>
                  <a:srgbClr val="7030A0"/>
                </a:solidFill>
                <a:latin typeface="UTM Avo" panose="02040603050506020204"/>
              </a:rPr>
              <a:t>thị </a:t>
            </a:r>
            <a:r>
              <a:rPr lang="vi-VN" sz="2400" dirty="0">
                <a:latin typeface="UTM Avo" panose="02040603050506020204"/>
              </a:rPr>
              <a:t>chứa các lệnh thay đổi hình ảnh nhân vật, sân khấu và các thông báo sẽ xuất hiện trên màn hình</a:t>
            </a:r>
            <a:r>
              <a:rPr lang="vi-VN" sz="2400" dirty="0" smtClean="0">
                <a:latin typeface="UTM Avo" panose="02040603050506020204"/>
              </a:rPr>
              <a:t>,...</a:t>
            </a:r>
            <a:endParaRPr lang="en-US" sz="2400" dirty="0">
              <a:latin typeface="UTM Avo" panose="02040603050506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035" y="3223930"/>
            <a:ext cx="765999" cy="7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689440" y="293199"/>
            <a:ext cx="10069349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Bảng 4 dưới đây minh hoạ một số lệnh của các nhóm lệnh cơ bản được sử dụng trong chương trình “Điều khiển rô-bốt”. </a:t>
            </a: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87" y="1427164"/>
            <a:ext cx="8786338" cy="52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718624" y="250041"/>
            <a:ext cx="10563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Để đưa lệnh vào chương trình cho một nhân vật, em thực hiện các thao tác </a:t>
            </a:r>
            <a:r>
              <a:rPr lang="vi-VN" sz="2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như </a:t>
            </a: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sau:</a:t>
            </a:r>
            <a:r>
              <a:rPr lang="vi-VN" sz="2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452" y="922285"/>
            <a:ext cx="5756700" cy="3988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803" y="4744040"/>
            <a:ext cx="8512925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Các </a:t>
            </a: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lệnh được ghép với nhau tạo thành khối lệnh. Ví dụ, Hình 65 là khối lệnh gồm 3 lệnh. Khi chạy chương trình, các lệnh trong khối lệnh được thực hiện lần lượt theo thứ tự từ trên xuống dưới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728" y="4037266"/>
            <a:ext cx="2748199" cy="23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24558" y="342449"/>
            <a:ext cx="10290337" cy="1480139"/>
            <a:chOff x="3669268" y="737026"/>
            <a:chExt cx="7969151" cy="1094902"/>
          </a:xfrm>
        </p:grpSpPr>
        <p:grpSp>
          <p:nvGrpSpPr>
            <p:cNvPr id="26" name="Group 25"/>
            <p:cNvGrpSpPr/>
            <p:nvPr/>
          </p:nvGrpSpPr>
          <p:grpSpPr>
            <a:xfrm>
              <a:off x="3669268" y="737026"/>
              <a:ext cx="7555458" cy="1094902"/>
              <a:chOff x="3669268" y="737026"/>
              <a:chExt cx="7555458" cy="109490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3753754" y="993101"/>
                <a:ext cx="7470972" cy="838827"/>
                <a:chOff x="4217929" y="1054357"/>
                <a:chExt cx="6721212" cy="1237500"/>
              </a:xfrm>
            </p:grpSpPr>
            <p:sp>
              <p:nvSpPr>
                <p:cNvPr id="30" name="Rectangle: Rounded Corners 15"/>
                <p:cNvSpPr/>
                <p:nvPr/>
              </p:nvSpPr>
              <p:spPr>
                <a:xfrm>
                  <a:off x="4288827" y="1171309"/>
                  <a:ext cx="6650314" cy="112054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Rounded Corners 16"/>
                <p:cNvSpPr/>
                <p:nvPr/>
              </p:nvSpPr>
              <p:spPr>
                <a:xfrm>
                  <a:off x="4217929" y="1054357"/>
                  <a:ext cx="6645204" cy="1136070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69268" y="737026"/>
                <a:ext cx="704404" cy="623747"/>
              </a:xfrm>
              <a:prstGeom prst="rect">
                <a:avLst/>
              </a:prstGeom>
            </p:spPr>
          </p:pic>
        </p:grpSp>
        <p:sp>
          <p:nvSpPr>
            <p:cNvPr id="27" name="Rectangle 26"/>
            <p:cNvSpPr/>
            <p:nvPr/>
          </p:nvSpPr>
          <p:spPr>
            <a:xfrm>
              <a:off x="4003564" y="865064"/>
              <a:ext cx="7634855" cy="838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scratch,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lệnh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nhiều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chúng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Mỗi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sẽ điều khiển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thực hiện </a:t>
              </a: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2" y="1865947"/>
            <a:ext cx="799873" cy="7874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4344" y="2047775"/>
            <a:ext cx="669766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34" y="2524829"/>
            <a:ext cx="6590227" cy="40677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394542" y="5071981"/>
            <a:ext cx="1242567" cy="797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30386" y="4011667"/>
            <a:ext cx="1182827" cy="1760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94542" y="4020155"/>
            <a:ext cx="1242567" cy="935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8482</TotalTime>
  <Words>622</Words>
  <Application>Microsoft Office PowerPoint</Application>
  <PresentationFormat>Custom</PresentationFormat>
  <Paragraphs>73</Paragraphs>
  <Slides>16</Slides>
  <Notes>2</Notes>
  <HiddenSlides>0</HiddenSlides>
  <MMClips>22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Windows User</cp:lastModifiedBy>
  <cp:revision>341</cp:revision>
  <dcterms:created xsi:type="dcterms:W3CDTF">2021-11-14T08:33:55Z</dcterms:created>
  <dcterms:modified xsi:type="dcterms:W3CDTF">2024-04-05T09:53:45Z</dcterms:modified>
</cp:coreProperties>
</file>