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3"/>
  </p:notesMasterIdLst>
  <p:sldIdLst>
    <p:sldId id="355" r:id="rId2"/>
    <p:sldId id="390" r:id="rId3"/>
    <p:sldId id="359" r:id="rId4"/>
    <p:sldId id="360" r:id="rId5"/>
    <p:sldId id="385" r:id="rId6"/>
    <p:sldId id="362" r:id="rId7"/>
    <p:sldId id="386" r:id="rId8"/>
    <p:sldId id="363" r:id="rId9"/>
    <p:sldId id="364" r:id="rId10"/>
    <p:sldId id="387" r:id="rId11"/>
    <p:sldId id="388" r:id="rId12"/>
    <p:sldId id="371" r:id="rId13"/>
    <p:sldId id="372" r:id="rId14"/>
    <p:sldId id="373" r:id="rId15"/>
    <p:sldId id="375" r:id="rId16"/>
    <p:sldId id="377" r:id="rId17"/>
    <p:sldId id="378" r:id="rId18"/>
    <p:sldId id="384" r:id="rId19"/>
    <p:sldId id="382" r:id="rId20"/>
    <p:sldId id="383" r:id="rId21"/>
    <p:sldId id="389" r:id="rId22"/>
  </p:sldIdLst>
  <p:sldSz cx="6858000" cy="5143500"/>
  <p:notesSz cx="6858000" cy="9144000"/>
  <p:embeddedFontLst>
    <p:embeddedFont>
      <p:font typeface="HP001 5 hàng" charset="0"/>
      <p:regular r:id="rId24"/>
      <p:bold r:id="rId25"/>
    </p:embeddedFont>
    <p:embeddedFont>
      <p:font typeface="HP001 4 hàng" charset="0"/>
      <p:regular r:id="rId26"/>
      <p:bold r:id="rId27"/>
    </p:embeddedFont>
    <p:embeddedFont>
      <p:font typeface="Kalam" charset="0"/>
      <p:regular r:id="rId28"/>
      <p:bold r:id="rId29"/>
    </p:embeddedFont>
    <p:embeddedFont>
      <p:font typeface="Montserrat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</p:showPr>
  <p:clrMru>
    <a:srgbClr val="000000"/>
    <a:srgbClr val="7EA131"/>
    <a:srgbClr val="CC7500"/>
    <a:srgbClr val="1E5CC1"/>
    <a:srgbClr val="FB5B53"/>
    <a:srgbClr val="FB4C43"/>
    <a:srgbClr val="6FC9C7"/>
    <a:srgbClr val="FFCC00"/>
    <a:srgbClr val="B7D574"/>
    <a:srgbClr val="8AB03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818" autoAdjust="0"/>
  </p:normalViewPr>
  <p:slideViewPr>
    <p:cSldViewPr snapToGrid="0">
      <p:cViewPr>
        <p:scale>
          <a:sx n="120" d="100"/>
          <a:sy n="120" d="100"/>
        </p:scale>
        <p:origin x="-1458" y="-78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xmlns="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xmlns="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xmlns="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8.xml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microsoft.com/office/2007/relationships/hdphoto" Target="../media/hdphoto10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1.wdp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microsoft.com/office/2007/relationships/hdphoto" Target="../media/hdphoto10.wdp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4690" y="1658678"/>
            <a:ext cx="18257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HÀNH TINH XANH CỦA EM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72" r="3102" b="788"/>
          <a:stretch/>
        </p:blipFill>
        <p:spPr>
          <a:xfrm>
            <a:off x="2022374" y="471948"/>
            <a:ext cx="4350836" cy="4260536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78504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362770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00147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95299" y="900409"/>
            <a:ext cx="5905501" cy="493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UTM Avo" panose="02040603050506020204" pitchFamily="18" charset="0"/>
              </a:rPr>
              <a:t>3. </a:t>
            </a:r>
            <a:r>
              <a:rPr lang="en-US" sz="2000" dirty="0" err="1" smtClean="0">
                <a:latin typeface="UTM Avo" panose="02040603050506020204" pitchFamily="18" charset="0"/>
              </a:rPr>
              <a:t>Những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câu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thơ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sau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nói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lên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điều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gì</a:t>
            </a:r>
            <a:r>
              <a:rPr lang="en-US" sz="2000" dirty="0" smtClean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325138" y="1352029"/>
            <a:ext cx="241107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Những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đêm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hè</a:t>
            </a:r>
            <a:endParaRPr lang="en-US" sz="18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Đêm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đông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gió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rét</a:t>
            </a:r>
            <a:endParaRPr lang="en-US" sz="18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Tiếng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chổi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tre</a:t>
            </a:r>
            <a:endParaRPr lang="en-US" sz="18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Sớm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tối</a:t>
            </a:r>
            <a:endParaRPr lang="en-US" sz="18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Đi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về</a:t>
            </a:r>
            <a:endParaRPr lang="en-US" sz="18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497" y="3421527"/>
            <a:ext cx="64025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</a:rPr>
              <a:t>a. </a:t>
            </a:r>
            <a:r>
              <a:rPr lang="en-US" sz="2000" dirty="0" err="1" smtClean="0">
                <a:latin typeface="UTM Avo" panose="02040603050506020204" pitchFamily="18" charset="0"/>
              </a:rPr>
              <a:t>Sự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chăm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chỉ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của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chị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lao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công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</a:rPr>
              <a:t>b. </a:t>
            </a:r>
            <a:r>
              <a:rPr lang="en-US" sz="2000" dirty="0" err="1">
                <a:latin typeface="UTM Avo" panose="02040603050506020204" pitchFamily="18" charset="0"/>
              </a:rPr>
              <a:t>n</a:t>
            </a:r>
            <a:r>
              <a:rPr lang="en-US" sz="2000" dirty="0" err="1" smtClean="0">
                <a:latin typeface="UTM Avo" panose="02040603050506020204" pitchFamily="18" charset="0"/>
              </a:rPr>
              <a:t>iềm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tự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hào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của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chị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lao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công</a:t>
            </a:r>
            <a:endParaRPr lang="en-US" sz="20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</a:rPr>
              <a:t>c. </a:t>
            </a:r>
            <a:r>
              <a:rPr lang="en-US" sz="2000" dirty="0" err="1" smtClean="0">
                <a:latin typeface="UTM Avo" panose="02040603050506020204" pitchFamily="18" charset="0"/>
              </a:rPr>
              <a:t>sự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thay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đổi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của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thời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tiết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đêm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hè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và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đêm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đông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29191" y="3536950"/>
            <a:ext cx="416379" cy="41637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979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362770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00147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95299" y="900409"/>
            <a:ext cx="59055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UTM Avo" panose="02040603050506020204" pitchFamily="18" charset="0"/>
              </a:rPr>
              <a:t>4. </a:t>
            </a:r>
            <a:r>
              <a:rPr lang="en-US" sz="2000" dirty="0" err="1" smtClean="0">
                <a:latin typeface="UTM Avo" panose="02040603050506020204" pitchFamily="18" charset="0"/>
              </a:rPr>
              <a:t>Tác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giả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nhắn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nhủ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em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điều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gì</a:t>
            </a:r>
            <a:r>
              <a:rPr lang="en-US" sz="2000" dirty="0" smtClean="0">
                <a:latin typeface="UTM Avo" panose="02040603050506020204" pitchFamily="18" charset="0"/>
              </a:rPr>
              <a:t> qua 3 </a:t>
            </a:r>
            <a:r>
              <a:rPr lang="en-US" sz="2000" dirty="0" err="1" smtClean="0">
                <a:latin typeface="UTM Avo" panose="02040603050506020204" pitchFamily="18" charset="0"/>
              </a:rPr>
              <a:t>câu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thơ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cuối</a:t>
            </a:r>
            <a:r>
              <a:rPr lang="en-US" sz="2000" dirty="0" smtClean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2325138" y="1548879"/>
            <a:ext cx="2411074" cy="1280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Giữ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sạch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lề</a:t>
            </a:r>
            <a:endParaRPr lang="en-US" sz="18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Đẹp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lối</a:t>
            </a:r>
            <a:endParaRPr lang="en-US" sz="1800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Em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>
                <a:solidFill>
                  <a:srgbClr val="C00000"/>
                </a:solidFill>
                <a:latin typeface="UTM Avo" panose="02040603050506020204" pitchFamily="18" charset="0"/>
              </a:rPr>
              <a:t>nghe</a:t>
            </a:r>
            <a:r>
              <a:rPr lang="en-US" sz="1800" dirty="0">
                <a:solidFill>
                  <a:srgbClr val="C000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7" name="Rectangle 6"/>
          <p:cNvSpPr/>
          <p:nvPr/>
        </p:nvSpPr>
        <p:spPr>
          <a:xfrm>
            <a:off x="558023" y="2969547"/>
            <a:ext cx="5945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Tác</a:t>
            </a:r>
            <a:r>
              <a:rPr lang="en-US" sz="20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giả</a:t>
            </a:r>
            <a:r>
              <a:rPr lang="en-US" sz="20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muốn</a:t>
            </a:r>
            <a:r>
              <a:rPr lang="en-US" sz="20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nhắn</a:t>
            </a:r>
            <a:r>
              <a:rPr lang="en-US" sz="20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nhủ</a:t>
            </a:r>
            <a:r>
              <a:rPr lang="en-US" sz="20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em</a:t>
            </a:r>
            <a:r>
              <a:rPr lang="en-US" sz="20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giữ</a:t>
            </a:r>
            <a:r>
              <a:rPr lang="en-US" sz="20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gìn</a:t>
            </a:r>
            <a:r>
              <a:rPr lang="en-US" sz="20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đường</a:t>
            </a:r>
            <a:r>
              <a:rPr lang="en-US" sz="20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phố</a:t>
            </a:r>
            <a:r>
              <a:rPr lang="en-US" sz="20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sạch</a:t>
            </a:r>
            <a:r>
              <a:rPr lang="en-US" sz="2000" dirty="0" smtClean="0"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  <a:sym typeface="Wingdings" panose="05000000000000000000" pitchFamily="2" charset="2"/>
              </a:rPr>
              <a:t>sẽ</a:t>
            </a:r>
            <a:r>
              <a:rPr lang="en-US" sz="2000" dirty="0" smtClean="0">
                <a:latin typeface="UTM Avo" panose="02040603050506020204" pitchFamily="18" charset="0"/>
                <a:sym typeface="Wingdings" panose="05000000000000000000" pitchFamily="2" charset="2"/>
              </a:rPr>
              <a:t>.</a:t>
            </a:r>
            <a:endParaRPr lang="en-US" sz="2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11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326410" y="623829"/>
            <a:ext cx="1512900" cy="584775"/>
            <a:chOff x="337444" y="617893"/>
            <a:chExt cx="1963304" cy="58477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13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37444" y="617893"/>
              <a:ext cx="19633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13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674447" y="508897"/>
            <a:ext cx="4586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TIẾNG CHỔI TRE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34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38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43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1425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3413" y="399022"/>
            <a:ext cx="4606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CHỮ HOA </a:t>
            </a:r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HP001 5 hàng" panose="020B0603050302020204" pitchFamily="34" charset="0"/>
              </a:rPr>
              <a:t>X</a:t>
            </a:r>
            <a:r>
              <a:rPr lang="en-US" sz="40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UTM Cookies" panose="02040603050506020204" pitchFamily="18" charset="0"/>
              </a:rPr>
              <a:t> </a:t>
            </a:r>
            <a:endParaRPr lang="en-US" sz="40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>
                  <a:lumMod val="20000"/>
                  <a:lumOff val="8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72" r="3102" b="788"/>
          <a:stretch/>
        </p:blipFill>
        <p:spPr>
          <a:xfrm>
            <a:off x="408718" y="389389"/>
            <a:ext cx="1198883" cy="1174001"/>
          </a:xfrm>
          <a:prstGeom prst="ellipse">
            <a:avLst/>
          </a:prstGeom>
          <a:effectLst>
            <a:glow rad="101600">
              <a:srgbClr val="92D050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33" t="23704" r="13078" b="24189"/>
          <a:stretch/>
        </p:blipFill>
        <p:spPr>
          <a:xfrm>
            <a:off x="4273241" y="3143105"/>
            <a:ext cx="1587063" cy="1580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35" r="6570" b="11461"/>
          <a:stretch/>
        </p:blipFill>
        <p:spPr>
          <a:xfrm>
            <a:off x="1607601" y="1563390"/>
            <a:ext cx="2303499" cy="32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472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X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vừa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videoplayback (3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045334" y="1212287"/>
            <a:ext cx="4709695" cy="351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491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8F743A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 rotWithShape="1">
          <a:blip r:embed="rId4"/>
          <a:srcRect l="9693" t="3409" r="9785" b="15897"/>
          <a:stretch/>
        </p:blipFill>
        <p:spPr>
          <a:xfrm>
            <a:off x="1705431" y="1176330"/>
            <a:ext cx="3465659" cy="35859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717269" y="362531"/>
            <a:ext cx="536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HP001 5 hàng" panose="020B0603050302020204" pitchFamily="34" charset="0"/>
              </a:rPr>
              <a:t>X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21683" y="1070398"/>
            <a:ext cx="1996190" cy="21906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403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821396" y="243626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2838" y="1135118"/>
            <a:ext cx="6502941" cy="1137315"/>
            <a:chOff x="1812007" y="1041290"/>
            <a:chExt cx="6655056" cy="12426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355" r="32216" b="32972"/>
            <a:stretch/>
          </p:blipFill>
          <p:spPr>
            <a:xfrm>
              <a:off x="1865131" y="1041290"/>
              <a:ext cx="6432260" cy="121732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812007" y="1308732"/>
              <a:ext cx="6655056" cy="9752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6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Xuân </a:t>
              </a:r>
              <a:r>
                <a:rPr lang="el-GR" sz="26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ωϙ, </a:t>
              </a:r>
              <a:r>
                <a:rPr lang="vi-VN" sz="26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hàng cây </a:t>
              </a:r>
              <a:r>
                <a:rPr lang="el-GR" sz="26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χ</a:t>
              </a:r>
              <a:r>
                <a:rPr lang="vi-VN" sz="26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Ĺn đưŊg </a:t>
              </a:r>
              <a:r>
                <a:rPr lang="el-GR" sz="26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κ</a:t>
              </a:r>
              <a:r>
                <a:rPr lang="vi-VN" sz="26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ay áo jƞ . . </a:t>
              </a:r>
              <a:endParaRPr lang="en-US" sz="2600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A14ACB-BA2A-42D1-98F7-CA57672DDE68}"/>
              </a:ext>
            </a:extLst>
          </p:cNvPr>
          <p:cNvSpPr txBox="1"/>
          <p:nvPr/>
        </p:nvSpPr>
        <p:spPr>
          <a:xfrm>
            <a:off x="821396" y="2404112"/>
            <a:ext cx="6119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a. </a:t>
            </a:r>
            <a:r>
              <a:rPr lang="en-US" sz="1800" dirty="0" err="1">
                <a:latin typeface="UTM Avo" panose="02040603050506020204" pitchFamily="18" charset="0"/>
              </a:rPr>
              <a:t>Chữ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được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viết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hoa</a:t>
            </a:r>
            <a:r>
              <a:rPr lang="en-US" sz="1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 X</a:t>
            </a:r>
            <a:endParaRPr lang="vi-VN" sz="2000" dirty="0">
              <a:solidFill>
                <a:srgbClr val="C00000"/>
              </a:solidFill>
              <a:latin typeface="HP001 4 hàng" panose="020B06030503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UTM Avo" panose="02040603050506020204" pitchFamily="18" charset="0"/>
              </a:rPr>
              <a:t>b</a:t>
            </a:r>
            <a:r>
              <a:rPr lang="en-US" sz="1800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>
                <a:latin typeface="UTM Avo" panose="02040603050506020204" pitchFamily="18" charset="0"/>
              </a:rPr>
              <a:t>Những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chữ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cái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nào</a:t>
            </a:r>
            <a:r>
              <a:rPr lang="en-US" sz="1800" dirty="0">
                <a:latin typeface="UTM Avo" panose="02040603050506020204" pitchFamily="18" charset="0"/>
              </a:rPr>
              <a:t> </a:t>
            </a:r>
            <a:r>
              <a:rPr lang="en-US" sz="1800" dirty="0" err="1">
                <a:latin typeface="UTM Avo" panose="02040603050506020204" pitchFamily="18" charset="0"/>
              </a:rPr>
              <a:t>cao</a:t>
            </a:r>
            <a:r>
              <a:rPr lang="en-US" sz="1800" dirty="0">
                <a:latin typeface="UTM Avo" panose="02040603050506020204" pitchFamily="18" charset="0"/>
              </a:rPr>
              <a:t> 2.5 li 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X, h, g, y, b</a:t>
            </a:r>
            <a:endParaRPr lang="vi-VN" sz="2400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38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825296" y="1401452"/>
            <a:ext cx="4405927" cy="3318271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1829745" y="3179483"/>
              <a:ext cx="3745069" cy="815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600" b="1">
                  <a:solidFill>
                    <a:srgbClr val="17479D"/>
                  </a:solidFill>
                  <a:latin typeface="UTM Avo" panose="02040603050506020204" pitchFamily="18" charset="0"/>
                </a:rPr>
                <a:t>NÓI VÀ NGHE</a:t>
              </a:r>
              <a:endParaRPr lang="en-US" sz="36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333588" y="269034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7A146967-3A9E-4CF5-970E-3317318D5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2822" y="3391782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326411" y="623829"/>
            <a:ext cx="1512899" cy="584775"/>
            <a:chOff x="337445" y="617893"/>
            <a:chExt cx="1963303" cy="58477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13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8361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13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29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33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38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1674447" y="508897"/>
            <a:ext cx="4586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HẠT GIỐNG NHỎ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1841" y="1040299"/>
            <a:ext cx="3391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Tuyển</a:t>
            </a:r>
            <a:r>
              <a:rPr lang="en-US" i="1" dirty="0" smtClean="0"/>
              <a:t> </a:t>
            </a:r>
            <a:r>
              <a:rPr lang="en-US" i="1" dirty="0" err="1" smtClean="0"/>
              <a:t>tập</a:t>
            </a:r>
            <a:r>
              <a:rPr lang="en-US" i="1" dirty="0" smtClean="0"/>
              <a:t> </a:t>
            </a:r>
            <a:r>
              <a:rPr lang="en-US" i="1" dirty="0" err="1" smtClean="0"/>
              <a:t>truyện</a:t>
            </a:r>
            <a:r>
              <a:rPr lang="en-US" i="1" dirty="0" smtClean="0"/>
              <a:t>, </a:t>
            </a:r>
            <a:r>
              <a:rPr lang="en-US" i="1" dirty="0" err="1" smtClean="0"/>
              <a:t>thơ</a:t>
            </a:r>
            <a:r>
              <a:rPr lang="en-US" i="1" dirty="0" smtClean="0"/>
              <a:t>, </a:t>
            </a:r>
            <a:r>
              <a:rPr lang="en-US" i="1" dirty="0" err="1" smtClean="0"/>
              <a:t>câu</a:t>
            </a:r>
            <a:r>
              <a:rPr lang="en-US" i="1" dirty="0" smtClean="0"/>
              <a:t> </a:t>
            </a:r>
            <a:r>
              <a:rPr lang="en-US" i="1" dirty="0" err="1" smtClean="0"/>
              <a:t>đố</a:t>
            </a:r>
            <a:r>
              <a:rPr lang="en-US" i="1" dirty="0" smtClean="0"/>
              <a:t> </a:t>
            </a:r>
            <a:r>
              <a:rPr lang="en-US" i="1" dirty="0" err="1" smtClean="0"/>
              <a:t>Mầm</a:t>
            </a:r>
            <a:r>
              <a:rPr lang="en-US" i="1" dirty="0" smtClean="0"/>
              <a:t> non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xmlns="" val="291864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60"/>
          <a:stretch/>
        </p:blipFill>
        <p:spPr>
          <a:xfrm>
            <a:off x="3780903" y="2886177"/>
            <a:ext cx="2407601" cy="1943532"/>
          </a:xfrm>
          <a:prstGeom prst="roundRect">
            <a:avLst>
              <a:gd name="adj" fmla="val 6657"/>
            </a:avLst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330"/>
          <a:stretch/>
        </p:blipFill>
        <p:spPr>
          <a:xfrm>
            <a:off x="731123" y="2886176"/>
            <a:ext cx="2419782" cy="1943532"/>
          </a:xfrm>
          <a:prstGeom prst="roundRect">
            <a:avLst>
              <a:gd name="adj" fmla="val 6657"/>
            </a:avLst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4" t="1712" r="-1"/>
          <a:stretch/>
        </p:blipFill>
        <p:spPr>
          <a:xfrm>
            <a:off x="691901" y="830469"/>
            <a:ext cx="2471716" cy="1992647"/>
          </a:xfrm>
          <a:prstGeom prst="roundRect">
            <a:avLst>
              <a:gd name="adj" fmla="val 6181"/>
            </a:avLst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1443" y="830469"/>
            <a:ext cx="2487061" cy="1992647"/>
          </a:xfrm>
          <a:prstGeom prst="roundRect">
            <a:avLst>
              <a:gd name="adj" fmla="val 7973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2183680" y="337271"/>
            <a:ext cx="27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Sự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tích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cây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thì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là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084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669" y="3153104"/>
            <a:ext cx="3214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-</a:t>
            </a:r>
            <a:r>
              <a:rPr lang="en-US" sz="2000" dirty="0" err="1" smtClean="0">
                <a:solidFill>
                  <a:srgbClr val="C00000"/>
                </a:solidFill>
              </a:rPr>
              <a:t>Nhờ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cô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mây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tưới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nước</a:t>
            </a:r>
            <a:endParaRPr lang="en-US" sz="2000" dirty="0" smtClean="0">
              <a:solidFill>
                <a:srgbClr val="C00000"/>
              </a:solidFill>
            </a:endParaRPr>
          </a:p>
          <a:p>
            <a:r>
              <a:rPr lang="en-US" sz="2000" dirty="0" smtClean="0">
                <a:solidFill>
                  <a:srgbClr val="C00000"/>
                </a:solidFill>
              </a:rPr>
              <a:t>-</a:t>
            </a:r>
            <a:r>
              <a:rPr lang="en-US" sz="2000" dirty="0" err="1" smtClean="0">
                <a:solidFill>
                  <a:srgbClr val="C00000"/>
                </a:solidFill>
              </a:rPr>
              <a:t>Nhờ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ông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mặt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trời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sưởi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ấm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6329" y="3153104"/>
            <a:ext cx="279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</a:rPr>
              <a:t>Cây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muốn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có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những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cây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khác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làm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bạn</a:t>
            </a:r>
            <a:r>
              <a:rPr lang="en-US" sz="2000" dirty="0" smtClean="0">
                <a:solidFill>
                  <a:srgbClr val="C00000"/>
                </a:solidFill>
              </a:rPr>
              <a:t>.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4" t="1712" r="-1"/>
          <a:stretch/>
        </p:blipFill>
        <p:spPr>
          <a:xfrm>
            <a:off x="527512" y="388883"/>
            <a:ext cx="2784701" cy="2623746"/>
          </a:xfrm>
          <a:prstGeom prst="roundRect">
            <a:avLst>
              <a:gd name="adj" fmla="val 6181"/>
            </a:avLst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1955" y="388883"/>
            <a:ext cx="2801990" cy="2623746"/>
          </a:xfrm>
          <a:prstGeom prst="roundRect">
            <a:avLst>
              <a:gd name="adj" fmla="val 7973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134101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6858000" cy="51435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7692" t="26178" r="12234" b="29670"/>
          <a:stretch>
            <a:fillRect/>
          </a:stretch>
        </p:blipFill>
        <p:spPr bwMode="auto">
          <a:xfrm>
            <a:off x="0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9653" y="3258205"/>
            <a:ext cx="2790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</a:rPr>
              <a:t>Chị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gió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kiếm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hạt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giống</a:t>
            </a:r>
            <a:endParaRPr lang="en-US" sz="2000" dirty="0" smtClean="0">
              <a:solidFill>
                <a:srgbClr val="C00000"/>
              </a:solidFill>
            </a:endParaRPr>
          </a:p>
          <a:p>
            <a:r>
              <a:rPr lang="en-US" sz="2000" dirty="0" err="1" smtClean="0">
                <a:solidFill>
                  <a:srgbClr val="C00000"/>
                </a:solidFill>
              </a:rPr>
              <a:t>Cô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mây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tưới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mát</a:t>
            </a:r>
            <a:endParaRPr lang="en-US" sz="2000" dirty="0" smtClean="0">
              <a:solidFill>
                <a:srgbClr val="C00000"/>
              </a:solidFill>
            </a:endParaRPr>
          </a:p>
          <a:p>
            <a:r>
              <a:rPr lang="en-US" sz="2000" dirty="0" err="1" smtClean="0">
                <a:solidFill>
                  <a:srgbClr val="C00000"/>
                </a:solidFill>
              </a:rPr>
              <a:t>Ông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mặt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trời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sưởi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ấm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5080" y="3258205"/>
            <a:ext cx="279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C00000"/>
                </a:solidFill>
              </a:rPr>
              <a:t>Quả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đồi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có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nhiều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cây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xanh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và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chim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chóc</a:t>
            </a:r>
            <a:r>
              <a:rPr lang="en-US" sz="2000" dirty="0" smtClean="0">
                <a:solidFill>
                  <a:srgbClr val="C00000"/>
                </a:solidFill>
              </a:rPr>
              <a:t>.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60"/>
          <a:stretch/>
        </p:blipFill>
        <p:spPr>
          <a:xfrm>
            <a:off x="3489434" y="528406"/>
            <a:ext cx="2921877" cy="2756643"/>
          </a:xfrm>
          <a:prstGeom prst="roundRect">
            <a:avLst>
              <a:gd name="adj" fmla="val 6657"/>
            </a:avLst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330"/>
          <a:stretch/>
        </p:blipFill>
        <p:spPr>
          <a:xfrm>
            <a:off x="439653" y="528406"/>
            <a:ext cx="2936659" cy="2756642"/>
          </a:xfrm>
          <a:prstGeom prst="roundRect">
            <a:avLst>
              <a:gd name="adj" fmla="val 6657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261002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60"/>
          <a:stretch/>
        </p:blipFill>
        <p:spPr>
          <a:xfrm>
            <a:off x="3780903" y="2886177"/>
            <a:ext cx="2407601" cy="1943532"/>
          </a:xfrm>
          <a:prstGeom prst="roundRect">
            <a:avLst>
              <a:gd name="adj" fmla="val 6657"/>
            </a:avLst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330"/>
          <a:stretch/>
        </p:blipFill>
        <p:spPr>
          <a:xfrm>
            <a:off x="731123" y="2886176"/>
            <a:ext cx="2419782" cy="1943532"/>
          </a:xfrm>
          <a:prstGeom prst="roundRect">
            <a:avLst>
              <a:gd name="adj" fmla="val 6657"/>
            </a:avLst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4" t="1712" r="-1"/>
          <a:stretch/>
        </p:blipFill>
        <p:spPr>
          <a:xfrm>
            <a:off x="691901" y="830469"/>
            <a:ext cx="2471716" cy="1992647"/>
          </a:xfrm>
          <a:prstGeom prst="roundRect">
            <a:avLst>
              <a:gd name="adj" fmla="val 6181"/>
            </a:avLst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1443" y="830469"/>
            <a:ext cx="2487061" cy="1992647"/>
          </a:xfrm>
          <a:prstGeom prst="roundRect">
            <a:avLst>
              <a:gd name="adj" fmla="val 7973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2183680" y="337271"/>
            <a:ext cx="2790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Sự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tích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cây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thì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</a:rPr>
              <a:t>là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14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326411" y="623829"/>
            <a:ext cx="1512899" cy="584775"/>
            <a:chOff x="337445" y="617893"/>
            <a:chExt cx="1963303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13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9633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13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4447" y="508897"/>
            <a:ext cx="4586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TIẾNG CHỔI TRE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6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1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1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452236" y="1493671"/>
            <a:ext cx="5132631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phố</a:t>
            </a:r>
            <a:r>
              <a:rPr lang="en-US" sz="1600" dirty="0" smtClean="0">
                <a:latin typeface="UTM Avo" panose="02040603050506020204" pitchFamily="18" charset="0"/>
              </a:rPr>
              <a:t> ở 2 </a:t>
            </a:r>
            <a:r>
              <a:rPr lang="en-US" sz="1600" dirty="0" err="1" smtClean="0">
                <a:latin typeface="UTM Avo" panose="02040603050506020204" pitchFamily="18" charset="0"/>
              </a:rPr>
              <a:t>bức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dưới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đây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nhau</a:t>
            </a:r>
            <a:r>
              <a:rPr lang="en-US" sz="1600" dirty="0" smtClean="0">
                <a:latin typeface="UTM Avo" panose="02040603050506020204" pitchFamily="18" charset="0"/>
              </a:rPr>
              <a:t>? Theo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tại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lại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sự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nhau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đó</a:t>
            </a:r>
            <a:r>
              <a:rPr lang="en-US" sz="1600" dirty="0" smtClean="0">
                <a:latin typeface="UTM Avo" panose="02040603050506020204" pitchFamily="18" charset="0"/>
              </a:rPr>
              <a:t>?.</a:t>
            </a:r>
            <a:endParaRPr lang="vi-VN" sz="1600" dirty="0">
              <a:latin typeface="UTM Avo" panose="02040603050506020204" pitchFamily="18" charset="0"/>
            </a:endParaRPr>
          </a:p>
        </p:txBody>
      </p:sp>
      <p:pic>
        <p:nvPicPr>
          <p:cNvPr id="18" name="Picture 17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5" r="48813"/>
          <a:stretch/>
        </p:blipFill>
        <p:spPr>
          <a:xfrm>
            <a:off x="435751" y="2182162"/>
            <a:ext cx="3053781" cy="2310593"/>
          </a:xfrm>
          <a:prstGeom prst="roundRect">
            <a:avLst/>
          </a:prstGeom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66" r="-283"/>
          <a:stretch/>
        </p:blipFill>
        <p:spPr>
          <a:xfrm>
            <a:off x="3489532" y="2182162"/>
            <a:ext cx="2958799" cy="2310593"/>
          </a:xfrm>
          <a:prstGeom prst="roundRect">
            <a:avLst>
              <a:gd name="adj" fmla="val 12118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133832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4">
            <a:extLst>
              <a:ext uri="{FF2B5EF4-FFF2-40B4-BE49-F238E27FC236}">
                <a16:creationId xmlns:a16="http://schemas.microsoft.com/office/drawing/2014/main" xmlns="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326412" y="623829"/>
            <a:ext cx="1512898" cy="584775"/>
            <a:chOff x="337446" y="617893"/>
            <a:chExt cx="1963302" cy="584775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13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37446" y="617893"/>
              <a:ext cx="19633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7EA131"/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rgbClr val="7EA131"/>
                  </a:solidFill>
                  <a:latin typeface="UTM Cookies" panose="02040603050506020204" pitchFamily="18" charset="0"/>
                </a:rPr>
                <a:t>13</a:t>
              </a:r>
              <a:endParaRPr lang="en-US" sz="3200" dirty="0">
                <a:solidFill>
                  <a:srgbClr val="7EA13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1674447" y="508897"/>
            <a:ext cx="4586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TIẾNG CHỔI TRE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61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65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70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140157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30690" y="135485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307794" y="198992"/>
            <a:ext cx="2271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Tiếng</a:t>
            </a: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chổi</a:t>
            </a: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tre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98136" y="648652"/>
            <a:ext cx="2450069" cy="4480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đêm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hè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Khi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ve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ve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ngủ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Tôi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nghe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Trần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Phú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Tiếng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chổi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tre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Xao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xác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Hàng</a:t>
            </a:r>
            <a:r>
              <a:rPr lang="en-US" sz="1600" dirty="0" smtClean="0">
                <a:latin typeface="UTM Avo" panose="02040603050506020204" pitchFamily="18" charset="0"/>
              </a:rPr>
              <a:t> me</a:t>
            </a: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Tiếng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chổi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tre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Đêm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hè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Quét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rác</a:t>
            </a:r>
            <a:r>
              <a:rPr lang="en-US" sz="1600" dirty="0" smtClean="0">
                <a:latin typeface="UTM Avo" panose="02040603050506020204" pitchFamily="18" charset="0"/>
              </a:rPr>
              <a:t>…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348515" y="648652"/>
            <a:ext cx="2450069" cy="4480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đêm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đông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Khi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dông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Vừa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tắt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Tôi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đứng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trông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lặng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ngắt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Chị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công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Như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sắt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Như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đồng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Chị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Đêm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đông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Quét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rác</a:t>
            </a:r>
            <a:r>
              <a:rPr lang="en-US" sz="1600" dirty="0" smtClean="0">
                <a:latin typeface="UTM Avo" panose="02040603050506020204" pitchFamily="18" charset="0"/>
              </a:rPr>
              <a:t> …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813737" y="648652"/>
            <a:ext cx="20232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Nhớ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nghe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Tiếng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chổi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tre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Chị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quét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đêm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hè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Đêm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rét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Tiếng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chổi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tre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Sớm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tối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Giữ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sạch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lề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Đẹp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lối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nghe</a:t>
            </a:r>
            <a:r>
              <a:rPr lang="en-US" sz="1600" dirty="0" smtClean="0">
                <a:latin typeface="UTM Avo" panose="02040603050506020204" pitchFamily="18" charset="0"/>
              </a:rPr>
              <a:t>!</a:t>
            </a:r>
          </a:p>
          <a:p>
            <a:pPr algn="r">
              <a:lnSpc>
                <a:spcPct val="150000"/>
              </a:lnSpc>
            </a:pPr>
            <a:r>
              <a:rPr lang="en-US" sz="1600" i="1" dirty="0" smtClean="0">
                <a:latin typeface="UTM Avo" panose="02040603050506020204" pitchFamily="18" charset="0"/>
              </a:rPr>
              <a:t>(</a:t>
            </a:r>
            <a:r>
              <a:rPr lang="en-US" sz="1600" i="1" dirty="0" err="1" smtClean="0">
                <a:latin typeface="UTM Avo" panose="02040603050506020204" pitchFamily="18" charset="0"/>
              </a:rPr>
              <a:t>Tố</a:t>
            </a:r>
            <a:r>
              <a:rPr lang="en-US" sz="1600" i="1" dirty="0" smtClean="0">
                <a:latin typeface="UTM Avo" panose="02040603050506020204" pitchFamily="18" charset="0"/>
              </a:rPr>
              <a:t> </a:t>
            </a:r>
            <a:r>
              <a:rPr lang="en-US" sz="1600" i="1" dirty="0" err="1" smtClean="0">
                <a:latin typeface="UTM Avo" panose="02040603050506020204" pitchFamily="18" charset="0"/>
              </a:rPr>
              <a:t>Hữu</a:t>
            </a:r>
            <a:r>
              <a:rPr lang="en-US" sz="1600" i="1" dirty="0" smtClean="0">
                <a:latin typeface="UTM Avo" panose="020406030505060202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235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9379E3-F72F-364A-B033-9BD22226F102}"/>
              </a:ext>
            </a:extLst>
          </p:cNvPr>
          <p:cNvSpPr txBox="1"/>
          <p:nvPr/>
        </p:nvSpPr>
        <p:spPr>
          <a:xfrm>
            <a:off x="1767486" y="618785"/>
            <a:ext cx="5365827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khó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phát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âm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1136551" y="1314054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smtClean="0">
                <a:latin typeface="UTM Avo" panose="02040603050506020204" pitchFamily="18" charset="0"/>
              </a:rPr>
              <a:t>    </a:t>
            </a:r>
            <a:r>
              <a:rPr lang="en-US" sz="2400" dirty="0" err="1" smtClean="0">
                <a:latin typeface="UTM Avo" panose="02040603050506020204" pitchFamily="18" charset="0"/>
              </a:rPr>
              <a:t>Trần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Phú</a:t>
            </a:r>
            <a:endParaRPr lang="vi-VN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9984686-D9C8-1541-B1BE-DF75E6CE61B6}"/>
              </a:ext>
            </a:extLst>
          </p:cNvPr>
          <p:cNvSpPr/>
          <p:nvPr/>
        </p:nvSpPr>
        <p:spPr>
          <a:xfrm>
            <a:off x="1136551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chổi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tre</a:t>
            </a:r>
            <a:endParaRPr lang="vi-VN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50DC3C9-D8FE-8343-84BC-BA7E05AFEB0D}"/>
              </a:ext>
            </a:extLst>
          </p:cNvPr>
          <p:cNvSpPr/>
          <p:nvPr/>
        </p:nvSpPr>
        <p:spPr>
          <a:xfrm>
            <a:off x="1136551" y="2490942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xao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xác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1DFA7C5-42F0-644F-A449-37BAD5B856D4}"/>
              </a:ext>
            </a:extLst>
          </p:cNvPr>
          <p:cNvSpPr/>
          <p:nvPr/>
        </p:nvSpPr>
        <p:spPr>
          <a:xfrm>
            <a:off x="1306227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72DEC70-6CE3-A84E-B133-9B8831666FB9}"/>
              </a:ext>
            </a:extLst>
          </p:cNvPr>
          <p:cNvSpPr/>
          <p:nvPr/>
        </p:nvSpPr>
        <p:spPr>
          <a:xfrm>
            <a:off x="1306227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8FA0106-3394-A74C-9895-B3A17E410635}"/>
              </a:ext>
            </a:extLst>
          </p:cNvPr>
          <p:cNvSpPr/>
          <p:nvPr/>
        </p:nvSpPr>
        <p:spPr>
          <a:xfrm>
            <a:off x="1306227" y="273463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50DC3C9-D8FE-8343-84BC-BA7E05AFEB0D}"/>
              </a:ext>
            </a:extLst>
          </p:cNvPr>
          <p:cNvSpPr/>
          <p:nvPr/>
        </p:nvSpPr>
        <p:spPr>
          <a:xfrm>
            <a:off x="1136551" y="3040819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lặng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ngắt</a:t>
            </a:r>
            <a:endParaRPr lang="vi-VN" sz="24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72DEC70-6CE3-A84E-B133-9B8831666FB9}"/>
              </a:ext>
            </a:extLst>
          </p:cNvPr>
          <p:cNvSpPr/>
          <p:nvPr/>
        </p:nvSpPr>
        <p:spPr>
          <a:xfrm>
            <a:off x="1306227" y="328737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50DC3C9-D8FE-8343-84BC-BA7E05AFEB0D}"/>
              </a:ext>
            </a:extLst>
          </p:cNvPr>
          <p:cNvSpPr/>
          <p:nvPr/>
        </p:nvSpPr>
        <p:spPr>
          <a:xfrm>
            <a:off x="1136551" y="3549957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gió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rét</a:t>
            </a:r>
            <a:endParaRPr lang="vi-VN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72DEC70-6CE3-A84E-B133-9B8831666FB9}"/>
              </a:ext>
            </a:extLst>
          </p:cNvPr>
          <p:cNvSpPr/>
          <p:nvPr/>
        </p:nvSpPr>
        <p:spPr>
          <a:xfrm>
            <a:off x="1306227" y="3796508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75284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  <p:bldP spid="8" grpId="0" animBg="1"/>
      <p:bldP spid="9" grpId="0"/>
      <p:bldP spid="11" grpId="0" animBg="1"/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30690" y="135485"/>
            <a:ext cx="582308" cy="525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307794" y="198992"/>
            <a:ext cx="2271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Tiếng</a:t>
            </a: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chổi</a:t>
            </a:r>
            <a:r>
              <a:rPr lang="en-US" sz="18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b="1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tre</a:t>
            </a:r>
            <a:endParaRPr lang="en-US" sz="1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98136" y="648652"/>
            <a:ext cx="2450069" cy="4480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đêm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hè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Khi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ve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ve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ngủ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Tôi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nghe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Trần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Phú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Tiếng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chổi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tre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Xao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xác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Hàng</a:t>
            </a:r>
            <a:r>
              <a:rPr lang="en-US" sz="1600" dirty="0" smtClean="0">
                <a:latin typeface="UTM Avo" panose="02040603050506020204" pitchFamily="18" charset="0"/>
              </a:rPr>
              <a:t> me</a:t>
            </a: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Tiếng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chổi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tre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Đêm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hè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Quét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rác</a:t>
            </a:r>
            <a:r>
              <a:rPr lang="en-US" sz="1600" dirty="0" smtClean="0">
                <a:latin typeface="UTM Avo" panose="02040603050506020204" pitchFamily="18" charset="0"/>
              </a:rPr>
              <a:t>…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348515" y="648652"/>
            <a:ext cx="2450069" cy="4480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đêm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đông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Khi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dông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Vừa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tắt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Tôi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đứng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trông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lặng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ngắt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Chị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công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Như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sắt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Như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đồng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Chị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lao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Đêm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đông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Quét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rác</a:t>
            </a:r>
            <a:r>
              <a:rPr lang="en-US" sz="1600" dirty="0" smtClean="0">
                <a:latin typeface="UTM Avo" panose="02040603050506020204" pitchFamily="18" charset="0"/>
              </a:rPr>
              <a:t> …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813737" y="648652"/>
            <a:ext cx="202324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Nhớ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nghe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Tiếng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chổi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tre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Chị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quét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đêm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hè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Đêm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rét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Tiếng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chổi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tre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Sớm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tối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Giữ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sạch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lề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Đẹp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lối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nghe</a:t>
            </a:r>
            <a:r>
              <a:rPr lang="en-US" sz="1600" dirty="0" smtClean="0">
                <a:latin typeface="UTM Avo" panose="02040603050506020204" pitchFamily="18" charset="0"/>
              </a:rPr>
              <a:t>!</a:t>
            </a:r>
          </a:p>
          <a:p>
            <a:pPr algn="r">
              <a:lnSpc>
                <a:spcPct val="150000"/>
              </a:lnSpc>
            </a:pPr>
            <a:r>
              <a:rPr lang="en-US" sz="1600" i="1" dirty="0" smtClean="0">
                <a:latin typeface="UTM Avo" panose="02040603050506020204" pitchFamily="18" charset="0"/>
              </a:rPr>
              <a:t>(</a:t>
            </a:r>
            <a:r>
              <a:rPr lang="en-US" sz="1600" i="1" dirty="0" err="1" smtClean="0">
                <a:latin typeface="UTM Avo" panose="02040603050506020204" pitchFamily="18" charset="0"/>
              </a:rPr>
              <a:t>Tố</a:t>
            </a:r>
            <a:r>
              <a:rPr lang="en-US" sz="1600" i="1" dirty="0" smtClean="0">
                <a:latin typeface="UTM Avo" panose="02040603050506020204" pitchFamily="18" charset="0"/>
              </a:rPr>
              <a:t> </a:t>
            </a:r>
            <a:r>
              <a:rPr lang="en-US" sz="1600" i="1" dirty="0" err="1" smtClean="0">
                <a:latin typeface="UTM Avo" panose="02040603050506020204" pitchFamily="18" charset="0"/>
              </a:rPr>
              <a:t>Hữu</a:t>
            </a:r>
            <a:r>
              <a:rPr lang="en-US" sz="1600" i="1" dirty="0" smtClean="0">
                <a:latin typeface="UTM Avo" panose="020406030505060202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43" y="486992"/>
            <a:ext cx="304770" cy="28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8251" y="486992"/>
            <a:ext cx="288000" cy="28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5305" y="486992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390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39379E3-F72F-364A-B033-9BD22226F102}"/>
              </a:ext>
            </a:extLst>
          </p:cNvPr>
          <p:cNvSpPr txBox="1"/>
          <p:nvPr/>
        </p:nvSpPr>
        <p:spPr>
          <a:xfrm>
            <a:off x="1767486" y="618785"/>
            <a:ext cx="536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nghĩa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438459" y="1371073"/>
            <a:ext cx="2137593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smtClean="0">
                <a:latin typeface="UTM Avo" panose="02040603050506020204" pitchFamily="18" charset="0"/>
              </a:rPr>
              <a:t>    </a:t>
            </a:r>
            <a:r>
              <a:rPr lang="en-US" sz="2000" dirty="0" err="1" smtClean="0">
                <a:latin typeface="UTM Avo" panose="02040603050506020204" pitchFamily="18" charset="0"/>
              </a:rPr>
              <a:t>chổi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tre</a:t>
            </a:r>
            <a:endParaRPr lang="vi-VN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9984686-D9C8-1541-B1BE-DF75E6CE61B6}"/>
              </a:ext>
            </a:extLst>
          </p:cNvPr>
          <p:cNvSpPr/>
          <p:nvPr/>
        </p:nvSpPr>
        <p:spPr>
          <a:xfrm>
            <a:off x="438459" y="1866530"/>
            <a:ext cx="2627375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 smtClean="0">
                <a:latin typeface="UTM Avo" panose="02040603050506020204" pitchFamily="18" charset="0"/>
              </a:rPr>
              <a:t>xao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xác</a:t>
            </a:r>
            <a:endParaRPr lang="vi-VN" sz="2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E1DFA7C5-42F0-644F-A449-37BAD5B856D4}"/>
              </a:ext>
            </a:extLst>
          </p:cNvPr>
          <p:cNvSpPr/>
          <p:nvPr/>
        </p:nvSpPr>
        <p:spPr>
          <a:xfrm>
            <a:off x="608135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72DEC70-6CE3-A84E-B133-9B8831666FB9}"/>
              </a:ext>
            </a:extLst>
          </p:cNvPr>
          <p:cNvSpPr/>
          <p:nvPr/>
        </p:nvSpPr>
        <p:spPr>
          <a:xfrm>
            <a:off x="608135" y="2042351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1519518" y="1866530"/>
            <a:ext cx="50426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 :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tiếng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động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nối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tiếp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nhau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trong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cảnh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yên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tĩnh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9984686-D9C8-1541-B1BE-DF75E6CE61B6}"/>
              </a:ext>
            </a:extLst>
          </p:cNvPr>
          <p:cNvSpPr/>
          <p:nvPr/>
        </p:nvSpPr>
        <p:spPr>
          <a:xfrm>
            <a:off x="438459" y="2842378"/>
            <a:ext cx="2627375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 smtClean="0">
                <a:latin typeface="UTM Avo" panose="02040603050506020204" pitchFamily="18" charset="0"/>
              </a:rPr>
              <a:t>lao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công</a:t>
            </a:r>
            <a:endParaRPr lang="vi-VN" sz="20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F72DEC70-6CE3-A84E-B133-9B8831666FB9}"/>
              </a:ext>
            </a:extLst>
          </p:cNvPr>
          <p:cNvSpPr/>
          <p:nvPr/>
        </p:nvSpPr>
        <p:spPr>
          <a:xfrm>
            <a:off x="608135" y="3018199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1667436" y="2841305"/>
            <a:ext cx="48947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 :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người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làm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các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việc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vệ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sinh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phục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vụ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,…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9984686-D9C8-1541-B1BE-DF75E6CE61B6}"/>
              </a:ext>
            </a:extLst>
          </p:cNvPr>
          <p:cNvSpPr/>
          <p:nvPr/>
        </p:nvSpPr>
        <p:spPr>
          <a:xfrm>
            <a:off x="438459" y="3732007"/>
            <a:ext cx="2627375" cy="49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</a:rPr>
              <a:t>     </a:t>
            </a:r>
            <a:r>
              <a:rPr lang="en-US" sz="2000" dirty="0" err="1" smtClean="0">
                <a:latin typeface="UTM Avo" panose="02040603050506020204" pitchFamily="18" charset="0"/>
              </a:rPr>
              <a:t>lao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công</a:t>
            </a:r>
            <a:endParaRPr lang="vi-VN" sz="2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4B2AE07-AE20-3040-9F7E-25ABBA398403}"/>
              </a:ext>
            </a:extLst>
          </p:cNvPr>
          <p:cNvSpPr/>
          <p:nvPr/>
        </p:nvSpPr>
        <p:spPr>
          <a:xfrm>
            <a:off x="1667436" y="3730934"/>
            <a:ext cx="48947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   :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im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lặng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tuyệt</a:t>
            </a:r>
            <a:r>
              <a:rPr lang="en-US" sz="20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đối</a:t>
            </a:r>
            <a:endParaRPr lang="vi-VN" sz="2000" dirty="0">
              <a:solidFill>
                <a:srgbClr val="C0000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F72DEC70-6CE3-A84E-B133-9B8831666FB9}"/>
              </a:ext>
            </a:extLst>
          </p:cNvPr>
          <p:cNvSpPr/>
          <p:nvPr/>
        </p:nvSpPr>
        <p:spPr>
          <a:xfrm>
            <a:off x="608135" y="3932005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200"/>
          </a:p>
        </p:txBody>
      </p:sp>
      <p:pic>
        <p:nvPicPr>
          <p:cNvPr id="1030" name="Picture 6" descr="Chổi tre giá rẻ tại Hà Nội Vin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028" y="1314332"/>
            <a:ext cx="4356666" cy="313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95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 animBg="1"/>
      <p:bldP spid="7" grpId="0" animBg="1"/>
      <p:bldP spid="17" grpId="0"/>
      <p:bldP spid="10" grpId="0"/>
      <p:bldP spid="11" grpId="0" animBg="1"/>
      <p:bldP spid="12" grpId="0"/>
      <p:bldP spid="16" grpId="0"/>
      <p:bldP spid="1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362770"/>
            <a:ext cx="3042331" cy="728662"/>
            <a:chOff x="495299" y="362770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362770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00147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95299" y="943951"/>
            <a:ext cx="5905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UTM Avo" panose="02040603050506020204" pitchFamily="18" charset="0"/>
              </a:rPr>
              <a:t>1</a:t>
            </a:r>
            <a:r>
              <a:rPr lang="en-US" sz="1800" b="1" dirty="0" smtClean="0">
                <a:latin typeface="UTM Avo" panose="02040603050506020204" pitchFamily="18" charset="0"/>
              </a:rPr>
              <a:t>.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Chị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lao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công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vào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những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gian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Chị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lao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công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vào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đêm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hè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đêm</a:t>
            </a:r>
            <a:r>
              <a:rPr lang="en-US" sz="1800" dirty="0" smtClean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  <a:latin typeface="UTM Avo" panose="02040603050506020204" pitchFamily="18" charset="0"/>
              </a:rPr>
              <a:t>đông</a:t>
            </a:r>
            <a:endParaRPr lang="en-US" sz="1800" dirty="0" smtClean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UTM Avo" panose="02040603050506020204" pitchFamily="18" charset="0"/>
              </a:rPr>
              <a:t>2. </a:t>
            </a:r>
            <a:r>
              <a:rPr lang="en-US" sz="1800" dirty="0" err="1" smtClean="0">
                <a:latin typeface="UTM Avo" panose="02040603050506020204" pitchFamily="18" charset="0"/>
              </a:rPr>
              <a:t>Đoạn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thơ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thứ</a:t>
            </a:r>
            <a:r>
              <a:rPr lang="en-US" sz="1800" dirty="0" smtClean="0">
                <a:latin typeface="UTM Avo" panose="02040603050506020204" pitchFamily="18" charset="0"/>
              </a:rPr>
              <a:t> 2 </a:t>
            </a:r>
            <a:r>
              <a:rPr lang="en-US" sz="1800" dirty="0" err="1" smtClean="0">
                <a:latin typeface="UTM Avo" panose="02040603050506020204" pitchFamily="18" charset="0"/>
              </a:rPr>
              <a:t>cho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biết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công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việc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chị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lao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công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vất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vả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như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thế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991623" y="2604343"/>
            <a:ext cx="278519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Những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đêm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đông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Khi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cơn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dông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Vừa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tắt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Tôi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đứng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trông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Trên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đường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lặng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ngắt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045914" y="2235812"/>
            <a:ext cx="278519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Chị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lao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công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Như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sắt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Như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đồng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Chị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lao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công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Đêm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đông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Quét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rác</a:t>
            </a:r>
            <a:r>
              <a:rPr lang="en-US" sz="1800" dirty="0" smtClean="0">
                <a:latin typeface="UTM Avo" panose="02040603050506020204" pitchFamily="18" charset="0"/>
              </a:rPr>
              <a:t> …</a:t>
            </a:r>
          </a:p>
          <a:p>
            <a:pPr algn="just">
              <a:lnSpc>
                <a:spcPct val="150000"/>
              </a:lnSpc>
            </a:pPr>
            <a:endParaRPr lang="vi-VN" sz="1800" dirty="0"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79176" y="3442447"/>
            <a:ext cx="104887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99178" y="4679576"/>
            <a:ext cx="104887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4460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646</Words>
  <Application>Microsoft Office PowerPoint</Application>
  <PresentationFormat>Custom</PresentationFormat>
  <Paragraphs>154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UTM Cookies</vt:lpstr>
      <vt:lpstr>UTM Avo</vt:lpstr>
      <vt:lpstr>Times New Roman</vt:lpstr>
      <vt:lpstr>Wingdings</vt:lpstr>
      <vt:lpstr>HP001 5 hàng</vt:lpstr>
      <vt:lpstr>HP001 4 hàng</vt:lpstr>
      <vt:lpstr>Kalam</vt:lpstr>
      <vt:lpstr>Montserrat</vt:lpstr>
      <vt:lpstr>Doodle Sketchbook by Slidesgo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VHL</cp:lastModifiedBy>
  <cp:revision>110</cp:revision>
  <dcterms:modified xsi:type="dcterms:W3CDTF">2022-03-07T13:53:38Z</dcterms:modified>
</cp:coreProperties>
</file>