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ookie" charset="-93"/>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05443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49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815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5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56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1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38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010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852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14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8412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49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25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863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07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773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713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37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696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452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84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87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71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38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93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2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32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900752" y="223582"/>
            <a:ext cx="2427601" cy="1275121"/>
            <a:chOff x="1523998" y="0"/>
            <a:chExt cx="2190751" cy="127512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anose="02020603050405020304" pitchFamily="18" charset="0"/>
                  <a:cs typeface="Times New Roman" panose="02020603050405020304" pitchFamily="18"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anose="02020603050405020304" pitchFamily="18" charset="0"/>
                  <a:cs typeface="Times New Roman" panose="02020603050405020304" pitchFamily="18" charset="0"/>
                  <a:sym typeface="Arial"/>
                </a:endParaRPr>
              </a:p>
            </p:txBody>
          </p:sp>
        </p:grpSp>
        <p:sp>
          <p:nvSpPr>
            <p:cNvPr id="2601" name="Google Shape;2601;p1"/>
            <p:cNvSpPr txBox="1"/>
            <p:nvPr/>
          </p:nvSpPr>
          <p:spPr>
            <a:xfrm>
              <a:off x="1588934" y="197943"/>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Times New Roman" panose="02020603050405020304" pitchFamily="18" charset="0"/>
                  <a:ea typeface="Cookie"/>
                  <a:cs typeface="Times New Roman" panose="02020603050405020304" pitchFamily="18" charset="0"/>
                  <a:sym typeface="Cookie"/>
                </a:rPr>
                <a:t>CHỦ ĐỀ 12</a:t>
              </a:r>
              <a:endParaRPr sz="3200" b="0" i="0" u="none" strike="noStrike" cap="none">
                <a:solidFill>
                  <a:srgbClr val="76923C"/>
                </a:solidFill>
                <a:latin typeface="Times New Roman" panose="02020603050405020304" pitchFamily="18" charset="0"/>
                <a:ea typeface="Cookie"/>
                <a:cs typeface="Times New Roman" panose="02020603050405020304" pitchFamily="18" charset="0"/>
                <a:sym typeface="Cookie"/>
              </a:endParaRPr>
            </a:p>
          </p:txBody>
        </p:sp>
      </p:grpSp>
      <p:sp>
        <p:nvSpPr>
          <p:cNvPr id="2602" name="Google Shape;2602;p1"/>
          <p:cNvSpPr txBox="1"/>
          <p:nvPr/>
        </p:nvSpPr>
        <p:spPr>
          <a:xfrm>
            <a:off x="2950317" y="223581"/>
            <a:ext cx="7485348"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Times New Roman" panose="02020603050405020304" pitchFamily="18" charset="0"/>
                <a:ea typeface="Cookie"/>
                <a:cs typeface="Times New Roman" panose="02020603050405020304" pitchFamily="18" charset="0"/>
                <a:sym typeface="Cookie"/>
              </a:rPr>
              <a:t>PHÉP CỘNG, PHÉP TRỪ TRONG PHẠM VI 1000</a:t>
            </a:r>
            <a:endParaRPr sz="3600" b="0" i="0" u="none" strike="noStrike" cap="none">
              <a:solidFill>
                <a:srgbClr val="4F6128"/>
              </a:solidFill>
              <a:latin typeface="Times New Roman" panose="02020603050405020304" pitchFamily="18" charset="0"/>
              <a:ea typeface="Cookie"/>
              <a:cs typeface="Times New Roman" panose="02020603050405020304" pitchFamily="18" charset="0"/>
              <a:sym typeface="Cookie"/>
            </a:endParaRPr>
          </a:p>
        </p:txBody>
      </p:sp>
      <p:sp>
        <p:nvSpPr>
          <p:cNvPr id="2603" name="Google Shape;2603;p1"/>
          <p:cNvSpPr txBox="1"/>
          <p:nvPr/>
        </p:nvSpPr>
        <p:spPr>
          <a:xfrm>
            <a:off x="2187341" y="1774405"/>
            <a:ext cx="7700770"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FF0000"/>
                </a:solidFill>
                <a:latin typeface="Times New Roman" panose="02020603050405020304" pitchFamily="18" charset="0"/>
                <a:ea typeface="Cookie"/>
                <a:cs typeface="Times New Roman" panose="02020603050405020304" pitchFamily="18" charset="0"/>
                <a:sym typeface="Cookie"/>
              </a:rPr>
              <a:t>BÀI 62:</a:t>
            </a:r>
            <a:endParaRPr>
              <a:solidFill>
                <a:srgbClr val="FF0000"/>
              </a:solidFill>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en-US" sz="4400" b="0" i="0" u="none" strike="noStrike" cap="none">
                <a:solidFill>
                  <a:srgbClr val="FF0000"/>
                </a:solidFill>
                <a:latin typeface="Times New Roman" panose="02020603050405020304" pitchFamily="18" charset="0"/>
                <a:ea typeface="Cookie"/>
                <a:cs typeface="Times New Roman" panose="02020603050405020304" pitchFamily="18" charset="0"/>
                <a:sym typeface="Cookie"/>
              </a:rPr>
              <a:t>PHÉP TRỪ (CÓ NHỚ) TRONG PHẠM VI 1000</a:t>
            </a:r>
            <a:endParaRPr sz="4400" b="0" i="0" u="none" strike="noStrike" cap="none">
              <a:solidFill>
                <a:srgbClr val="FF0000"/>
              </a:solidFill>
              <a:latin typeface="Times New Roman" panose="02020603050405020304" pitchFamily="18" charset="0"/>
              <a:ea typeface="Cookie"/>
              <a:cs typeface="Times New Roman" panose="02020603050405020304" pitchFamily="18" charset="0"/>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gridCol w="1851650"/>
                <a:gridCol w="1851650"/>
                <a:gridCol w="1851650"/>
                <a:gridCol w="1851650"/>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83"/>
                                        </p:tgtEl>
                                        <p:attrNameLst>
                                          <p:attrName>style.visibility</p:attrName>
                                        </p:attrNameLst>
                                      </p:cBhvr>
                                      <p:to>
                                        <p:strVal val="visible"/>
                                      </p:to>
                                    </p:set>
                                    <p:animEffect transition="in" filter="barn(inVertical)">
                                      <p:cBhvr>
                                        <p:cTn id="7" dur="500"/>
                                        <p:tgtEl>
                                          <p:spTgt spid="318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84"/>
                                        </p:tgtEl>
                                        <p:attrNameLst>
                                          <p:attrName>style.visibility</p:attrName>
                                        </p:attrNameLst>
                                      </p:cBhvr>
                                      <p:to>
                                        <p:strVal val="visible"/>
                                      </p:to>
                                    </p:set>
                                    <p:animEffect transition="in" filter="barn(inVertical)">
                                      <p:cBhvr>
                                        <p:cTn id="12" dur="500"/>
                                        <p:tgtEl>
                                          <p:spTgt spid="318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85"/>
                                        </p:tgtEl>
                                        <p:attrNameLst>
                                          <p:attrName>style.visibility</p:attrName>
                                        </p:attrNameLst>
                                      </p:cBhvr>
                                      <p:to>
                                        <p:strVal val="visible"/>
                                      </p:to>
                                    </p:set>
                                    <p:animEffect transition="in" filter="circle(in)">
                                      <p:cBhvr>
                                        <p:cTn id="17" dur="2000"/>
                                        <p:tgtEl>
                                          <p:spTgt spid="3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3" grpId="0" animBg="1"/>
      <p:bldP spid="3184" grpId="0" animBg="1"/>
      <p:bldP spid="31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2348256" y="4038713"/>
            <a:ext cx="9523946"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u="sng">
                <a:solidFill>
                  <a:srgbClr val="FF0000"/>
                </a:solidFill>
                <a:latin typeface="Arial"/>
                <a:ea typeface="Arial"/>
                <a:cs typeface="Arial"/>
                <a:sym typeface="Arial"/>
              </a:rPr>
              <a:t>Bài giải</a:t>
            </a:r>
            <a:endParaRPr sz="2800" u="sng">
              <a:solidFill>
                <a:srgbClr val="FF0000"/>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FF0000"/>
                </a:solidFill>
                <a:sym typeface="Arial"/>
              </a:rPr>
              <a:t>Cuối năm, công ty đó còn lại số người đang làm việc là:</a:t>
            </a:r>
            <a:endParaRPr>
              <a:solidFill>
                <a:srgbClr val="FF0000"/>
              </a:solidFill>
            </a:endParaRPr>
          </a:p>
          <a:p>
            <a:pPr marL="0" marR="0" lvl="0" indent="0" algn="l" rtl="0">
              <a:lnSpc>
                <a:spcPct val="142857"/>
              </a:lnSpc>
              <a:spcBef>
                <a:spcPts val="0"/>
              </a:spcBef>
              <a:spcAft>
                <a:spcPts val="0"/>
              </a:spcAft>
              <a:buNone/>
            </a:pPr>
            <a:r>
              <a:rPr lang="en-US" sz="2800">
                <a:solidFill>
                  <a:srgbClr val="FF0000"/>
                </a:solidFill>
                <a:sym typeface="Arial"/>
              </a:rPr>
              <a:t>                  205 – 12 = 193 (người)</a:t>
            </a:r>
            <a:endParaRPr>
              <a:solidFill>
                <a:srgbClr val="FF0000"/>
              </a:solidFill>
            </a:endParaRPr>
          </a:p>
          <a:p>
            <a:pPr marL="0" marR="0" lvl="0" indent="0" algn="l" rtl="0">
              <a:lnSpc>
                <a:spcPct val="142857"/>
              </a:lnSpc>
              <a:spcBef>
                <a:spcPts val="0"/>
              </a:spcBef>
              <a:spcAft>
                <a:spcPts val="0"/>
              </a:spcAft>
              <a:buNone/>
            </a:pPr>
            <a:r>
              <a:rPr lang="en-US" sz="2800">
                <a:solidFill>
                  <a:srgbClr val="FF0000"/>
                </a:solidFill>
                <a:sym typeface="Arial"/>
              </a:rPr>
              <a:t>                                 Đáp số: 193 người </a:t>
            </a:r>
            <a:endParaRPr>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391849" y="319554"/>
            <a:ext cx="10809551" cy="1815841"/>
            <a:chOff x="877448" y="1268229"/>
            <a:chExt cx="10809551" cy="1815841"/>
          </a:xfrm>
        </p:grpSpPr>
        <p:sp>
          <p:nvSpPr>
            <p:cNvPr id="3301" name="Google Shape;3301;p18"/>
            <p:cNvSpPr txBox="1"/>
            <p:nvPr/>
          </p:nvSpPr>
          <p:spPr>
            <a:xfrm>
              <a:off x="1448036" y="1268229"/>
              <a:ext cx="10238963"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877448" y="1268229"/>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096022" y="2176339"/>
            <a:ext cx="7844778" cy="181584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u="sng">
                <a:solidFill>
                  <a:srgbClr val="0000FF"/>
                </a:solidFill>
                <a:sym typeface="Arial"/>
              </a:rPr>
              <a:t>Tóm tắt:</a:t>
            </a:r>
            <a:endParaRPr u="sng">
              <a:solidFill>
                <a:srgbClr val="0000FF"/>
              </a:solidFill>
            </a:endParaRPr>
          </a:p>
          <a:p>
            <a:pPr marL="0" marR="0" lvl="0" indent="0" algn="l" rtl="0">
              <a:spcBef>
                <a:spcPts val="0"/>
              </a:spcBef>
              <a:spcAft>
                <a:spcPts val="0"/>
              </a:spcAft>
              <a:buNone/>
            </a:pPr>
            <a:r>
              <a:rPr lang="en-US" sz="2800">
                <a:solidFill>
                  <a:srgbClr val="0000FF"/>
                </a:solidFill>
                <a:latin typeface="Arial"/>
                <a:ea typeface="Arial"/>
                <a:cs typeface="Arial"/>
                <a:sym typeface="Arial"/>
              </a:rPr>
              <a:t>Có                                     : 288 huy chương</a:t>
            </a:r>
            <a:endParaRPr sz="2800">
              <a:solidFill>
                <a:srgbClr val="0000FF"/>
              </a:solidFill>
              <a:latin typeface="Arial"/>
              <a:ea typeface="Arial"/>
              <a:cs typeface="Arial"/>
              <a:sym typeface="Arial"/>
            </a:endParaRPr>
          </a:p>
          <a:p>
            <a:pPr marL="0" marR="0" lvl="0" indent="0" algn="l" rtl="0">
              <a:spcBef>
                <a:spcPts val="0"/>
              </a:spcBef>
              <a:spcAft>
                <a:spcPts val="0"/>
              </a:spcAft>
              <a:buNone/>
            </a:pPr>
            <a:r>
              <a:rPr lang="en-US" sz="2800">
                <a:solidFill>
                  <a:srgbClr val="0000FF"/>
                </a:solidFill>
                <a:latin typeface="Arial"/>
                <a:ea typeface="Arial"/>
                <a:cs typeface="Arial"/>
                <a:sym typeface="Arial"/>
              </a:rPr>
              <a:t>Huy chương Bạc và Đồng: 190 huy chương</a:t>
            </a:r>
            <a:endParaRPr sz="2800">
              <a:solidFill>
                <a:srgbClr val="0000FF"/>
              </a:solidFill>
              <a:latin typeface="Arial"/>
              <a:ea typeface="Arial"/>
              <a:cs typeface="Arial"/>
              <a:sym typeface="Arial"/>
            </a:endParaRPr>
          </a:p>
          <a:p>
            <a:pPr marL="0" marR="0" lvl="0" indent="0" algn="l" rtl="0">
              <a:spcBef>
                <a:spcPts val="0"/>
              </a:spcBef>
              <a:spcAft>
                <a:spcPts val="0"/>
              </a:spcAft>
              <a:buNone/>
            </a:pPr>
            <a:r>
              <a:rPr lang="en-US" sz="2800">
                <a:solidFill>
                  <a:srgbClr val="0000FF"/>
                </a:solidFill>
                <a:sym typeface="Arial"/>
              </a:rPr>
              <a:t>Huy chương Vàng            : … huy chương?</a:t>
            </a:r>
            <a:endParaRPr>
              <a:solidFill>
                <a:srgbClr val="0000FF"/>
              </a:solidFill>
            </a:endParaRPr>
          </a:p>
        </p:txBody>
      </p:sp>
      <p:sp>
        <p:nvSpPr>
          <p:cNvPr id="3304" name="Google Shape;3304;p18"/>
          <p:cNvSpPr txBox="1"/>
          <p:nvPr/>
        </p:nvSpPr>
        <p:spPr>
          <a:xfrm>
            <a:off x="1096022" y="4022687"/>
            <a:ext cx="10003778"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FF0000"/>
                </a:solidFill>
                <a:latin typeface="Arial"/>
                <a:ea typeface="Arial"/>
                <a:cs typeface="Arial"/>
                <a:sym typeface="Arial"/>
              </a:rPr>
              <a:t>  </a:t>
            </a:r>
            <a:r>
              <a:rPr lang="en-US" sz="2800" u="sng">
                <a:solidFill>
                  <a:srgbClr val="FF0000"/>
                </a:solidFill>
                <a:latin typeface="Arial"/>
                <a:ea typeface="Arial"/>
                <a:cs typeface="Arial"/>
                <a:sym typeface="Arial"/>
              </a:rPr>
              <a:t>Bài giải</a:t>
            </a:r>
            <a:endParaRPr sz="2800" u="sng">
              <a:solidFill>
                <a:srgbClr val="FF0000"/>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FF0000"/>
                </a:solidFill>
                <a:sym typeface="Arial"/>
              </a:rPr>
              <a:t>Đoàn Thể thao Việt Nam giành được số huy chương Vàng là:</a:t>
            </a:r>
            <a:endParaRPr>
              <a:solidFill>
                <a:srgbClr val="FF0000"/>
              </a:solidFill>
            </a:endParaRPr>
          </a:p>
          <a:p>
            <a:pPr marL="0" marR="0" lvl="0" indent="0" algn="l" rtl="0">
              <a:lnSpc>
                <a:spcPct val="142857"/>
              </a:lnSpc>
              <a:spcBef>
                <a:spcPts val="0"/>
              </a:spcBef>
              <a:spcAft>
                <a:spcPts val="0"/>
              </a:spcAft>
              <a:buNone/>
            </a:pPr>
            <a:r>
              <a:rPr lang="en-US" sz="2800">
                <a:solidFill>
                  <a:srgbClr val="FF0000"/>
                </a:solidFill>
                <a:sym typeface="Arial"/>
              </a:rPr>
              <a:t>                 288 – 190 = 98 (huy chương)</a:t>
            </a:r>
            <a:endParaRPr>
              <a:solidFill>
                <a:srgbClr val="FF0000"/>
              </a:solidFill>
            </a:endParaRPr>
          </a:p>
          <a:p>
            <a:pPr marL="0" marR="0" lvl="0" indent="0" algn="l" rtl="0">
              <a:lnSpc>
                <a:spcPct val="142857"/>
              </a:lnSpc>
              <a:spcBef>
                <a:spcPts val="0"/>
              </a:spcBef>
              <a:spcAft>
                <a:spcPts val="0"/>
              </a:spcAft>
              <a:buNone/>
            </a:pPr>
            <a:r>
              <a:rPr lang="en-US" sz="2800">
                <a:solidFill>
                  <a:srgbClr val="FF0000"/>
                </a:solidFill>
                <a:latin typeface="Arial"/>
                <a:ea typeface="Arial"/>
                <a:cs typeface="Arial"/>
                <a:sym typeface="Arial"/>
              </a:rPr>
              <a:t>                                 Đáp số: 98 huy chương</a:t>
            </a:r>
            <a:endParaRPr sz="280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extLst>
              <p:ext uri="{D42A27DB-BD31-4B8C-83A1-F6EECF244321}">
                <p14:modId xmlns:p14="http://schemas.microsoft.com/office/powerpoint/2010/main" val="2718391195"/>
              </p:ext>
            </p:extLst>
          </p:nvPr>
        </p:nvGraphicFramePr>
        <p:xfrm>
          <a:off x="1557398" y="1345643"/>
          <a:ext cx="8666500" cy="1036340"/>
        </p:xfrm>
        <a:graphic>
          <a:graphicData uri="http://schemas.openxmlformats.org/drawingml/2006/table">
            <a:tbl>
              <a:tblPr firstRow="1" bandRow="1">
                <a:noFill/>
                <a:tableStyleId>{846496A3-E4EB-4305-A1DD-AE22991BD5B0}</a:tableStyleId>
              </a:tblPr>
              <a:tblGrid>
                <a:gridCol w="2166625"/>
                <a:gridCol w="2166625"/>
                <a:gridCol w="2166625"/>
                <a:gridCol w="2166625"/>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a:t>
                      </a:r>
                      <a:r>
                        <a:rPr lang="en-US" sz="2800" smtClean="0"/>
                        <a:t>+</a:t>
                      </a:r>
                      <a:r>
                        <a:rPr lang="en-US" sz="2800" baseline="0" smtClean="0"/>
                        <a:t> </a:t>
                      </a:r>
                      <a:r>
                        <a:rPr lang="en-US" sz="2800" smtClean="0"/>
                        <a:t>427</a:t>
                      </a:r>
                      <a:endParaRPr sz="2800"/>
                    </a:p>
                  </a:txBody>
                  <a:tcPr marL="91450" marR="91450" marT="45725" marB="45725" anchor="ctr"/>
                </a:tc>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a:t>
            </a:r>
            <a:r>
              <a:rPr lang="en-US" sz="2800" smtClean="0">
                <a:solidFill>
                  <a:srgbClr val="E36C09"/>
                </a:solidFill>
              </a:rPr>
              <a:t>658</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5374800" cy="4129840"/>
        </p:xfrm>
        <a:graphic>
          <a:graphicData uri="http://schemas.openxmlformats.org/drawingml/2006/table">
            <a:tbl>
              <a:tblPr firstRow="1" bandRow="1">
                <a:noFill/>
                <a:tableStyleId>{846496A3-E4EB-4305-A1DD-AE22991BD5B0}</a:tableStyleId>
              </a:tblPr>
              <a:tblGrid>
                <a:gridCol w="3846450"/>
                <a:gridCol w="1528350"/>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extLst>
              <p:ext uri="{D42A27DB-BD31-4B8C-83A1-F6EECF244321}">
                <p14:modId xmlns:p14="http://schemas.microsoft.com/office/powerpoint/2010/main" val="2647491413"/>
              </p:ext>
            </p:extLst>
          </p:nvPr>
        </p:nvGraphicFramePr>
        <p:xfrm>
          <a:off x="710108" y="666206"/>
          <a:ext cx="4405111" cy="5395750"/>
        </p:xfrm>
        <a:graphic>
          <a:graphicData uri="http://schemas.openxmlformats.org/drawingml/2006/table">
            <a:tbl>
              <a:tblPr firstRow="1" bandRow="1">
                <a:noFill/>
                <a:tableStyleId>{846496A3-E4EB-4305-A1DD-AE22991BD5B0}</a:tableStyleId>
              </a:tblPr>
              <a:tblGrid>
                <a:gridCol w="1489050"/>
                <a:gridCol w="1308175"/>
                <a:gridCol w="1607886"/>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128278"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013576" y="184184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08765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67932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421384"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154791"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095844" y="1393075"/>
            <a:ext cx="3726065" cy="7386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a:t>
            </a:r>
            <a:r>
              <a:rPr lang="en-US" sz="2800" smtClean="0">
                <a:solidFill>
                  <a:schemeClr val="dk1"/>
                </a:solidFill>
              </a:rPr>
              <a:t>được </a:t>
            </a:r>
            <a:r>
              <a:rPr lang="en-US" sz="2800" smtClean="0">
                <a:solidFill>
                  <a:schemeClr val="dk1"/>
                </a:solidFill>
                <a:latin typeface="Arial"/>
                <a:ea typeface="Arial"/>
                <a:cs typeface="Arial"/>
                <a:sym typeface="Arial"/>
              </a:rPr>
              <a:t>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9432240" y="1380271"/>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70102"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68431"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327642"/>
            <a:ext cx="2080063" cy="570588"/>
            <a:chOff x="1296327" y="1497460"/>
            <a:chExt cx="2080063" cy="570588"/>
          </a:xfrm>
        </p:grpSpPr>
        <p:sp>
          <p:nvSpPr>
            <p:cNvPr id="3075" name="Google Shape;3075;p6"/>
            <p:cNvSpPr txBox="1"/>
            <p:nvPr/>
          </p:nvSpPr>
          <p:spPr>
            <a:xfrm>
              <a:off x="1921507" y="1531180"/>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497460"/>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470073" y="3340310"/>
            <a:ext cx="147259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a:t>
            </a:r>
            <a:r>
              <a:rPr lang="en-US" sz="2800" dirty="0">
                <a:solidFill>
                  <a:srgbClr val="C00000"/>
                </a:solidFill>
              </a:rPr>
              <a:t> </a:t>
            </a:r>
            <a:r>
              <a:rPr lang="en-US" sz="2800" dirty="0" smtClean="0">
                <a:solidFill>
                  <a:srgbClr val="C00000"/>
                </a:solidFill>
              </a:rPr>
              <a:t>  </a:t>
            </a:r>
            <a:r>
              <a:rPr lang="en-US" sz="2800" dirty="0" smtClean="0">
                <a:solidFill>
                  <a:srgbClr val="C00000"/>
                </a:solidFill>
              </a:rPr>
              <a:t>00</a:t>
            </a:r>
            <a:r>
              <a:rPr lang="en-US" sz="2800" dirty="0" smtClean="0">
                <a:solidFill>
                  <a:srgbClr val="C00000"/>
                </a:solidFill>
                <a:latin typeface="Arial"/>
                <a:ea typeface="Arial"/>
                <a:cs typeface="Arial"/>
                <a:sym typeface="Arial"/>
              </a:rPr>
              <a:t>6</a:t>
            </a:r>
            <a:endParaRPr dirty="0"/>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6980379" y="4259348"/>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a:t>
            </a:r>
            <a:r>
              <a:rPr lang="en-US" sz="2800" dirty="0" smtClean="0">
                <a:solidFill>
                  <a:srgbClr val="C00000"/>
                </a:solidFill>
                <a:latin typeface="Arial"/>
                <a:ea typeface="Arial"/>
                <a:cs typeface="Arial"/>
                <a:sym typeface="Arial"/>
              </a:rPr>
              <a:t>016</a:t>
            </a:r>
            <a:endParaRPr dirty="0"/>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u="sng">
                <a:solidFill>
                  <a:srgbClr val="FF0000"/>
                </a:solidFill>
                <a:latin typeface="Arial"/>
                <a:ea typeface="Arial"/>
                <a:cs typeface="Arial"/>
                <a:sym typeface="Arial"/>
              </a:rPr>
              <a:t>Bài giải</a:t>
            </a:r>
            <a:endParaRPr sz="2800" u="sng">
              <a:solidFill>
                <a:srgbClr val="FF0000"/>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FF0000"/>
                </a:solidFill>
                <a:sym typeface="Arial"/>
              </a:rPr>
              <a:t>Trong vườn ươm còn lại số cây giống là:</a:t>
            </a:r>
            <a:endParaRPr>
              <a:solidFill>
                <a:srgbClr val="FF0000"/>
              </a:solidFill>
            </a:endParaRPr>
          </a:p>
          <a:p>
            <a:pPr marL="0" marR="0" lvl="0" indent="0" algn="l" rtl="0">
              <a:lnSpc>
                <a:spcPct val="150000"/>
              </a:lnSpc>
              <a:spcBef>
                <a:spcPts val="0"/>
              </a:spcBef>
              <a:spcAft>
                <a:spcPts val="0"/>
              </a:spcAft>
              <a:buNone/>
            </a:pPr>
            <a:r>
              <a:rPr lang="en-US" sz="2800">
                <a:solidFill>
                  <a:srgbClr val="FF0000"/>
                </a:solidFill>
                <a:sym typeface="Arial"/>
              </a:rPr>
              <a:t>            456 – 148 = 308 (cây)</a:t>
            </a:r>
            <a:endParaRPr>
              <a:solidFill>
                <a:srgbClr val="FF0000"/>
              </a:solidFill>
            </a:endParaRPr>
          </a:p>
          <a:p>
            <a:pPr marL="0" marR="0" lvl="0" indent="0" algn="l" rtl="0">
              <a:lnSpc>
                <a:spcPct val="150000"/>
              </a:lnSpc>
              <a:spcBef>
                <a:spcPts val="0"/>
              </a:spcBef>
              <a:spcAft>
                <a:spcPts val="0"/>
              </a:spcAft>
              <a:buNone/>
            </a:pPr>
            <a:r>
              <a:rPr lang="en-US" sz="2800">
                <a:solidFill>
                  <a:srgbClr val="FF0000"/>
                </a:solidFill>
                <a:latin typeface="Arial"/>
                <a:ea typeface="Arial"/>
                <a:cs typeface="Arial"/>
                <a:sym typeface="Arial"/>
              </a:rPr>
              <a:t>                            Đáp số: 308 cây giống</a:t>
            </a:r>
            <a:endParaRPr sz="280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969</Words>
  <Application>Microsoft Office PowerPoint</Application>
  <PresentationFormat>Custom</PresentationFormat>
  <Paragraphs>279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Times New Roman</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21AK22</cp:lastModifiedBy>
  <cp:revision>18</cp:revision>
  <dcterms:created xsi:type="dcterms:W3CDTF">2021-06-02T01:34:28Z</dcterms:created>
  <dcterms:modified xsi:type="dcterms:W3CDTF">2024-04-09T03:16:40Z</dcterms:modified>
</cp:coreProperties>
</file>