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0" r:id="rId2"/>
    <p:sldId id="301" r:id="rId3"/>
    <p:sldId id="299" r:id="rId4"/>
    <p:sldId id="290" r:id="rId5"/>
    <p:sldId id="291" r:id="rId6"/>
    <p:sldId id="285" r:id="rId7"/>
    <p:sldId id="303" r:id="rId8"/>
    <p:sldId id="304" r:id="rId9"/>
    <p:sldId id="302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C000"/>
    <a:srgbClr val="F15441"/>
    <a:srgbClr val="FFF685"/>
    <a:srgbClr val="F06858"/>
    <a:srgbClr val="9BBB59"/>
    <a:srgbClr val="F8B1A9"/>
    <a:srgbClr val="4BACC6"/>
    <a:srgbClr val="FFD65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2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2C02E-7342-4C13-9339-0AAFF8BBC8AE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316F8-0C70-4B3E-9CB7-C6172D4EE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5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7394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961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9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image" Target="../media/image17.jpeg"/><Relationship Id="rId16" Type="http://schemas.microsoft.com/office/2007/relationships/hdphoto" Target="../media/hdphoto7.wdp"/><Relationship Id="rId20" Type="http://schemas.openxmlformats.org/officeDocument/2006/relationships/image" Target="../media/image28.tmp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19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mp"/><Relationship Id="rId13" Type="http://schemas.microsoft.com/office/2007/relationships/hdphoto" Target="../media/hdphoto3.wdp"/><Relationship Id="rId1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microsoft.com/office/2007/relationships/hdphoto" Target="../media/hdphoto4.wdp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6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microsoft.com/office/2007/relationships/hdphoto" Target="../media/hdphoto2.wdp"/><Relationship Id="rId10" Type="http://schemas.microsoft.com/office/2007/relationships/hdphoto" Target="../media/hdphoto7.wdp"/><Relationship Id="rId19" Type="http://schemas.openxmlformats.org/officeDocument/2006/relationships/image" Target="../media/image30.png"/><Relationship Id="rId4" Type="http://schemas.microsoft.com/office/2007/relationships/hdphoto" Target="../media/hdphoto5.wdp"/><Relationship Id="rId9" Type="http://schemas.openxmlformats.org/officeDocument/2006/relationships/image" Target="../media/image24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3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1"/>
            <a:ext cx="12331428" cy="11121546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857167" y="1581081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240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728788" y="3564462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4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0112812" y="3370507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2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5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24087" y="5510312"/>
            <a:ext cx="3860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viên</a:t>
            </a:r>
            <a:r>
              <a:rPr lang="en-US" altLang="zh-CN" sz="2400" b="1" kern="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vi-VN" altLang="zh-CN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Lê Thị Kim Lê</a:t>
            </a:r>
            <a:endParaRPr lang="en-US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0885" y="1724197"/>
            <a:ext cx="8062499" cy="3262432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CHÀO MỪNG </a:t>
            </a:r>
          </a:p>
          <a:p>
            <a:pPr algn="ctr">
              <a:lnSpc>
                <a:spcPct val="150000"/>
              </a:lnSpc>
            </a:pPr>
            <a:r>
              <a:rPr lang="en-US" sz="44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QUÝ THẦY CÔ VÀ </a:t>
            </a:r>
          </a:p>
          <a:p>
            <a:pPr algn="ctr">
              <a:lnSpc>
                <a:spcPct val="150000"/>
              </a:lnSpc>
            </a:pPr>
            <a:r>
              <a:rPr lang="en-US" sz="44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 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 ĐẾN VỚI </a:t>
            </a:r>
            <a:r>
              <a:rPr lang="en-US" sz="440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TIẾT TOÁN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矩形 3"/>
          <p:cNvSpPr/>
          <p:nvPr/>
        </p:nvSpPr>
        <p:spPr>
          <a:xfrm>
            <a:off x="5208524" y="5045246"/>
            <a:ext cx="386046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Lớp</a:t>
            </a:r>
            <a:r>
              <a:rPr lang="en-US" altLang="zh-CN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  <a:r>
              <a:rPr lang="vi-VN" altLang="zh-CN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2B</a:t>
            </a:r>
            <a:endParaRPr lang="en-US" kern="1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299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G TRẠI VUI V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75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5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81250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65:</a:t>
            </a:r>
          </a:p>
          <a:p>
            <a:pPr algn="ctr"/>
            <a:r>
              <a:rPr lang="en-US" sz="60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BIỂU </a:t>
            </a:r>
            <a:r>
              <a:rPr lang="en-US" sz="600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ĐỒ TRANH</a:t>
            </a:r>
          </a:p>
          <a:p>
            <a:pPr algn="ctr"/>
            <a:r>
              <a:rPr lang="en-US" sz="600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(Tiết 1)</a:t>
            </a:r>
            <a:endParaRPr lang="en-US" sz="60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576775" y="223582"/>
            <a:ext cx="2470225" cy="980661"/>
            <a:chOff x="1469610" y="0"/>
            <a:chExt cx="2315479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469610" y="197943"/>
              <a:ext cx="23154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 smtClean="0">
                  <a:solidFill>
                    <a:srgbClr val="002060"/>
                  </a:solidFill>
                  <a:latin typeface="+mj-lt"/>
                </a:rPr>
                <a:t>13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 smtClean="0">
                <a:solidFill>
                  <a:srgbClr val="002060"/>
                </a:solidFill>
                <a:latin typeface="+mj-lt"/>
              </a:rPr>
              <a:t>LÀM QUEN VỚI YẾU TỐ </a:t>
            </a:r>
            <a:r>
              <a:rPr lang="en-US" sz="3600" smtClean="0">
                <a:solidFill>
                  <a:srgbClr val="002060"/>
                </a:solidFill>
                <a:latin typeface="+mj-lt"/>
              </a:rPr>
              <a:t>THỐNG KÊ, </a:t>
            </a:r>
            <a:r>
              <a:rPr lang="en-US" sz="3600" dirty="0" smtClean="0">
                <a:solidFill>
                  <a:srgbClr val="002060"/>
                </a:solidFill>
                <a:latin typeface="+mj-lt"/>
              </a:rPr>
              <a:t>XÁC SUẤT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174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47800" y="647700"/>
            <a:ext cx="9410700" cy="5524500"/>
            <a:chOff x="1504950" y="1295400"/>
            <a:chExt cx="8972550" cy="5562600"/>
          </a:xfrm>
        </p:grpSpPr>
        <p:pic>
          <p:nvPicPr>
            <p:cNvPr id="4" name="Picture 2" descr="20210409090753_wm_shs-toan-2-tap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5" t="12129" r="5549" b="51371"/>
            <a:stretch/>
          </p:blipFill>
          <p:spPr bwMode="auto">
            <a:xfrm>
              <a:off x="1523999" y="1295400"/>
              <a:ext cx="8953501" cy="556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1504950" y="1295400"/>
              <a:ext cx="6534150" cy="1752600"/>
            </a:xfrm>
            <a:custGeom>
              <a:avLst/>
              <a:gdLst>
                <a:gd name="connsiteX0" fmla="*/ 19050 w 6534150"/>
                <a:gd name="connsiteY0" fmla="*/ 0 h 1752600"/>
                <a:gd name="connsiteX1" fmla="*/ 6534150 w 6534150"/>
                <a:gd name="connsiteY1" fmla="*/ 0 h 1752600"/>
                <a:gd name="connsiteX2" fmla="*/ 6534150 w 6534150"/>
                <a:gd name="connsiteY2" fmla="*/ 476250 h 1752600"/>
                <a:gd name="connsiteX3" fmla="*/ 1943100 w 6534150"/>
                <a:gd name="connsiteY3" fmla="*/ 476250 h 1752600"/>
                <a:gd name="connsiteX4" fmla="*/ 2076450 w 6534150"/>
                <a:gd name="connsiteY4" fmla="*/ 1447800 h 1752600"/>
                <a:gd name="connsiteX5" fmla="*/ 190500 w 6534150"/>
                <a:gd name="connsiteY5" fmla="*/ 1752600 h 1752600"/>
                <a:gd name="connsiteX6" fmla="*/ 0 w 6534150"/>
                <a:gd name="connsiteY6" fmla="*/ 1714500 h 1752600"/>
                <a:gd name="connsiteX7" fmla="*/ 19050 w 6534150"/>
                <a:gd name="connsiteY7" fmla="*/ 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34150" h="1752600">
                  <a:moveTo>
                    <a:pt x="19050" y="0"/>
                  </a:moveTo>
                  <a:lnTo>
                    <a:pt x="6534150" y="0"/>
                  </a:lnTo>
                  <a:lnTo>
                    <a:pt x="6534150" y="476250"/>
                  </a:lnTo>
                  <a:lnTo>
                    <a:pt x="1943100" y="476250"/>
                  </a:lnTo>
                  <a:lnTo>
                    <a:pt x="2076450" y="1447800"/>
                  </a:lnTo>
                  <a:lnTo>
                    <a:pt x="190500" y="1752600"/>
                  </a:lnTo>
                  <a:lnTo>
                    <a:pt x="0" y="171450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68" y="2125265"/>
            <a:ext cx="1552852" cy="70791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601" y="2761035"/>
            <a:ext cx="1581759" cy="731190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0" y="3431265"/>
            <a:ext cx="1574391" cy="693760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3871640" y="2869609"/>
            <a:ext cx="1666701" cy="753412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>
            <a:off x="2191452" y="2534938"/>
            <a:ext cx="1678276" cy="812892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28" y="4339090"/>
            <a:ext cx="1606192" cy="732487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3578057" y="3640548"/>
            <a:ext cx="1546393" cy="634078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981" b="97608" l="13770" r="58014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6056" r="41615"/>
          <a:stretch/>
        </p:blipFill>
        <p:spPr>
          <a:xfrm>
            <a:off x="2211109" y="4116486"/>
            <a:ext cx="1526804" cy="698890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>
            <a:off x="1774255" y="3279713"/>
            <a:ext cx="1540446" cy="771349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92" y="4850198"/>
            <a:ext cx="1581759" cy="731190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4163505"/>
            <a:ext cx="1584960" cy="686693"/>
          </a:xfrm>
          <a:prstGeom prst="rect">
            <a:avLst/>
          </a:prstGeom>
        </p:spPr>
      </p:pic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 flipH="1">
            <a:off x="5844540" y="4535194"/>
            <a:ext cx="1528818" cy="634078"/>
          </a:xfrm>
          <a:prstGeom prst="rect">
            <a:avLst/>
          </a:prstGeom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 flipH="1">
            <a:off x="7471049" y="5015890"/>
            <a:ext cx="1528818" cy="634078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0240" y="5236057"/>
            <a:ext cx="1584960" cy="732487"/>
          </a:xfrm>
          <a:prstGeom prst="rect">
            <a:avLst/>
          </a:prstGeom>
        </p:spPr>
      </p:pic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 flipH="1">
            <a:off x="4001147" y="5023510"/>
            <a:ext cx="1666409" cy="753412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2560" y="3767602"/>
            <a:ext cx="1603708" cy="731190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317813"/>
              </p:ext>
            </p:extLst>
          </p:nvPr>
        </p:nvGraphicFramePr>
        <p:xfrm>
          <a:off x="4966010" y="778820"/>
          <a:ext cx="5671317" cy="51542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90439">
                  <a:extLst>
                    <a:ext uri="{9D8B030D-6E8A-4147-A177-3AD203B41FA5}">
                      <a16:colId xmlns:a16="http://schemas.microsoft.com/office/drawing/2014/main" xmlns="" val="3272789016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xmlns="" val="3390251747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xmlns="" val="898359590"/>
                    </a:ext>
                  </a:extLst>
                </a:gridCol>
              </a:tblGrid>
              <a:tr h="43887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7980505"/>
                  </a:ext>
                </a:extLst>
              </a:tr>
              <a:tr h="7654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6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9152631"/>
                  </a:ext>
                </a:extLst>
              </a:tr>
            </a:tbl>
          </a:graphicData>
        </a:graphic>
      </p:graphicFrame>
      <p:pic>
        <p:nvPicPr>
          <p:cNvPr id="29" name="Picture 28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115294" y="4395097"/>
            <a:ext cx="1693690" cy="753412"/>
          </a:xfrm>
          <a:prstGeom prst="rect">
            <a:avLst/>
          </a:prstGeom>
        </p:spPr>
      </p:pic>
      <p:pic>
        <p:nvPicPr>
          <p:cNvPr id="30" name="Picture 29" descr="Screen Clippin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78" y="2497841"/>
            <a:ext cx="1606192" cy="732487"/>
          </a:xfrm>
          <a:prstGeom prst="rect">
            <a:avLst/>
          </a:prstGeom>
        </p:spPr>
      </p:pic>
      <p:pic>
        <p:nvPicPr>
          <p:cNvPr id="31" name="Picture 30" descr="Screen Clipping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 flipH="1">
            <a:off x="5149947" y="1847008"/>
            <a:ext cx="1692670" cy="812892"/>
          </a:xfrm>
          <a:prstGeom prst="rect">
            <a:avLst/>
          </a:prstGeom>
        </p:spPr>
      </p:pic>
      <p:pic>
        <p:nvPicPr>
          <p:cNvPr id="32" name="Picture 31" descr="Screen Clippi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13" y="2659900"/>
            <a:ext cx="2565790" cy="3567408"/>
          </a:xfrm>
          <a:prstGeom prst="rect">
            <a:avLst/>
          </a:prstGeom>
        </p:spPr>
      </p:pic>
      <p:pic>
        <p:nvPicPr>
          <p:cNvPr id="33" name="Picture 32" descr="Screen Clipping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006073" y="3761019"/>
            <a:ext cx="1546393" cy="634078"/>
          </a:xfrm>
          <a:prstGeom prst="rect">
            <a:avLst/>
          </a:prstGeom>
        </p:spPr>
      </p:pic>
      <p:pic>
        <p:nvPicPr>
          <p:cNvPr id="34" name="Picture 33" descr="Screen Clipping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6991372" y="3161688"/>
            <a:ext cx="1546393" cy="634078"/>
          </a:xfrm>
          <a:prstGeom prst="rect">
            <a:avLst/>
          </a:prstGeom>
        </p:spPr>
      </p:pic>
      <p:pic>
        <p:nvPicPr>
          <p:cNvPr id="35" name="Picture 34" descr="Screen Clipping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 flipH="1">
            <a:off x="7003698" y="2461064"/>
            <a:ext cx="1550158" cy="771349"/>
          </a:xfrm>
          <a:prstGeom prst="rect">
            <a:avLst/>
          </a:prstGeom>
        </p:spPr>
      </p:pic>
      <p:pic>
        <p:nvPicPr>
          <p:cNvPr id="36" name="Picture 35" descr="Screen Clipping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3832579"/>
            <a:ext cx="1581759" cy="731190"/>
          </a:xfrm>
          <a:prstGeom prst="rect">
            <a:avLst/>
          </a:prstGeom>
        </p:spPr>
      </p:pic>
      <p:pic>
        <p:nvPicPr>
          <p:cNvPr id="37" name="Picture 36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4174" y="2504836"/>
            <a:ext cx="1580245" cy="7079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33020" y="527142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vàng</a:t>
            </a:r>
            <a:endParaRPr lang="en-US" sz="2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7276388" y="527142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xanh</a:t>
            </a:r>
            <a:endParaRPr lang="en-US" sz="28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9178293" y="5271427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đỏ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4620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09024 -0.09537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47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10625 0.13148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57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11002 -0.17384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87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4493 -0.39838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-199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2332 -0.1030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54" y="-5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28294 0.12014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599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0.03476 -0.16574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828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09778 -0.19815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-990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43204 -0.11574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2" y="-578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39792 -0.325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-1629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53868 -0.06598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-331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0.00231 L 0.29336 0.01412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57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27084 0.0553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275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40912 0.05695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28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12604 -0.3294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1648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0.19297 -0.30902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-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879993"/>
              </p:ext>
            </p:extLst>
          </p:nvPr>
        </p:nvGraphicFramePr>
        <p:xfrm>
          <a:off x="4966010" y="778820"/>
          <a:ext cx="5671317" cy="51542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90439">
                  <a:extLst>
                    <a:ext uri="{9D8B030D-6E8A-4147-A177-3AD203B41FA5}">
                      <a16:colId xmlns:a16="http://schemas.microsoft.com/office/drawing/2014/main" xmlns="" val="3272789016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xmlns="" val="3390251747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xmlns="" val="898359590"/>
                    </a:ext>
                  </a:extLst>
                </a:gridCol>
              </a:tblGrid>
              <a:tr h="43887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7980505"/>
                  </a:ext>
                </a:extLst>
              </a:tr>
              <a:tr h="7654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6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9152631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  <p:pic>
        <p:nvPicPr>
          <p:cNvPr id="29" name="Picture 2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115294" y="4395097"/>
            <a:ext cx="1693690" cy="753412"/>
          </a:xfrm>
          <a:prstGeom prst="rect">
            <a:avLst/>
          </a:prstGeom>
        </p:spPr>
      </p:pic>
      <p:pic>
        <p:nvPicPr>
          <p:cNvPr id="30" name="Picture 29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78" y="2497841"/>
            <a:ext cx="1606192" cy="732487"/>
          </a:xfrm>
          <a:prstGeom prst="rect">
            <a:avLst/>
          </a:prstGeom>
        </p:spPr>
      </p:pic>
      <p:pic>
        <p:nvPicPr>
          <p:cNvPr id="31" name="Picture 30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 flipH="1">
            <a:off x="5149947" y="1847008"/>
            <a:ext cx="1692670" cy="812892"/>
          </a:xfrm>
          <a:prstGeom prst="rect">
            <a:avLst/>
          </a:prstGeom>
        </p:spPr>
      </p:pic>
      <p:pic>
        <p:nvPicPr>
          <p:cNvPr id="32" name="Picture 3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13" y="2659900"/>
            <a:ext cx="2565790" cy="3567408"/>
          </a:xfrm>
          <a:prstGeom prst="rect">
            <a:avLst/>
          </a:prstGeom>
        </p:spPr>
      </p:pic>
      <p:pic>
        <p:nvPicPr>
          <p:cNvPr id="33" name="Picture 32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006073" y="3761019"/>
            <a:ext cx="1546393" cy="634078"/>
          </a:xfrm>
          <a:prstGeom prst="rect">
            <a:avLst/>
          </a:prstGeom>
        </p:spPr>
      </p:pic>
      <p:pic>
        <p:nvPicPr>
          <p:cNvPr id="34" name="Picture 33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6991372" y="3161688"/>
            <a:ext cx="1546393" cy="634078"/>
          </a:xfrm>
          <a:prstGeom prst="rect">
            <a:avLst/>
          </a:prstGeom>
        </p:spPr>
      </p:pic>
      <p:pic>
        <p:nvPicPr>
          <p:cNvPr id="35" name="Picture 34" descr="Screen Clipping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 flipH="1">
            <a:off x="7003698" y="2461064"/>
            <a:ext cx="1550158" cy="771349"/>
          </a:xfrm>
          <a:prstGeom prst="rect">
            <a:avLst/>
          </a:prstGeom>
        </p:spPr>
      </p:pic>
      <p:pic>
        <p:nvPicPr>
          <p:cNvPr id="36" name="Picture 35" descr="Screen Clippin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3803551"/>
            <a:ext cx="1581759" cy="731190"/>
          </a:xfrm>
          <a:prstGeom prst="rect">
            <a:avLst/>
          </a:prstGeom>
        </p:spPr>
      </p:pic>
      <p:pic>
        <p:nvPicPr>
          <p:cNvPr id="37" name="Picture 36" descr="Screen Clipping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4174" y="2504836"/>
            <a:ext cx="1580245" cy="7079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33020" y="527142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vàng</a:t>
            </a:r>
            <a:endParaRPr lang="en-US" sz="2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7276388" y="527142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xanh</a:t>
            </a:r>
            <a:endParaRPr lang="en-US" sz="28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9178293" y="5271427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đỏ</a:t>
            </a:r>
            <a:endParaRPr lang="en-US" sz="2800" b="1" dirty="0"/>
          </a:p>
        </p:txBody>
      </p:sp>
      <p:pic>
        <p:nvPicPr>
          <p:cNvPr id="40" name="Picture 39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115294" y="3715040"/>
            <a:ext cx="1693690" cy="753412"/>
          </a:xfrm>
          <a:prstGeom prst="rect">
            <a:avLst/>
          </a:prstGeom>
        </p:spPr>
      </p:pic>
      <p:pic>
        <p:nvPicPr>
          <p:cNvPr id="41" name="Picture 40" descr="Screen Clippi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78" y="3100092"/>
            <a:ext cx="1606192" cy="732487"/>
          </a:xfrm>
          <a:prstGeom prst="rect">
            <a:avLst/>
          </a:prstGeom>
        </p:spPr>
      </p:pic>
      <p:pic>
        <p:nvPicPr>
          <p:cNvPr id="44" name="Picture 43" descr="Screen Clippi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006073" y="4395097"/>
            <a:ext cx="1546393" cy="634078"/>
          </a:xfrm>
          <a:prstGeom prst="rect">
            <a:avLst/>
          </a:prstGeom>
        </p:spPr>
      </p:pic>
      <p:pic>
        <p:nvPicPr>
          <p:cNvPr id="47" name="Picture 46" descr="Screen Clippin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4417319"/>
            <a:ext cx="1581759" cy="731190"/>
          </a:xfrm>
          <a:prstGeom prst="rect">
            <a:avLst/>
          </a:prstGeom>
        </p:spPr>
      </p:pic>
      <p:pic>
        <p:nvPicPr>
          <p:cNvPr id="48" name="Picture 47" descr="Screen Clippin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3129381"/>
            <a:ext cx="1581759" cy="731190"/>
          </a:xfrm>
          <a:prstGeom prst="rect">
            <a:avLst/>
          </a:prstGeom>
        </p:spPr>
      </p:pic>
      <p:pic>
        <p:nvPicPr>
          <p:cNvPr id="49" name="Picture 48" descr="Screen Clipping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732" y="1883516"/>
            <a:ext cx="1563862" cy="707461"/>
          </a:xfrm>
          <a:prstGeom prst="rect">
            <a:avLst/>
          </a:prstGeom>
        </p:spPr>
      </p:pic>
      <p:pic>
        <p:nvPicPr>
          <p:cNvPr id="50" name="Picture 49" descr="Screen Clipping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732" y="1217355"/>
            <a:ext cx="1563862" cy="707461"/>
          </a:xfrm>
          <a:prstGeom prst="rect">
            <a:avLst/>
          </a:prstGeom>
        </p:spPr>
      </p:pic>
      <p:pic>
        <p:nvPicPr>
          <p:cNvPr id="51" name="Picture 50" descr="Screen Clipping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981" b="97608" l="13770" r="58014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6056" r="41615"/>
          <a:stretch/>
        </p:blipFill>
        <p:spPr>
          <a:xfrm>
            <a:off x="7040407" y="1874623"/>
            <a:ext cx="1559366" cy="71379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975267" y="5186362"/>
            <a:ext cx="1868378" cy="73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867479" y="5186362"/>
            <a:ext cx="1868378" cy="73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754094" y="5186362"/>
            <a:ext cx="1868378" cy="73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Screen Clipping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098494" y="5179683"/>
            <a:ext cx="1693690" cy="753412"/>
          </a:xfrm>
          <a:prstGeom prst="rect">
            <a:avLst/>
          </a:prstGeom>
        </p:spPr>
      </p:pic>
      <p:pic>
        <p:nvPicPr>
          <p:cNvPr id="55" name="Picture 54" descr="Screen Clipping"/>
          <p:cNvPicPr>
            <a:picLocks noChangeAspect="1"/>
          </p:cNvPicPr>
          <p:nvPr/>
        </p:nvPicPr>
        <p:blipFill rotWithShape="1"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006073" y="5235545"/>
            <a:ext cx="1546393" cy="634078"/>
          </a:xfrm>
          <a:prstGeom prst="rect">
            <a:avLst/>
          </a:prstGeom>
        </p:spPr>
      </p:pic>
      <p:pic>
        <p:nvPicPr>
          <p:cNvPr id="58" name="Picture 57" descr="Screen Clipping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5166868"/>
            <a:ext cx="1581759" cy="731190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5754982" y="595665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7578790" y="595665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9446983" y="595665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3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4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0.30338 0.177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884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-0.30234 0.1821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7" y="90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15078 -0.00301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-16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00052 -0.26111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305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00338 -0.26944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35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14974 0.17778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3" y="849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14623 0.35856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181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00443 -0.2805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41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01172 -0.28171 " pathEditMode="relative" rAng="0" ptsTypes="AA">
                                      <p:cBhvr>
                                        <p:cTn id="4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1409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29102 0.19028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974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29101 0.19213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57" y="981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15703 -0.18612 " pathEditMode="relative" rAng="0" ptsTypes="AA">
                                      <p:cBhvr>
                                        <p:cTn id="5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2" grpId="0" animBg="1"/>
      <p:bldP spid="53" grpId="0" animBg="1"/>
      <p:bldP spid="25" grpId="0" animBg="1"/>
      <p:bldP spid="59" grpId="0" animBg="1"/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04102" y="1455453"/>
            <a:ext cx="3653598" cy="1001474"/>
            <a:chOff x="1183343" y="1464304"/>
            <a:chExt cx="3653598" cy="1001474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30356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Quan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biểu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lời</a:t>
              </a:r>
              <a:r>
                <a:rPr lang="en-US" sz="2800" dirty="0" smtClean="0"/>
                <a:t> </a:t>
              </a:r>
              <a:r>
                <a:rPr lang="en-US" sz="2800" err="1" smtClean="0"/>
                <a:t>câu</a:t>
              </a:r>
              <a:r>
                <a:rPr lang="en-US" sz="2800" smtClean="0"/>
                <a:t> hỏi.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199448"/>
              </p:ext>
            </p:extLst>
          </p:nvPr>
        </p:nvGraphicFramePr>
        <p:xfrm>
          <a:off x="4914900" y="271414"/>
          <a:ext cx="6393512" cy="604787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98378">
                  <a:extLst>
                    <a:ext uri="{9D8B030D-6E8A-4147-A177-3AD203B41FA5}">
                      <a16:colId xmlns:a16="http://schemas.microsoft.com/office/drawing/2014/main" xmlns="" val="631121301"/>
                    </a:ext>
                  </a:extLst>
                </a:gridCol>
                <a:gridCol w="1598378">
                  <a:extLst>
                    <a:ext uri="{9D8B030D-6E8A-4147-A177-3AD203B41FA5}">
                      <a16:colId xmlns:a16="http://schemas.microsoft.com/office/drawing/2014/main" xmlns="" val="3424303033"/>
                    </a:ext>
                  </a:extLst>
                </a:gridCol>
                <a:gridCol w="1598378">
                  <a:extLst>
                    <a:ext uri="{9D8B030D-6E8A-4147-A177-3AD203B41FA5}">
                      <a16:colId xmlns:a16="http://schemas.microsoft.com/office/drawing/2014/main" xmlns="" val="1684188789"/>
                    </a:ext>
                  </a:extLst>
                </a:gridCol>
                <a:gridCol w="1598378">
                  <a:extLst>
                    <a:ext uri="{9D8B030D-6E8A-4147-A177-3AD203B41FA5}">
                      <a16:colId xmlns:a16="http://schemas.microsoft.com/office/drawing/2014/main" xmlns="" val="1656533597"/>
                    </a:ext>
                  </a:extLst>
                </a:gridCol>
              </a:tblGrid>
              <a:tr h="534683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37269729"/>
                  </a:ext>
                </a:extLst>
              </a:tr>
              <a:tr h="69702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1"/>
                          </a:solidFill>
                        </a:rPr>
                        <a:t>vuông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1"/>
                          </a:solidFill>
                        </a:rPr>
                        <a:t>tròn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tam </a:t>
                      </a:r>
                      <a:r>
                        <a:rPr lang="en-US" sz="2000" baseline="0" dirty="0" err="1" smtClean="0">
                          <a:solidFill>
                            <a:schemeClr val="bg1"/>
                          </a:solidFill>
                        </a:rPr>
                        <a:t>giác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1"/>
                          </a:solidFill>
                        </a:rPr>
                        <a:t>chữ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chemeClr val="bg1"/>
                          </a:solidFill>
                        </a:rPr>
                        <a:t>nhật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7897986"/>
                  </a:ext>
                </a:extLst>
              </a:tr>
            </a:tbl>
          </a:graphicData>
        </a:graphic>
      </p:graphicFrame>
      <p:grpSp>
        <p:nvGrpSpPr>
          <p:cNvPr id="59" name="Group 58"/>
          <p:cNvGrpSpPr/>
          <p:nvPr/>
        </p:nvGrpSpPr>
        <p:grpSpPr>
          <a:xfrm>
            <a:off x="7048500" y="907825"/>
            <a:ext cx="546100" cy="4671575"/>
            <a:chOff x="6667500" y="907825"/>
            <a:chExt cx="546100" cy="4671575"/>
          </a:xfrm>
        </p:grpSpPr>
        <p:sp>
          <p:nvSpPr>
            <p:cNvPr id="29" name="Oval 28"/>
            <p:cNvSpPr/>
            <p:nvPr/>
          </p:nvSpPr>
          <p:spPr>
            <a:xfrm>
              <a:off x="6667500" y="50259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667500" y="44376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667500" y="38493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667500" y="32610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667500" y="26727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6667500" y="20844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667500" y="14961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6667500" y="9078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446480" y="2105724"/>
            <a:ext cx="511639" cy="3453600"/>
            <a:chOff x="4976580" y="2105724"/>
            <a:chExt cx="511639" cy="3453600"/>
          </a:xfrm>
        </p:grpSpPr>
        <p:sp>
          <p:nvSpPr>
            <p:cNvPr id="21" name="Rectangle 20"/>
            <p:cNvSpPr/>
            <p:nvPr/>
          </p:nvSpPr>
          <p:spPr>
            <a:xfrm>
              <a:off x="4976580" y="50459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600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976580" y="44576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6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76580" y="38693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60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976580" y="32810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600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976580" y="2694024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600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76580" y="2105724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600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394700" y="3284645"/>
            <a:ext cx="1041400" cy="2274679"/>
            <a:chOff x="8128000" y="3284645"/>
            <a:chExt cx="1041400" cy="2274679"/>
          </a:xfrm>
        </p:grpSpPr>
        <p:sp>
          <p:nvSpPr>
            <p:cNvPr id="39" name="Isosceles Triangle 38"/>
            <p:cNvSpPr/>
            <p:nvPr/>
          </p:nvSpPr>
          <p:spPr>
            <a:xfrm>
              <a:off x="8128000" y="4477775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/>
            <p:cNvSpPr/>
            <p:nvPr/>
          </p:nvSpPr>
          <p:spPr>
            <a:xfrm>
              <a:off x="8128000" y="3888998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/>
            <p:cNvSpPr/>
            <p:nvPr/>
          </p:nvSpPr>
          <p:spPr>
            <a:xfrm>
              <a:off x="8128000" y="3284645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/>
            <p:cNvSpPr/>
            <p:nvPr/>
          </p:nvSpPr>
          <p:spPr>
            <a:xfrm>
              <a:off x="8128000" y="5045999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992693" y="2712873"/>
            <a:ext cx="1074420" cy="2826376"/>
            <a:chOff x="9776793" y="2712873"/>
            <a:chExt cx="1074420" cy="2826376"/>
          </a:xfrm>
        </p:grpSpPr>
        <p:sp>
          <p:nvSpPr>
            <p:cNvPr id="42" name="Rectangle 41"/>
            <p:cNvSpPr/>
            <p:nvPr/>
          </p:nvSpPr>
          <p:spPr>
            <a:xfrm>
              <a:off x="9776793" y="5045998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776793" y="44777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9776793" y="38894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9776793" y="33011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9776793" y="27128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33400" y="2483666"/>
            <a:ext cx="4546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a.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loại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nhiêu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b.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? 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ít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65" name="Rounded Rectangle 64"/>
          <p:cNvSpPr/>
          <p:nvPr/>
        </p:nvSpPr>
        <p:spPr>
          <a:xfrm>
            <a:off x="5238749" y="390189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6</a:t>
            </a:r>
            <a:endParaRPr lang="en-US" sz="3600" b="1" dirty="0"/>
          </a:p>
        </p:txBody>
      </p:sp>
      <p:sp>
        <p:nvSpPr>
          <p:cNvPr id="66" name="Rounded Rectangle 65"/>
          <p:cNvSpPr/>
          <p:nvPr/>
        </p:nvSpPr>
        <p:spPr>
          <a:xfrm>
            <a:off x="6858000" y="312830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/>
              <a:t>8</a:t>
            </a:r>
            <a:endParaRPr lang="en-US" sz="3600" b="1" dirty="0"/>
          </a:p>
        </p:txBody>
      </p:sp>
      <p:sp>
        <p:nvSpPr>
          <p:cNvPr id="67" name="Rounded Rectangle 66"/>
          <p:cNvSpPr/>
          <p:nvPr/>
        </p:nvSpPr>
        <p:spPr>
          <a:xfrm>
            <a:off x="8394700" y="31327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4</a:t>
            </a:r>
            <a:endParaRPr lang="en-US" sz="3600" b="1" dirty="0"/>
          </a:p>
        </p:txBody>
      </p:sp>
      <p:sp>
        <p:nvSpPr>
          <p:cNvPr id="68" name="Rounded Rectangle 67"/>
          <p:cNvSpPr/>
          <p:nvPr/>
        </p:nvSpPr>
        <p:spPr>
          <a:xfrm>
            <a:off x="10066353" y="320087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5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5" grpId="0" animBg="1"/>
      <p:bldP spid="66" grpId="0" animBg="1"/>
      <p:bldP spid="67" grpId="0" animBg="1"/>
      <p:bldP spid="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35467" y="367021"/>
            <a:ext cx="7307196" cy="570588"/>
            <a:chOff x="1183343" y="1464304"/>
            <a:chExt cx="7307196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Quan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biểu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lời</a:t>
              </a:r>
              <a:r>
                <a:rPr lang="en-US" sz="2800" dirty="0" smtClean="0"/>
                <a:t> </a:t>
              </a:r>
              <a:r>
                <a:rPr lang="en-US" sz="2800" err="1" smtClean="0"/>
                <a:t>câu</a:t>
              </a:r>
              <a:r>
                <a:rPr lang="en-US" sz="2800" smtClean="0"/>
                <a:t> hỏi.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35467" y="1074084"/>
            <a:ext cx="10113533" cy="523220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SỐ BÔNG HOA ĐÃ NỞ TRONG VƯỜN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49558" y="4665565"/>
            <a:ext cx="56558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smtClean="0"/>
              <a:t>Bài giải</a:t>
            </a:r>
            <a:r>
              <a:rPr lang="en-US" sz="2800" smtClean="0"/>
              <a:t>       </a:t>
            </a:r>
          </a:p>
          <a:p>
            <a:pPr algn="ctr"/>
            <a:r>
              <a:rPr lang="en-US" sz="2800" smtClean="0"/>
              <a:t>      Có </a:t>
            </a: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bông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:</a:t>
            </a:r>
          </a:p>
          <a:p>
            <a:pPr algn="ctr"/>
            <a:r>
              <a:rPr lang="en-US" sz="2800" dirty="0"/>
              <a:t> </a:t>
            </a:r>
            <a:r>
              <a:rPr lang="en-US" sz="2800" dirty="0" smtClean="0"/>
              <a:t>      6 + 4 + 10 = 20 (</a:t>
            </a:r>
            <a:r>
              <a:rPr lang="en-US" sz="2800" dirty="0" err="1" smtClean="0"/>
              <a:t>bông</a:t>
            </a:r>
            <a:r>
              <a:rPr lang="en-US" sz="2800" dirty="0" smtClean="0"/>
              <a:t>)</a:t>
            </a:r>
          </a:p>
          <a:p>
            <a:r>
              <a:rPr lang="en-US" sz="2800"/>
              <a:t> </a:t>
            </a:r>
            <a:r>
              <a:rPr lang="en-US" sz="2800" smtClean="0"/>
              <a:t>                  Đáp </a:t>
            </a:r>
            <a:r>
              <a:rPr lang="en-US" sz="2800" dirty="0" err="1" smtClean="0"/>
              <a:t>số</a:t>
            </a:r>
            <a:r>
              <a:rPr lang="en-US" sz="2800" dirty="0" smtClean="0"/>
              <a:t>: 20 </a:t>
            </a:r>
            <a:r>
              <a:rPr lang="en-US" sz="2800" dirty="0" err="1" smtClean="0"/>
              <a:t>bông</a:t>
            </a:r>
            <a:endParaRPr lang="en-US" sz="2800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4" y="1541763"/>
            <a:ext cx="10470350" cy="238564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892094" y="1808463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6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892094" y="2582892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4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795776" y="3197377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6038" y="3990027"/>
            <a:ext cx="668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a. Mỗi loại có bao nhiêu bông hoa ?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546038" y="4544149"/>
            <a:ext cx="6689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b</a:t>
            </a:r>
            <a:r>
              <a:rPr lang="en-US" sz="2800" smtClean="0"/>
              <a:t>. Có tất cả bao nhiêu bông hoa 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517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10" grpId="0" animBg="1"/>
      <p:bldP spid="11" grpId="0" animBg="1"/>
      <p:bldP spid="12" grpId="0" animBg="1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35467" y="367021"/>
            <a:ext cx="7307196" cy="570588"/>
            <a:chOff x="1183343" y="1464304"/>
            <a:chExt cx="7307196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Quan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biểu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lời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câu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hỏi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35467" y="1074084"/>
            <a:ext cx="10113533" cy="523220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SỐ BÔNG HOA ĐÃ NỞ TRONG VƯỜN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4" y="1541763"/>
            <a:ext cx="10470350" cy="238564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892094" y="1808463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6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892094" y="2582892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4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795776" y="3197377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81782" y="4685926"/>
            <a:ext cx="88345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smtClean="0"/>
              <a:t>Bài giải</a:t>
            </a:r>
            <a:r>
              <a:rPr lang="en-US" sz="2800" smtClean="0"/>
              <a:t> </a:t>
            </a:r>
          </a:p>
          <a:p>
            <a:pPr algn="ctr"/>
            <a:r>
              <a:rPr lang="en-US" sz="2800" smtClean="0"/>
              <a:t>Hoa </a:t>
            </a:r>
            <a:r>
              <a:rPr lang="en-US" sz="2800" dirty="0" err="1" smtClean="0"/>
              <a:t>Hồng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 </a:t>
            </a:r>
            <a:r>
              <a:rPr lang="en-US" sz="2800" dirty="0" err="1" smtClean="0"/>
              <a:t>hoa</a:t>
            </a:r>
            <a:r>
              <a:rPr lang="en-US" sz="2800" dirty="0" smtClean="0"/>
              <a:t> </a:t>
            </a:r>
            <a:r>
              <a:rPr lang="en-US" sz="2800" dirty="0" err="1" smtClean="0"/>
              <a:t>cúc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bông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:</a:t>
            </a:r>
          </a:p>
          <a:p>
            <a:pPr algn="ctr"/>
            <a:r>
              <a:rPr lang="en-US" sz="2800" dirty="0"/>
              <a:t> </a:t>
            </a:r>
            <a:r>
              <a:rPr lang="en-US" sz="2800" dirty="0" smtClean="0"/>
              <a:t>        6 – 4 = 2 (</a:t>
            </a:r>
            <a:r>
              <a:rPr lang="en-US" sz="2800" dirty="0" err="1" smtClean="0"/>
              <a:t>bông</a:t>
            </a:r>
            <a:r>
              <a:rPr lang="en-US" sz="2800" dirty="0" smtClean="0"/>
              <a:t>)</a:t>
            </a:r>
          </a:p>
          <a:p>
            <a:r>
              <a:rPr lang="en-US" sz="2800" smtClean="0"/>
              <a:t>                                               Đáp </a:t>
            </a:r>
            <a:r>
              <a:rPr lang="en-US" sz="2800" dirty="0" err="1" smtClean="0"/>
              <a:t>số</a:t>
            </a:r>
            <a:r>
              <a:rPr lang="en-US" sz="2800" dirty="0" smtClean="0"/>
              <a:t>: 2 </a:t>
            </a:r>
            <a:r>
              <a:rPr lang="en-US" sz="2800" dirty="0" err="1" smtClean="0"/>
              <a:t>bông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038" y="4074435"/>
            <a:ext cx="8358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</a:t>
            </a:r>
            <a:r>
              <a:rPr lang="en-US" sz="2800" smtClean="0"/>
              <a:t>. Hoa hồng nhiều hơn hoa cúc mấy bông 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9973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89" y="3852664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53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/>
          <a:srcRect l="1020" b="5828"/>
          <a:stretch>
            <a:fillRect/>
          </a:stretch>
        </p:blipFill>
        <p:spPr>
          <a:xfrm>
            <a:off x="1587" y="4707954"/>
            <a:ext cx="12188826" cy="214915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265926" y="4077532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38713" y="2929331"/>
            <a:ext cx="8306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  <a:latin typeface="+mn-lt"/>
              </a:rPr>
              <a:t>CÁC THẦY CÔ </a:t>
            </a:r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GIÁO VÀ </a:t>
            </a:r>
            <a:r>
              <a:rPr lang="en-US" sz="3600" b="1" smtClean="0">
                <a:solidFill>
                  <a:srgbClr val="FF0000"/>
                </a:solidFill>
                <a:latin typeface="+mn-lt"/>
              </a:rPr>
              <a:t>CÁC </a:t>
            </a:r>
            <a:r>
              <a:rPr lang="en-US" sz="3600" b="1" smtClean="0">
                <a:solidFill>
                  <a:srgbClr val="FF0000"/>
                </a:solidFill>
              </a:rPr>
              <a:t>EM</a:t>
            </a:r>
            <a:r>
              <a:rPr lang="en-US" sz="3600" b="1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HỌC SINH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6157B8A-AED1-4CCB-89A5-CB7FBE65F02B}"/>
              </a:ext>
            </a:extLst>
          </p:cNvPr>
          <p:cNvSpPr/>
          <p:nvPr/>
        </p:nvSpPr>
        <p:spPr>
          <a:xfrm>
            <a:off x="715622" y="1517275"/>
            <a:ext cx="11906535" cy="4433237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9915012"/>
              </a:avLst>
            </a:prstTxWarp>
            <a:spAutoFit/>
          </a:bodyPr>
          <a:lstStyle/>
          <a:p>
            <a:pPr algn="ctr" defTabSz="609585"/>
            <a:r>
              <a:rPr lang="en-US" sz="7200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chemeClr val="accent1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CHÂN THÀNH CẢM ƠN</a:t>
            </a:r>
          </a:p>
        </p:txBody>
      </p:sp>
      <p:pic>
        <p:nvPicPr>
          <p:cNvPr id="13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70544"/>
            <a:ext cx="2295549" cy="2833378"/>
          </a:xfrm>
          <a:prstGeom prst="rect">
            <a:avLst/>
          </a:prstGeom>
        </p:spPr>
      </p:pic>
      <p:pic>
        <p:nvPicPr>
          <p:cNvPr id="1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1531">
            <a:off x="-103627" y="1547144"/>
            <a:ext cx="1434865" cy="22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5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</TotalTime>
  <Words>254</Words>
  <Application>Microsoft Office PowerPoint</Application>
  <PresentationFormat>Widescreen</PresentationFormat>
  <Paragraphs>60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Microsoft YaHei</vt:lpstr>
      <vt:lpstr>宋体</vt:lpstr>
      <vt:lpstr>宋体</vt:lpstr>
      <vt:lpstr>Arial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HP</cp:lastModifiedBy>
  <cp:revision>125</cp:revision>
  <dcterms:created xsi:type="dcterms:W3CDTF">2021-06-02T01:34:28Z</dcterms:created>
  <dcterms:modified xsi:type="dcterms:W3CDTF">2024-04-21T12:59:53Z</dcterms:modified>
</cp:coreProperties>
</file>