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8BF61-EC45-4725-826B-38BB15519EFD}" type="datetimeFigureOut">
              <a:rPr lang="en-US" smtClean="0"/>
              <a:t>10/04/2024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934B3-0EE0-4262-A818-D1CA748073C8}" type="slidenum">
              <a:rPr lang="en-US" smtClean="0"/>
              <a:t>‹#›</a:t>
            </a:fld>
            <a:endParaRPr lang="en-US"/>
          </a:p>
        </p:txBody>
      </p:sp>
    </p:spTree>
    <p:extLst>
      <p:ext uri="{BB962C8B-B14F-4D97-AF65-F5344CB8AC3E}">
        <p14:creationId xmlns:p14="http://schemas.microsoft.com/office/powerpoint/2010/main" val="4152677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19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6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08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938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90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36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642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F7DD13-DCEE-4291-B748-FC8F79EDE4FC}" type="datetimeFigureOut">
              <a:rPr lang="en-US" smtClean="0"/>
              <a:t>10/04/2024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2642675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7DD13-DCEE-4291-B748-FC8F79EDE4FC}" type="datetimeFigureOut">
              <a:rPr lang="en-US" smtClean="0"/>
              <a:t>10/04/2024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3840220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7DD13-DCEE-4291-B748-FC8F79EDE4FC}" type="datetimeFigureOut">
              <a:rPr lang="en-US" smtClean="0"/>
              <a:t>10/04/2024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338554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7DD13-DCEE-4291-B748-FC8F79EDE4FC}" type="datetimeFigureOut">
              <a:rPr lang="en-US" smtClean="0"/>
              <a:t>10/04/2024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379006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F7DD13-DCEE-4291-B748-FC8F79EDE4FC}" type="datetimeFigureOut">
              <a:rPr lang="en-US" smtClean="0"/>
              <a:t>10/04/2024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372780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F7DD13-DCEE-4291-B748-FC8F79EDE4FC}" type="datetimeFigureOut">
              <a:rPr lang="en-US" smtClean="0"/>
              <a:t>10/04/2024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2606736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F7DD13-DCEE-4291-B748-FC8F79EDE4FC}" type="datetimeFigureOut">
              <a:rPr lang="en-US" smtClean="0"/>
              <a:t>10/04/2024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413286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F7DD13-DCEE-4291-B748-FC8F79EDE4FC}" type="datetimeFigureOut">
              <a:rPr lang="en-US" smtClean="0"/>
              <a:t>10/04/2024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525805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7DD13-DCEE-4291-B748-FC8F79EDE4FC}" type="datetimeFigureOut">
              <a:rPr lang="en-US" smtClean="0"/>
              <a:t>10/04/2024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22143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F7DD13-DCEE-4291-B748-FC8F79EDE4FC}" type="datetimeFigureOut">
              <a:rPr lang="en-US" smtClean="0"/>
              <a:t>10/04/2024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183478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F7DD13-DCEE-4291-B748-FC8F79EDE4FC}" type="datetimeFigureOut">
              <a:rPr lang="en-US" smtClean="0"/>
              <a:t>10/04/2024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31CF4-9AF3-4C39-AFD8-D1F371374346}" type="slidenum">
              <a:rPr lang="en-US" smtClean="0"/>
              <a:t>‹#›</a:t>
            </a:fld>
            <a:endParaRPr lang="en-US"/>
          </a:p>
        </p:txBody>
      </p:sp>
    </p:spTree>
    <p:extLst>
      <p:ext uri="{BB962C8B-B14F-4D97-AF65-F5344CB8AC3E}">
        <p14:creationId xmlns:p14="http://schemas.microsoft.com/office/powerpoint/2010/main" val="94135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7DD13-DCEE-4291-B748-FC8F79EDE4FC}" type="datetimeFigureOut">
              <a:rPr lang="en-US" smtClean="0"/>
              <a:t>10/04/2024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31CF4-9AF3-4C39-AFD8-D1F371374346}" type="slidenum">
              <a:rPr lang="en-US" smtClean="0"/>
              <a:t>‹#›</a:t>
            </a:fld>
            <a:endParaRPr lang="en-US"/>
          </a:p>
        </p:txBody>
      </p:sp>
    </p:spTree>
    <p:extLst>
      <p:ext uri="{BB962C8B-B14F-4D97-AF65-F5344CB8AC3E}">
        <p14:creationId xmlns:p14="http://schemas.microsoft.com/office/powerpoint/2010/main" val="3827010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0.xml"/><Relationship Id="rId3" Type="http://schemas.openxmlformats.org/officeDocument/2006/relationships/image" Target="../media/image18.png"/><Relationship Id="rId7" Type="http://schemas.openxmlformats.org/officeDocument/2006/relationships/slide" Target="slide18.xml"/><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7.xml"/><Relationship Id="rId11" Type="http://schemas.microsoft.com/office/2007/relationships/hdphoto" Target="../media/hdphoto4.wdp"/><Relationship Id="rId5" Type="http://schemas.openxmlformats.org/officeDocument/2006/relationships/slide" Target="slide16.xml"/><Relationship Id="rId10" Type="http://schemas.openxmlformats.org/officeDocument/2006/relationships/image" Target="../media/image19.png"/><Relationship Id="rId4" Type="http://schemas.microsoft.com/office/2007/relationships/hdphoto" Target="../media/hdphoto3.wdp"/><Relationship Id="rId9"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946" y="3648746"/>
            <a:ext cx="9144000" cy="2387600"/>
          </a:xfrm>
        </p:spPr>
        <p:txBody>
          <a:bodyPr>
            <a:prstTxWarp prst="textCanUp">
              <a:avLst/>
            </a:prstTxWarp>
            <a:normAutofit fontScale="90000"/>
          </a:bodyPr>
          <a:lstStyle/>
          <a:p>
            <a:r>
              <a:rPr lang="en-US" b="1" dirty="0" err="1" smtClean="0">
                <a:ln w="22225">
                  <a:solidFill>
                    <a:schemeClr val="accent4">
                      <a:lumMod val="75000"/>
                    </a:schemeClr>
                  </a:solidFill>
                  <a:prstDash val="solid"/>
                </a:ln>
                <a:solidFill>
                  <a:schemeClr val="accent2">
                    <a:lumMod val="40000"/>
                    <a:lumOff val="60000"/>
                  </a:schemeClr>
                </a:solidFill>
              </a:rPr>
              <a:t>Môn</a:t>
            </a:r>
            <a:r>
              <a:rPr lang="en-US" b="1" dirty="0" smtClean="0">
                <a:ln w="22225">
                  <a:solidFill>
                    <a:schemeClr val="accent4">
                      <a:lumMod val="75000"/>
                    </a:schemeClr>
                  </a:solidFill>
                  <a:prstDash val="solid"/>
                </a:ln>
                <a:solidFill>
                  <a:schemeClr val="accent2">
                    <a:lumMod val="40000"/>
                    <a:lumOff val="60000"/>
                  </a:schemeClr>
                </a:solidFill>
              </a:rPr>
              <a:t> : </a:t>
            </a:r>
            <a:r>
              <a:rPr lang="en-US" b="1" dirty="0" err="1" smtClean="0">
                <a:ln w="22225">
                  <a:solidFill>
                    <a:schemeClr val="accent4">
                      <a:lumMod val="75000"/>
                    </a:schemeClr>
                  </a:solidFill>
                  <a:prstDash val="solid"/>
                </a:ln>
                <a:solidFill>
                  <a:schemeClr val="accent2">
                    <a:lumMod val="40000"/>
                    <a:lumOff val="60000"/>
                  </a:schemeClr>
                </a:solidFill>
              </a:rPr>
              <a:t>Tiếng</a:t>
            </a:r>
            <a:r>
              <a:rPr lang="en-US" b="1" dirty="0" smtClean="0">
                <a:ln w="22225">
                  <a:solidFill>
                    <a:schemeClr val="accent4">
                      <a:lumMod val="75000"/>
                    </a:schemeClr>
                  </a:solidFill>
                  <a:prstDash val="solid"/>
                </a:ln>
                <a:solidFill>
                  <a:schemeClr val="accent2">
                    <a:lumMod val="40000"/>
                    <a:lumOff val="60000"/>
                  </a:schemeClr>
                </a:solidFill>
              </a:rPr>
              <a:t> </a:t>
            </a:r>
            <a:r>
              <a:rPr lang="en-US" b="1" dirty="0" err="1" smtClean="0">
                <a:ln w="22225">
                  <a:solidFill>
                    <a:schemeClr val="accent4">
                      <a:lumMod val="75000"/>
                    </a:schemeClr>
                  </a:solidFill>
                  <a:prstDash val="solid"/>
                </a:ln>
                <a:solidFill>
                  <a:schemeClr val="accent2">
                    <a:lumMod val="40000"/>
                    <a:lumOff val="60000"/>
                  </a:schemeClr>
                </a:solidFill>
              </a:rPr>
              <a:t>Việt</a:t>
            </a:r>
            <a:r>
              <a:rPr lang="en-US" b="1" dirty="0" smtClean="0">
                <a:ln w="22225">
                  <a:solidFill>
                    <a:schemeClr val="accent4">
                      <a:lumMod val="75000"/>
                    </a:schemeClr>
                  </a:solidFill>
                  <a:prstDash val="solid"/>
                </a:ln>
                <a:solidFill>
                  <a:schemeClr val="accent2">
                    <a:lumMod val="40000"/>
                    <a:lumOff val="60000"/>
                  </a:schemeClr>
                </a:solidFill>
              </a:rPr>
              <a:t> </a:t>
            </a:r>
            <a:br>
              <a:rPr lang="en-US" b="1" dirty="0" smtClean="0">
                <a:ln w="22225">
                  <a:solidFill>
                    <a:schemeClr val="accent4">
                      <a:lumMod val="75000"/>
                    </a:schemeClr>
                  </a:solidFill>
                  <a:prstDash val="solid"/>
                </a:ln>
                <a:solidFill>
                  <a:schemeClr val="accent2">
                    <a:lumMod val="40000"/>
                    <a:lumOff val="60000"/>
                  </a:schemeClr>
                </a:solidFill>
              </a:rPr>
            </a:br>
            <a:r>
              <a:rPr lang="en-US" b="1" dirty="0" err="1" smtClean="0">
                <a:ln w="22225">
                  <a:solidFill>
                    <a:schemeClr val="accent4">
                      <a:lumMod val="75000"/>
                    </a:schemeClr>
                  </a:solidFill>
                  <a:prstDash val="solid"/>
                </a:ln>
                <a:solidFill>
                  <a:schemeClr val="accent2">
                    <a:lumMod val="40000"/>
                    <a:lumOff val="60000"/>
                  </a:schemeClr>
                </a:solidFill>
              </a:rPr>
              <a:t>Bài</a:t>
            </a:r>
            <a:r>
              <a:rPr lang="en-US" b="1" dirty="0" smtClean="0">
                <a:ln w="22225">
                  <a:solidFill>
                    <a:schemeClr val="accent4">
                      <a:lumMod val="75000"/>
                    </a:schemeClr>
                  </a:solidFill>
                  <a:prstDash val="solid"/>
                </a:ln>
                <a:solidFill>
                  <a:schemeClr val="accent2">
                    <a:lumMod val="40000"/>
                    <a:lumOff val="60000"/>
                  </a:schemeClr>
                </a:solidFill>
              </a:rPr>
              <a:t> : </a:t>
            </a:r>
            <a:r>
              <a:rPr lang="en-US" b="1" dirty="0" err="1" smtClean="0">
                <a:ln w="22225">
                  <a:solidFill>
                    <a:schemeClr val="accent4">
                      <a:lumMod val="75000"/>
                    </a:schemeClr>
                  </a:solidFill>
                  <a:prstDash val="solid"/>
                </a:ln>
                <a:solidFill>
                  <a:schemeClr val="accent2">
                    <a:lumMod val="40000"/>
                    <a:lumOff val="60000"/>
                  </a:schemeClr>
                </a:solidFill>
              </a:rPr>
              <a:t>Cái</a:t>
            </a:r>
            <a:r>
              <a:rPr lang="en-US" b="1" dirty="0" smtClean="0">
                <a:ln w="22225">
                  <a:solidFill>
                    <a:schemeClr val="accent4">
                      <a:lumMod val="75000"/>
                    </a:schemeClr>
                  </a:solidFill>
                  <a:prstDash val="solid"/>
                </a:ln>
                <a:solidFill>
                  <a:schemeClr val="accent2">
                    <a:lumMod val="40000"/>
                    <a:lumOff val="60000"/>
                  </a:schemeClr>
                </a:solidFill>
              </a:rPr>
              <a:t> </a:t>
            </a:r>
            <a:r>
              <a:rPr lang="en-US" b="1" dirty="0" err="1" smtClean="0">
                <a:ln w="22225">
                  <a:solidFill>
                    <a:schemeClr val="accent4">
                      <a:lumMod val="75000"/>
                    </a:schemeClr>
                  </a:solidFill>
                  <a:prstDash val="solid"/>
                </a:ln>
                <a:solidFill>
                  <a:schemeClr val="accent2">
                    <a:lumMod val="40000"/>
                    <a:lumOff val="60000"/>
                  </a:schemeClr>
                </a:solidFill>
              </a:rPr>
              <a:t>Cầu</a:t>
            </a:r>
            <a:r>
              <a:rPr lang="en-US" b="1" dirty="0" smtClean="0">
                <a:ln w="22225">
                  <a:solidFill>
                    <a:schemeClr val="accent4">
                      <a:lumMod val="75000"/>
                    </a:schemeClr>
                  </a:solidFill>
                  <a:prstDash val="solid"/>
                </a:ln>
                <a:solidFill>
                  <a:schemeClr val="accent2">
                    <a:lumMod val="40000"/>
                    <a:lumOff val="60000"/>
                  </a:schemeClr>
                </a:solidFill>
              </a:rPr>
              <a:t> (</a:t>
            </a:r>
            <a:r>
              <a:rPr lang="en-US" b="1" dirty="0" err="1" smtClean="0">
                <a:ln w="22225">
                  <a:solidFill>
                    <a:schemeClr val="accent4">
                      <a:lumMod val="75000"/>
                    </a:schemeClr>
                  </a:solidFill>
                  <a:prstDash val="solid"/>
                </a:ln>
                <a:solidFill>
                  <a:schemeClr val="accent2">
                    <a:lumMod val="40000"/>
                    <a:lumOff val="60000"/>
                  </a:schemeClr>
                </a:solidFill>
              </a:rPr>
              <a:t>Tiết</a:t>
            </a:r>
            <a:r>
              <a:rPr lang="en-US" b="1" dirty="0" smtClean="0">
                <a:ln w="22225">
                  <a:solidFill>
                    <a:schemeClr val="accent4">
                      <a:lumMod val="75000"/>
                    </a:schemeClr>
                  </a:solidFill>
                  <a:prstDash val="solid"/>
                </a:ln>
                <a:solidFill>
                  <a:schemeClr val="accent2">
                    <a:lumMod val="40000"/>
                    <a:lumOff val="60000"/>
                  </a:schemeClr>
                </a:solidFill>
              </a:rPr>
              <a:t> 1)</a:t>
            </a:r>
            <a:br>
              <a:rPr lang="en-US" b="1" dirty="0" smtClean="0">
                <a:ln w="22225">
                  <a:solidFill>
                    <a:schemeClr val="accent4">
                      <a:lumMod val="75000"/>
                    </a:schemeClr>
                  </a:solidFill>
                  <a:prstDash val="solid"/>
                </a:ln>
                <a:solidFill>
                  <a:schemeClr val="accent2">
                    <a:lumMod val="40000"/>
                    <a:lumOff val="60000"/>
                  </a:schemeClr>
                </a:solidFill>
              </a:rPr>
            </a:br>
            <a:r>
              <a:rPr lang="en-US" b="1" dirty="0" smtClean="0">
                <a:ln w="22225">
                  <a:solidFill>
                    <a:schemeClr val="accent4">
                      <a:lumMod val="75000"/>
                    </a:schemeClr>
                  </a:solidFill>
                  <a:prstDash val="solid"/>
                </a:ln>
                <a:solidFill>
                  <a:schemeClr val="accent2">
                    <a:lumMod val="40000"/>
                    <a:lumOff val="60000"/>
                  </a:schemeClr>
                </a:solidFill>
              </a:rPr>
              <a:t>GV: </a:t>
            </a:r>
            <a:r>
              <a:rPr lang="en-US" b="1" dirty="0" err="1" smtClean="0">
                <a:ln w="22225">
                  <a:solidFill>
                    <a:schemeClr val="accent4">
                      <a:lumMod val="75000"/>
                    </a:schemeClr>
                  </a:solidFill>
                  <a:prstDash val="solid"/>
                </a:ln>
                <a:solidFill>
                  <a:schemeClr val="accent2">
                    <a:lumMod val="40000"/>
                    <a:lumOff val="60000"/>
                  </a:schemeClr>
                </a:solidFill>
              </a:rPr>
              <a:t>Phạm</a:t>
            </a:r>
            <a:r>
              <a:rPr lang="en-US" b="1" dirty="0" smtClean="0">
                <a:ln w="22225">
                  <a:solidFill>
                    <a:schemeClr val="accent4">
                      <a:lumMod val="75000"/>
                    </a:schemeClr>
                  </a:solidFill>
                  <a:prstDash val="solid"/>
                </a:ln>
                <a:solidFill>
                  <a:schemeClr val="accent2">
                    <a:lumMod val="40000"/>
                    <a:lumOff val="60000"/>
                  </a:schemeClr>
                </a:solidFill>
              </a:rPr>
              <a:t> </a:t>
            </a:r>
            <a:r>
              <a:rPr lang="en-US" b="1" dirty="0" err="1" smtClean="0">
                <a:ln w="22225">
                  <a:solidFill>
                    <a:schemeClr val="accent4">
                      <a:lumMod val="75000"/>
                    </a:schemeClr>
                  </a:solidFill>
                  <a:prstDash val="solid"/>
                </a:ln>
                <a:solidFill>
                  <a:schemeClr val="accent2">
                    <a:lumMod val="40000"/>
                    <a:lumOff val="60000"/>
                  </a:schemeClr>
                </a:solidFill>
              </a:rPr>
              <a:t>Thị</a:t>
            </a:r>
            <a:r>
              <a:rPr lang="en-US" b="1" dirty="0" smtClean="0">
                <a:ln w="22225">
                  <a:solidFill>
                    <a:schemeClr val="accent4">
                      <a:lumMod val="75000"/>
                    </a:schemeClr>
                  </a:solidFill>
                  <a:prstDash val="solid"/>
                </a:ln>
                <a:solidFill>
                  <a:schemeClr val="accent2">
                    <a:lumMod val="40000"/>
                    <a:lumOff val="60000"/>
                  </a:schemeClr>
                </a:solidFill>
              </a:rPr>
              <a:t> </a:t>
            </a:r>
            <a:r>
              <a:rPr lang="en-US" b="1" dirty="0" err="1" smtClean="0">
                <a:ln w="22225">
                  <a:solidFill>
                    <a:schemeClr val="accent4">
                      <a:lumMod val="75000"/>
                    </a:schemeClr>
                  </a:solidFill>
                  <a:prstDash val="solid"/>
                </a:ln>
                <a:solidFill>
                  <a:schemeClr val="accent2">
                    <a:lumMod val="40000"/>
                    <a:lumOff val="60000"/>
                  </a:schemeClr>
                </a:solidFill>
              </a:rPr>
              <a:t>Thanh</a:t>
            </a:r>
            <a:r>
              <a:rPr lang="en-US" b="1" dirty="0" smtClean="0">
                <a:ln w="22225">
                  <a:solidFill>
                    <a:schemeClr val="accent4">
                      <a:lumMod val="75000"/>
                    </a:schemeClr>
                  </a:solidFill>
                  <a:prstDash val="solid"/>
                </a:ln>
                <a:solidFill>
                  <a:schemeClr val="accent2">
                    <a:lumMod val="40000"/>
                    <a:lumOff val="60000"/>
                  </a:schemeClr>
                </a:solidFill>
              </a:rPr>
              <a:t> </a:t>
            </a:r>
            <a:r>
              <a:rPr lang="en-US" b="1" dirty="0" err="1" smtClean="0">
                <a:ln w="22225">
                  <a:solidFill>
                    <a:schemeClr val="accent4">
                      <a:lumMod val="75000"/>
                    </a:schemeClr>
                  </a:solidFill>
                  <a:prstDash val="solid"/>
                </a:ln>
                <a:solidFill>
                  <a:schemeClr val="accent2">
                    <a:lumMod val="40000"/>
                    <a:lumOff val="60000"/>
                  </a:schemeClr>
                </a:solidFill>
              </a:rPr>
              <a:t>Yên</a:t>
            </a:r>
            <a:endParaRPr lang="en-US" b="1" dirty="0">
              <a:ln w="22225">
                <a:solidFill>
                  <a:schemeClr val="accent4">
                    <a:lumMod val="75000"/>
                  </a:schemeClr>
                </a:solidFill>
                <a:prstDash val="solid"/>
              </a:ln>
              <a:solidFill>
                <a:schemeClr val="accent2">
                  <a:lumMod val="40000"/>
                  <a:lumOff val="60000"/>
                </a:schemeClr>
              </a:solidFill>
            </a:endParaRPr>
          </a:p>
        </p:txBody>
      </p:sp>
      <p:sp>
        <p:nvSpPr>
          <p:cNvPr id="5" name="Rectangle 4"/>
          <p:cNvSpPr/>
          <p:nvPr/>
        </p:nvSpPr>
        <p:spPr>
          <a:xfrm>
            <a:off x="1095983" y="1506179"/>
            <a:ext cx="10037742" cy="1906323"/>
          </a:xfrm>
          <a:prstGeom prst="rect">
            <a:avLst/>
          </a:prstGeom>
          <a:noFill/>
        </p:spPr>
        <p:txBody>
          <a:bodyPr wrap="none" lIns="91440" tIns="45720" rIns="91440" bIns="45720">
            <a:prstTxWarp prst="textArchUp">
              <a:avLst/>
            </a:prstTxWarp>
            <a:spAutoFit/>
          </a:bodyPr>
          <a:lstStyle/>
          <a:p>
            <a:pPr algn="ct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Chào</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mừng</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quý</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thầy</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cô</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giáo</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đến</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thăm</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dự</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a:t>
            </a:r>
            <a:r>
              <a:rPr lang="en-US" sz="5400" dirty="0" err="1"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lớp</a:t>
            </a:r>
            <a:r>
              <a:rPr lang="en-US" sz="5400" dirty="0" smtClean="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rPr>
              <a:t> 4D !</a:t>
            </a:r>
            <a:endParaRPr lang="en-US" sz="5400" dirty="0">
              <a:ln w="0">
                <a:solidFill>
                  <a:schemeClr val="accent1">
                    <a:lumMod val="50000"/>
                  </a:schemeClr>
                </a:solidFill>
              </a:ln>
              <a:solidFill>
                <a:schemeClr val="tx1">
                  <a:lumMod val="75000"/>
                  <a:lumOff val="25000"/>
                </a:schemeClr>
              </a:solidFill>
              <a:effectLst>
                <a:glow rad="139700">
                  <a:schemeClr val="accent1">
                    <a:satMod val="175000"/>
                    <a:alpha val="40000"/>
                  </a:schemeClr>
                </a:glow>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46102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ask="http://schemas.microsoft.com/office/drawing/2018/sketchyshapes" xmln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3"/>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4"/>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5"/>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6"/>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320093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3"/>
          <a:srcRect r="9773" b="26815"/>
          <a:stretch/>
        </p:blipFill>
        <p:spPr>
          <a:xfrm>
            <a:off x="0" y="2327442"/>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27009"/>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81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3"/>
          <a:srcRect r="9773" b="26815"/>
          <a:stretch/>
        </p:blipFill>
        <p:spPr>
          <a:xfrm>
            <a:off x="0" y="2327442"/>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2508135"/>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13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3"/>
          <a:srcRect r="9773" b="26815"/>
          <a:stretch/>
        </p:blipFill>
        <p:spPr>
          <a:xfrm>
            <a:off x="0" y="2327442"/>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574" y="2446215"/>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238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3"/>
          <a:srcRect r="9773" b="26815"/>
          <a:stretch/>
        </p:blipFill>
        <p:spPr>
          <a:xfrm>
            <a:off x="0" y="2327442"/>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571214"/>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63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5"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6"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7"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8"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48953" y="631447"/>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id="{4E1E8ADB-C7FB-4B77-AE3E-0FA84160AC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3" action="ppaction://hlinksldjump"/>
            <a:extLst>
              <a:ext uri="{FF2B5EF4-FFF2-40B4-BE49-F238E27FC236}">
                <a16:creationId xmlns:a16="http://schemas.microsoft.com/office/drawing/2014/main"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284171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út Hành động: Lùi hoặc Trước 16">
            <a:hlinkClick r:id="rId2"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xmln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86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2"/>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xmln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0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út Hành động: Lùi hoặc Trước 1">
            <a:hlinkClick r:id="rId2"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xmln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a:t>
            </a:r>
            <a:r>
              <a:rPr lang="en-US" sz="4000" b="1" dirty="0" err="1" smtClean="0">
                <a:solidFill>
                  <a:srgbClr val="CC3140"/>
                </a:solidFill>
                <a:latin typeface="Calibri" panose="020F0502020204030204" pitchFamily="34" charset="0"/>
                <a:cs typeface="Calibri" panose="020F0502020204030204" pitchFamily="34" charset="0"/>
              </a:rPr>
              <a:t>và</a:t>
            </a:r>
            <a:r>
              <a:rPr lang="vi-VN" sz="4000" b="1" dirty="0" smtClean="0">
                <a:solidFill>
                  <a:srgbClr val="CC3140"/>
                </a:solidFill>
                <a:latin typeface="Calibri" panose="020F0502020204030204" pitchFamily="34" charset="0"/>
                <a:cs typeface="Calibri" panose="020F0502020204030204" pitchFamily="34" charset="0"/>
              </a:rPr>
              <a:t> </a:t>
            </a:r>
            <a:r>
              <a:rPr lang="vi-VN" sz="4000" b="1" dirty="0">
                <a:solidFill>
                  <a:srgbClr val="CC3140"/>
                </a:solidFill>
                <a:latin typeface="Calibri" panose="020F0502020204030204" pitchFamily="34" charset="0"/>
                <a:cs typeface="Calibri" panose="020F0502020204030204" pitchFamily="34" charset="0"/>
              </a:rPr>
              <a:t>đẹp đẽ </a:t>
            </a:r>
            <a:r>
              <a:rPr lang="en-US" sz="4000" b="1" dirty="0">
                <a:solidFill>
                  <a:srgbClr val="CC314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473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út Hành động: Lùi hoặc Trước 1">
            <a:hlinkClick r:id="rId2"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3"/>
            <a:stretch>
              <a:fillRect/>
            </a:stretch>
          </p:blipFill>
          <p:spPr>
            <a:xfrm>
              <a:off x="392221" y="2245779"/>
              <a:ext cx="715413" cy="900000"/>
            </a:xfrm>
            <a:prstGeom prst="rect">
              <a:avLst/>
            </a:prstGeom>
          </p:spPr>
        </p:pic>
      </p:grpSp>
    </p:spTree>
    <p:extLst>
      <p:ext uri="{BB962C8B-B14F-4D97-AF65-F5344CB8AC3E}">
        <p14:creationId xmlns:p14="http://schemas.microsoft.com/office/powerpoint/2010/main" val="157691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9279cd1-cb0c-4508-a238-068231d4f95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892024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út Hành động: Lùi hoặc Trước 1">
            <a:hlinkClick r:id="rId2"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3"/>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a:t>
            </a:r>
            <a:r>
              <a:rPr lang="vi-VN" sz="4000" b="1" dirty="0" smtClean="0">
                <a:solidFill>
                  <a:srgbClr val="002060"/>
                </a:solidFill>
                <a:latin typeface="Calibri" panose="020F0502020204030204" pitchFamily="34" charset="0"/>
                <a:cs typeface="Calibri" panose="020F0502020204030204" pitchFamily="34" charset="0"/>
              </a:rPr>
              <a:t>người </a:t>
            </a:r>
            <a:r>
              <a:rPr lang="vi-VN" sz="4000" b="1" dirty="0">
                <a:solidFill>
                  <a:srgbClr val="002060"/>
                </a:solidFill>
                <a:latin typeface="Calibri" panose="020F0502020204030204" pitchFamily="34" charset="0"/>
                <a:cs typeface="Calibri" panose="020F0502020204030204" pitchFamily="34" charset="0"/>
              </a:rPr>
              <a:t>yêu cha </a:t>
            </a:r>
            <a:r>
              <a:rPr lang="vi-VN" sz="4000" b="1" dirty="0" smtClean="0">
                <a:solidFill>
                  <a:srgbClr val="002060"/>
                </a:solidFill>
                <a:latin typeface="Calibri" panose="020F0502020204030204" pitchFamily="34" charset="0"/>
                <a:cs typeface="Calibri" panose="020F0502020204030204" pitchFamily="34" charset="0"/>
              </a:rPr>
              <a:t>m</a:t>
            </a:r>
            <a:r>
              <a:rPr lang="en-US" sz="4000" b="1" dirty="0">
                <a:solidFill>
                  <a:srgbClr val="002060"/>
                </a:solidFill>
                <a:latin typeface="Calibri" panose="020F0502020204030204" pitchFamily="34" charset="0"/>
                <a:cs typeface="Calibri" panose="020F0502020204030204" pitchFamily="34" charset="0"/>
              </a:rPr>
              <a:t>ẹ</a:t>
            </a:r>
            <a:r>
              <a:rPr lang="vi-VN" sz="4000" b="1" dirty="0" smtClean="0">
                <a:solidFill>
                  <a:srgbClr val="002060"/>
                </a:solidFill>
                <a:latin typeface="Calibri" panose="020F0502020204030204" pitchFamily="34" charset="0"/>
                <a:cs typeface="Calibri" panose="020F0502020204030204" pitchFamily="34" charset="0"/>
              </a:rPr>
              <a:t>, yêu </a:t>
            </a:r>
            <a:r>
              <a:rPr lang="vi-VN" sz="4000" b="1" dirty="0">
                <a:solidFill>
                  <a:srgbClr val="002060"/>
                </a:solidFill>
                <a:latin typeface="Calibri" panose="020F0502020204030204" pitchFamily="34" charset="0"/>
                <a:cs typeface="Calibri" panose="020F0502020204030204" pitchFamily="34" charset="0"/>
              </a:rPr>
              <a:t>cảnh vật quê </a:t>
            </a:r>
            <a:r>
              <a:rPr lang="vi-VN" sz="4000" b="1" dirty="0" smtClean="0">
                <a:solidFill>
                  <a:srgbClr val="002060"/>
                </a:solidFill>
                <a:latin typeface="Calibri" panose="020F0502020204030204" pitchFamily="34" charset="0"/>
                <a:cs typeface="Calibri" panose="020F0502020204030204" pitchFamily="34" charset="0"/>
              </a:rPr>
              <a:t>hương</a:t>
            </a:r>
            <a:r>
              <a:rPr lang="en-US" sz="4000" b="1" dirty="0" smtClean="0">
                <a:solidFill>
                  <a:srgbClr val="002060"/>
                </a:solidFill>
                <a:latin typeface="Calibri" panose="020F0502020204030204" pitchFamily="34" charset="0"/>
                <a:cs typeface="Calibri" panose="020F0502020204030204" pitchFamily="34" charset="0"/>
              </a:rPr>
              <a:t>, </a:t>
            </a:r>
            <a:r>
              <a:rPr lang="vi-VN" sz="4000" b="1" dirty="0" smtClean="0">
                <a:solidFill>
                  <a:srgbClr val="002060"/>
                </a:solidFill>
                <a:latin typeface="Calibri" panose="020F0502020204030204" pitchFamily="34" charset="0"/>
                <a:cs typeface="Calibri" panose="020F0502020204030204" pitchFamily="34" charset="0"/>
              </a:rPr>
              <a:t>yêu </a:t>
            </a:r>
            <a:r>
              <a:rPr lang="vi-VN" sz="4000" b="1" dirty="0">
                <a:solidFill>
                  <a:srgbClr val="002060"/>
                </a:solidFill>
                <a:latin typeface="Calibri" panose="020F0502020204030204" pitchFamily="34" charset="0"/>
                <a:cs typeface="Calibri" panose="020F0502020204030204" pitchFamily="34" charset="0"/>
              </a:rPr>
              <a:t>những cây </a:t>
            </a:r>
            <a:r>
              <a:rPr lang="vi-VN" sz="4000" b="1" dirty="0" smtClean="0">
                <a:solidFill>
                  <a:srgbClr val="002060"/>
                </a:solidFill>
                <a:latin typeface="Calibri" panose="020F0502020204030204" pitchFamily="34" charset="0"/>
                <a:cs typeface="Calibri" panose="020F0502020204030204" pitchFamily="34" charset="0"/>
              </a:rPr>
              <a:t>cầu</a:t>
            </a:r>
            <a:r>
              <a:rPr lang="en-US" sz="4000" b="1" dirty="0" smtClean="0">
                <a:solidFill>
                  <a:srgbClr val="002060"/>
                </a:solidFill>
                <a:latin typeface="Calibri" panose="020F0502020204030204" pitchFamily="34" charset="0"/>
                <a:cs typeface="Calibri" panose="020F0502020204030204" pitchFamily="34" charset="0"/>
              </a:rPr>
              <a:t>.</a:t>
            </a:r>
          </a:p>
          <a:p>
            <a:pPr lvl="0" algn="just"/>
            <a:r>
              <a:rPr kumimoji="0" lang="en-US" sz="40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smtClean="0">
                <a:ln>
                  <a:noFill/>
                </a:ln>
                <a:solidFill>
                  <a:srgbClr val="002060"/>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cs typeface="Calibri" panose="020F0502020204030204" pitchFamily="34" charset="0"/>
              </a:rPr>
              <a:t>nhỏ</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khả</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quan</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sát</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tốt</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và</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tinh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tế</a:t>
            </a:r>
            <a:r>
              <a:rPr lang="en-US" sz="4000" b="1" dirty="0" smtClean="0">
                <a:solidFill>
                  <a:srgbClr val="002060"/>
                </a:solidFill>
                <a:latin typeface="Calibri" panose="020F0502020204030204" pitchFamily="34" charset="0"/>
                <a:cs typeface="Calibri" panose="020F0502020204030204" pitchFamily="34" charset="0"/>
              </a:rPr>
              <a:t>.  </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687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980498"/>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313021"/>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87256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3"/>
          <a:stretch>
            <a:fillRect/>
          </a:stretch>
        </p:blipFill>
        <p:spPr>
          <a:xfrm flipH="1">
            <a:off x="493960" y="1603709"/>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4"/>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230148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413b60b6-6cd8-4d26-a2db-6310913c2a4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750016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838200" y="508000"/>
            <a:ext cx="10323286" cy="580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Thứ</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tư</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ngày</a:t>
            </a:r>
            <a:r>
              <a:rPr lang="en-US" sz="3600" dirty="0" smtClean="0">
                <a:solidFill>
                  <a:schemeClr val="tx1"/>
                </a:solidFill>
                <a:latin typeface="Times New Roman" panose="02020603050405020304" pitchFamily="18" charset="0"/>
                <a:cs typeface="Times New Roman" panose="02020603050405020304" pitchFamily="18" charset="0"/>
              </a:rPr>
              <a:t> 10 </a:t>
            </a:r>
            <a:r>
              <a:rPr lang="en-US" sz="3600" dirty="0" err="1" smtClean="0">
                <a:solidFill>
                  <a:schemeClr val="tx1"/>
                </a:solidFill>
                <a:latin typeface="Times New Roman" panose="02020603050405020304" pitchFamily="18" charset="0"/>
                <a:cs typeface="Times New Roman" panose="02020603050405020304" pitchFamily="18" charset="0"/>
              </a:rPr>
              <a:t>tháng</a:t>
            </a:r>
            <a:r>
              <a:rPr lang="en-US" sz="3600" dirty="0" smtClean="0">
                <a:solidFill>
                  <a:schemeClr val="tx1"/>
                </a:solidFill>
                <a:latin typeface="Times New Roman" panose="02020603050405020304" pitchFamily="18" charset="0"/>
                <a:cs typeface="Times New Roman" panose="02020603050405020304" pitchFamily="18" charset="0"/>
              </a:rPr>
              <a:t> 4 </a:t>
            </a:r>
            <a:r>
              <a:rPr lang="en-US" sz="3600" dirty="0" err="1" smtClean="0">
                <a:solidFill>
                  <a:schemeClr val="tx1"/>
                </a:solidFill>
                <a:latin typeface="Times New Roman" panose="02020603050405020304" pitchFamily="18" charset="0"/>
                <a:cs typeface="Times New Roman" panose="02020603050405020304" pitchFamily="18" charset="0"/>
              </a:rPr>
              <a:t>năm</a:t>
            </a:r>
            <a:r>
              <a:rPr lang="en-US" sz="3600" dirty="0" smtClean="0">
                <a:solidFill>
                  <a:schemeClr val="tx1"/>
                </a:solidFill>
                <a:latin typeface="Times New Roman" panose="02020603050405020304" pitchFamily="18" charset="0"/>
                <a:cs typeface="Times New Roman" panose="02020603050405020304" pitchFamily="18" charset="0"/>
              </a:rPr>
              <a:t> 2024</a:t>
            </a:r>
          </a:p>
          <a:p>
            <a:endParaRPr lang="en-US" sz="3600" u="sng" dirty="0" smtClean="0">
              <a:solidFill>
                <a:schemeClr val="tx1"/>
              </a:solidFill>
              <a:latin typeface="Times New Roman" panose="02020603050405020304" pitchFamily="18" charset="0"/>
              <a:cs typeface="Times New Roman" panose="02020603050405020304" pitchFamily="18" charset="0"/>
            </a:endParaRPr>
          </a:p>
          <a:p>
            <a:r>
              <a:rPr lang="en-US" sz="3600" u="sng" dirty="0" err="1" smtClean="0">
                <a:solidFill>
                  <a:schemeClr val="tx1"/>
                </a:solidFill>
                <a:latin typeface="Times New Roman" panose="02020603050405020304" pitchFamily="18" charset="0"/>
                <a:cs typeface="Times New Roman" panose="02020603050405020304" pitchFamily="18" charset="0"/>
              </a:rPr>
              <a:t>Tiếng</a:t>
            </a:r>
            <a:r>
              <a:rPr lang="en-US" sz="3600" u="sng" dirty="0" smtClean="0">
                <a:solidFill>
                  <a:schemeClr val="tx1"/>
                </a:solidFill>
                <a:latin typeface="Times New Roman" panose="02020603050405020304" pitchFamily="18" charset="0"/>
                <a:cs typeface="Times New Roman" panose="02020603050405020304" pitchFamily="18" charset="0"/>
              </a:rPr>
              <a:t> </a:t>
            </a:r>
            <a:r>
              <a:rPr lang="en-US" sz="3600" u="sng" dirty="0" err="1" smtClean="0">
                <a:solidFill>
                  <a:schemeClr val="tx1"/>
                </a:solidFill>
                <a:latin typeface="Times New Roman" panose="02020603050405020304" pitchFamily="18" charset="0"/>
                <a:cs typeface="Times New Roman" panose="02020603050405020304" pitchFamily="18" charset="0"/>
              </a:rPr>
              <a:t>Việt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Cái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cầu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Tiết</a:t>
            </a:r>
            <a:r>
              <a:rPr lang="en-US" sz="3600" dirty="0" smtClean="0">
                <a:solidFill>
                  <a:schemeClr val="tx1"/>
                </a:solidFill>
                <a:latin typeface="Times New Roman" panose="02020603050405020304" pitchFamily="18" charset="0"/>
                <a:cs typeface="Times New Roman" panose="02020603050405020304" pitchFamily="18" charset="0"/>
              </a:rPr>
              <a:t> 1)</a:t>
            </a:r>
          </a:p>
          <a:p>
            <a:pPr algn="ctr"/>
            <a:r>
              <a:rPr lang="en-US" sz="3600" dirty="0" err="1" smtClean="0">
                <a:solidFill>
                  <a:schemeClr val="tx1"/>
                </a:solidFill>
                <a:latin typeface="Times New Roman" panose="02020603050405020304" pitchFamily="18" charset="0"/>
                <a:cs typeface="Times New Roman" panose="02020603050405020304" pitchFamily="18" charset="0"/>
              </a:rPr>
              <a:t>Xem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sách</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trang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smtClean="0">
                <a:solidFill>
                  <a:schemeClr val="tx1"/>
                </a:solidFill>
                <a:latin typeface="Times New Roman" panose="02020603050405020304" pitchFamily="18" charset="0"/>
                <a:cs typeface="Times New Roman" panose="02020603050405020304" pitchFamily="18" charset="0"/>
              </a:rPr>
              <a:t>102</a:t>
            </a:r>
            <a:endParaRPr lang="en-US" sz="3600" dirty="0" smtClean="0">
              <a:solidFill>
                <a:schemeClr val="tx1"/>
              </a:solidFill>
              <a:latin typeface="Times New Roman" panose="02020603050405020304" pitchFamily="18" charset="0"/>
              <a:cs typeface="Times New Roman" panose="02020603050405020304" pitchFamily="18" charset="0"/>
            </a:endParaRPr>
          </a:p>
          <a:p>
            <a:pPr algn="ctr"/>
            <a:endParaRPr lang="en-US" sz="3600" dirty="0">
              <a:solidFill>
                <a:schemeClr val="tx1"/>
              </a:solidFill>
              <a:latin typeface="Times New Roman" panose="02020603050405020304" pitchFamily="18" charset="0"/>
              <a:cs typeface="Times New Roman" panose="02020603050405020304" pitchFamily="18" charset="0"/>
            </a:endParaRPr>
          </a:p>
          <a:p>
            <a:pPr algn="ctr"/>
            <a:endParaRPr lang="en-US" sz="3600" dirty="0" smtClean="0">
              <a:solidFill>
                <a:schemeClr val="tx1"/>
              </a:solidFill>
              <a:latin typeface="Times New Roman" panose="02020603050405020304" pitchFamily="18" charset="0"/>
              <a:cs typeface="Times New Roman" panose="02020603050405020304" pitchFamily="18" charset="0"/>
            </a:endParaRPr>
          </a:p>
          <a:p>
            <a:pPr algn="ctr"/>
            <a:endParaRPr lang="en-US" sz="3600" dirty="0">
              <a:solidFill>
                <a:schemeClr val="tx1"/>
              </a:solidFill>
              <a:latin typeface="Times New Roman" panose="02020603050405020304" pitchFamily="18" charset="0"/>
              <a:cs typeface="Times New Roman" panose="02020603050405020304" pitchFamily="18" charset="0"/>
            </a:endParaRPr>
          </a:p>
          <a:p>
            <a:pPr algn="ctr"/>
            <a:endParaRPr lang="en-US" sz="3600" dirty="0" smtClean="0">
              <a:solidFill>
                <a:schemeClr val="tx1"/>
              </a:solidFill>
              <a:latin typeface="Times New Roman" panose="02020603050405020304" pitchFamily="18" charset="0"/>
              <a:cs typeface="Times New Roman" panose="02020603050405020304" pitchFamily="18" charset="0"/>
            </a:endParaRPr>
          </a:p>
          <a:p>
            <a:pPr algn="ctr"/>
            <a:endParaRPr lang="en-US" sz="3600" dirty="0">
              <a:solidFill>
                <a:schemeClr val="tx1"/>
              </a:solidFill>
              <a:latin typeface="Times New Roman" panose="02020603050405020304" pitchFamily="18" charset="0"/>
              <a:cs typeface="Times New Roman" panose="02020603050405020304" pitchFamily="18" charset="0"/>
            </a:endParaRPr>
          </a:p>
          <a:p>
            <a:pPr algn="ct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742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ầu Hàm Rồng - Chứng tích lịch sử quan trọng Thanh Hoá (2023)">
            <a:extLst>
              <a:ext uri="{FF2B5EF4-FFF2-40B4-BE49-F238E27FC236}">
                <a16:creationId xmlns:a16="http://schemas.microsoft.com/office/drawing/2014/main" id="{13DF891F-06E0-26E7-648F-E0BB54B77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78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03434"/>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2"/>
          <a:stretch>
            <a:fillRect/>
          </a:stretch>
        </p:blipFill>
        <p:spPr>
          <a:xfrm>
            <a:off x="2931128" y="250650"/>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3"/>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980617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2"/>
          <a:stretch>
            <a:fillRect/>
          </a:stretch>
        </p:blipFill>
        <p:spPr>
          <a:xfrm>
            <a:off x="2931128" y="250651"/>
            <a:ext cx="6596444" cy="1347333"/>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solidFill>
                  <a:srgbClr val="FF0000"/>
                </a:solidFill>
                <a:latin typeface="Cambria" panose="02040503050406030204" pitchFamily="18" charset="0"/>
                <a:ea typeface="Cambria" panose="02040503050406030204" pitchFamily="18" charset="0"/>
              </a:rPr>
              <a:t>Những cái cầu ơi, yêu sao yêu ghê!</a:t>
            </a:r>
          </a:p>
          <a:p>
            <a:r>
              <a:rPr lang="vi-VN" sz="2400" dirty="0">
                <a:solidFill>
                  <a:srgbClr val="FF0000"/>
                </a:solidFill>
                <a:latin typeface="Cambria" panose="02040503050406030204" pitchFamily="18" charset="0"/>
                <a:ea typeface="Cambria" panose="02040503050406030204" pitchFamily="18" charset="0"/>
              </a:rPr>
              <a:t>Nhện qua chum nước bắc cầu tơ nhỏ</a:t>
            </a:r>
          </a:p>
          <a:p>
            <a:r>
              <a:rPr lang="vi-VN" sz="2400" dirty="0">
                <a:solidFill>
                  <a:srgbClr val="FF0000"/>
                </a:solidFill>
                <a:latin typeface="Cambria" panose="02040503050406030204" pitchFamily="18" charset="0"/>
                <a:ea typeface="Cambria" panose="02040503050406030204" pitchFamily="18" charset="0"/>
              </a:rPr>
              <a:t>Con sáo sang sông bắc cầu ngọn gió</a:t>
            </a:r>
          </a:p>
          <a:p>
            <a:r>
              <a:rPr lang="vi-VN" sz="2400" dirty="0">
                <a:solidFill>
                  <a:srgbClr val="FF0000"/>
                </a:solidFill>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solidFill>
                  <a:srgbClr val="00B050"/>
                </a:solidFill>
                <a:latin typeface="Cambria" panose="02040503050406030204" pitchFamily="18" charset="0"/>
                <a:ea typeface="Cambria" panose="02040503050406030204" pitchFamily="18" charset="0"/>
              </a:rPr>
              <a:t>Yêu cái cầu tre lối sang bà ngoại</a:t>
            </a:r>
          </a:p>
          <a:p>
            <a:r>
              <a:rPr lang="vi-VN" sz="2400" dirty="0">
                <a:solidFill>
                  <a:srgbClr val="00B050"/>
                </a:solidFill>
                <a:latin typeface="Cambria" panose="02040503050406030204" pitchFamily="18" charset="0"/>
                <a:ea typeface="Cambria" panose="02040503050406030204" pitchFamily="18" charset="0"/>
              </a:rPr>
              <a:t>Như võng trên sông ru người qua lại</a:t>
            </a:r>
          </a:p>
          <a:p>
            <a:r>
              <a:rPr lang="vi-VN" sz="2400" dirty="0">
                <a:solidFill>
                  <a:srgbClr val="00B050"/>
                </a:solidFill>
                <a:latin typeface="Cambria" panose="02040503050406030204" pitchFamily="18" charset="0"/>
                <a:ea typeface="Cambria" panose="02040503050406030204" pitchFamily="18" charset="0"/>
              </a:rPr>
              <a:t>Dưới cầu, thuyền chở đá, chở vôi</a:t>
            </a:r>
          </a:p>
          <a:p>
            <a:r>
              <a:rPr lang="vi-VN" sz="2400" dirty="0">
                <a:solidFill>
                  <a:srgbClr val="00B050"/>
                </a:solidFill>
                <a:latin typeface="Cambria" panose="02040503050406030204" pitchFamily="18" charset="0"/>
                <a:ea typeface="Cambria" panose="02040503050406030204" pitchFamily="18" charset="0"/>
              </a:rPr>
              <a:t>Thuyền buồm đi ngược, thuyền thoi đi xuôi</a:t>
            </a:r>
            <a:r>
              <a:rPr lang="vi-VN" sz="2400" dirty="0">
                <a:latin typeface="Cambria" panose="02040503050406030204" pitchFamily="18" charset="0"/>
                <a:ea typeface="Cambria" panose="02040503050406030204" pitchFamily="18" charset="0"/>
              </a:rPr>
              <a:t>.</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solidFill>
                  <a:schemeClr val="accent1">
                    <a:lumMod val="75000"/>
                  </a:schemeClr>
                </a:solidFill>
                <a:latin typeface="Cambria" panose="02040503050406030204" pitchFamily="18" charset="0"/>
                <a:ea typeface="Cambria" panose="02040503050406030204" pitchFamily="18" charset="0"/>
              </a:rPr>
              <a:t>Yêu hơn cả cầu ao mẹ thường đãi đỗ</a:t>
            </a:r>
          </a:p>
          <a:p>
            <a:r>
              <a:rPr lang="vi-VN" sz="2400" dirty="0">
                <a:solidFill>
                  <a:schemeClr val="accent1">
                    <a:lumMod val="75000"/>
                  </a:schemeClr>
                </a:solidFill>
                <a:latin typeface="Cambria" panose="02040503050406030204" pitchFamily="18" charset="0"/>
                <a:ea typeface="Cambria" panose="02040503050406030204" pitchFamily="18" charset="0"/>
              </a:rPr>
              <a:t>Là cái cầu này ảnh chụp xa xa</a:t>
            </a:r>
          </a:p>
          <a:p>
            <a:r>
              <a:rPr lang="vi-VN" sz="2400" dirty="0">
                <a:solidFill>
                  <a:schemeClr val="accent1">
                    <a:lumMod val="75000"/>
                  </a:schemeClr>
                </a:solidFill>
                <a:latin typeface="Cambria" panose="02040503050406030204" pitchFamily="18" charset="0"/>
                <a:ea typeface="Cambria" panose="02040503050406030204" pitchFamily="18" charset="0"/>
              </a:rPr>
              <a:t>Mẹ bảo: cầu Hàm Rồng sông Mã</a:t>
            </a:r>
          </a:p>
          <a:p>
            <a:r>
              <a:rPr lang="vi-VN" sz="2400" dirty="0">
                <a:solidFill>
                  <a:schemeClr val="accent1">
                    <a:lumMod val="75000"/>
                  </a:schemeClr>
                </a:solidFill>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1227677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2"/>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13595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4"/>
          <a:stretch>
            <a:fillRect/>
          </a:stretch>
        </p:blipFill>
        <p:spPr>
          <a:xfrm>
            <a:off x="8398887"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5"/>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extLst>
      <p:ext uri="{BB962C8B-B14F-4D97-AF65-F5344CB8AC3E}">
        <p14:creationId xmlns:p14="http://schemas.microsoft.com/office/powerpoint/2010/main" val="3533722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1286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2"/>
          <a:stretch>
            <a:fillRect/>
          </a:stretch>
        </p:blipFill>
        <p:spPr>
          <a:xfrm>
            <a:off x="2931128" y="288358"/>
            <a:ext cx="6596444" cy="1347333"/>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a:t>
            </a:r>
            <a:r>
              <a:rPr lang="vi-VN" sz="2400" dirty="0">
                <a:solidFill>
                  <a:srgbClr val="FF0000"/>
                </a:solidFill>
                <a:latin typeface="Cambria" panose="02040503050406030204" pitchFamily="18" charset="0"/>
                <a:ea typeface="Cambria" panose="02040503050406030204" pitchFamily="18" charset="0"/>
              </a:rPr>
              <a:t>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a:t>
            </a:r>
            <a:r>
              <a:rPr lang="vi-VN" sz="2400" dirty="0">
                <a:solidFill>
                  <a:srgbClr val="FF0000"/>
                </a:solidFill>
                <a:latin typeface="Cambria" panose="02040503050406030204" pitchFamily="18" charset="0"/>
                <a:ea typeface="Cambria" panose="02040503050406030204" pitchFamily="18" charset="0"/>
              </a:rPr>
              <a:t>yêu sao yêu ghê!</a:t>
            </a:r>
          </a:p>
          <a:p>
            <a:r>
              <a:rPr lang="vi-VN" sz="2400" dirty="0">
                <a:latin typeface="Cambria" panose="02040503050406030204" pitchFamily="18" charset="0"/>
                <a:ea typeface="Cambria" panose="02040503050406030204" pitchFamily="18" charset="0"/>
              </a:rPr>
              <a:t>Nhện qua chum nước </a:t>
            </a:r>
            <a:r>
              <a:rPr lang="vi-VN" sz="2400" dirty="0">
                <a:solidFill>
                  <a:srgbClr val="FF0000"/>
                </a:solidFill>
                <a:latin typeface="Cambria" panose="02040503050406030204" pitchFamily="18" charset="0"/>
                <a:ea typeface="Cambria" panose="02040503050406030204" pitchFamily="18" charset="0"/>
              </a:rPr>
              <a:t>bắc cầu tơ nhỏ</a:t>
            </a:r>
          </a:p>
          <a:p>
            <a:r>
              <a:rPr lang="vi-VN" sz="2400" dirty="0">
                <a:latin typeface="Cambria" panose="02040503050406030204" pitchFamily="18" charset="0"/>
                <a:ea typeface="Cambria" panose="02040503050406030204" pitchFamily="18" charset="0"/>
              </a:rPr>
              <a:t>Con sáo sang sông </a:t>
            </a:r>
            <a:r>
              <a:rPr lang="vi-VN" sz="2400" dirty="0">
                <a:solidFill>
                  <a:srgbClr val="FF0000"/>
                </a:solidFill>
                <a:latin typeface="Cambria" panose="02040503050406030204" pitchFamily="18" charset="0"/>
                <a:ea typeface="Cambria" panose="02040503050406030204" pitchFamily="18" charset="0"/>
              </a:rPr>
              <a:t>bắc cầu ngọn gió</a:t>
            </a:r>
          </a:p>
          <a:p>
            <a:r>
              <a:rPr lang="vi-VN" sz="2400" dirty="0">
                <a:latin typeface="Cambria" panose="02040503050406030204" pitchFamily="18" charset="0"/>
                <a:ea typeface="Cambria" panose="02040503050406030204" pitchFamily="18" charset="0"/>
              </a:rPr>
              <a:t>Con kiến sang ngòi </a:t>
            </a:r>
            <a:r>
              <a:rPr lang="vi-VN" sz="2400" dirty="0">
                <a:solidFill>
                  <a:srgbClr val="FF0000"/>
                </a:solidFill>
                <a:latin typeface="Cambria" panose="02040503050406030204" pitchFamily="18" charset="0"/>
                <a:ea typeface="Cambria" panose="02040503050406030204" pitchFamily="18" charset="0"/>
              </a:rPr>
              <a:t>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299258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971</Words>
  <Application>Microsoft Office PowerPoint</Application>
  <PresentationFormat>Widescreen</PresentationFormat>
  <Paragraphs>108</Paragraphs>
  <Slides>23</Slides>
  <Notes>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#9Slide05 SVNClementine</vt:lpstr>
      <vt:lpstr>Arial</vt:lpstr>
      <vt:lpstr>Calibri</vt:lpstr>
      <vt:lpstr>Calibri Light</vt:lpstr>
      <vt:lpstr>Cambria</vt:lpstr>
      <vt:lpstr>等线</vt:lpstr>
      <vt:lpstr>Segoe UI Black</vt:lpstr>
      <vt:lpstr>Times New Roman</vt:lpstr>
      <vt:lpstr>思源黑体 CN Bold</vt:lpstr>
      <vt:lpstr>Office Theme</vt:lpstr>
      <vt:lpstr>Môn : Tiếng Việt  Bài : Cái Cầu (Tiết 1) GV: Phạm Thị Thanh Yên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WIN10-HOMSL</cp:lastModifiedBy>
  <cp:revision>5</cp:revision>
  <dcterms:created xsi:type="dcterms:W3CDTF">2024-04-09T02:30:06Z</dcterms:created>
  <dcterms:modified xsi:type="dcterms:W3CDTF">2024-04-10T03:17:38Z</dcterms:modified>
</cp:coreProperties>
</file>