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43"/>
  </p:notesMasterIdLst>
  <p:sldIdLst>
    <p:sldId id="310" r:id="rId3"/>
    <p:sldId id="509" r:id="rId4"/>
    <p:sldId id="465" r:id="rId5"/>
    <p:sldId id="496" r:id="rId6"/>
    <p:sldId id="497" r:id="rId7"/>
    <p:sldId id="280" r:id="rId8"/>
    <p:sldId id="495" r:id="rId9"/>
    <p:sldId id="417" r:id="rId10"/>
    <p:sldId id="510" r:id="rId11"/>
    <p:sldId id="500" r:id="rId12"/>
    <p:sldId id="511" r:id="rId13"/>
    <p:sldId id="487" r:id="rId14"/>
    <p:sldId id="513" r:id="rId15"/>
    <p:sldId id="514" r:id="rId16"/>
    <p:sldId id="515" r:id="rId17"/>
    <p:sldId id="516" r:id="rId18"/>
    <p:sldId id="517" r:id="rId19"/>
    <p:sldId id="504" r:id="rId20"/>
    <p:sldId id="420" r:id="rId21"/>
    <p:sldId id="519" r:id="rId22"/>
    <p:sldId id="518" r:id="rId23"/>
    <p:sldId id="520" r:id="rId24"/>
    <p:sldId id="521" r:id="rId25"/>
    <p:sldId id="522" r:id="rId26"/>
    <p:sldId id="445" r:id="rId27"/>
    <p:sldId id="493" r:id="rId28"/>
    <p:sldId id="494" r:id="rId29"/>
    <p:sldId id="425" r:id="rId30"/>
    <p:sldId id="524" r:id="rId31"/>
    <p:sldId id="525" r:id="rId32"/>
    <p:sldId id="526" r:id="rId33"/>
    <p:sldId id="527" r:id="rId34"/>
    <p:sldId id="528" r:id="rId35"/>
    <p:sldId id="529" r:id="rId36"/>
    <p:sldId id="530" r:id="rId37"/>
    <p:sldId id="531" r:id="rId38"/>
    <p:sldId id="532" r:id="rId39"/>
    <p:sldId id="533" r:id="rId40"/>
    <p:sldId id="534" r:id="rId41"/>
    <p:sldId id="261" r:id="rId42"/>
  </p:sldIdLst>
  <p:sldSz cx="9144000" cy="5143500" type="screen16x9"/>
  <p:notesSz cx="6858000" cy="9144000"/>
  <p:embeddedFontLst>
    <p:embeddedFont>
      <p:font typeface="Arial-Rounded" panose="020B0604020202020204" charset="0"/>
      <p:regular r:id="rId44"/>
      <p:bold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HP001 4 hàng" panose="020B0604020202020204" charset="0"/>
      <p:regular r:id="rId52"/>
      <p:bold r:id="rId53"/>
    </p:embeddedFont>
    <p:embeddedFont>
      <p:font typeface="Lato" panose="020B0604020202020204" charset="0"/>
      <p:regular r:id="rId54"/>
      <p:bold r:id="rId55"/>
      <p:italic r:id="rId56"/>
      <p:boldItalic r:id="rId57"/>
    </p:embeddedFont>
    <p:embeddedFont>
      <p:font typeface="Quicksand Medium"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FF"/>
    <a:srgbClr val="E80888"/>
    <a:srgbClr val="EB67B6"/>
    <a:srgbClr val="D50D8E"/>
    <a:srgbClr val="F446B6"/>
    <a:srgbClr val="009242"/>
    <a:srgbClr val="0418AC"/>
    <a:srgbClr val="FEE7EF"/>
    <a:srgbClr val="8D3A96"/>
    <a:srgbClr val="CD7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8" autoAdjust="0"/>
    <p:restoredTop sz="95552" autoAdjust="0"/>
  </p:normalViewPr>
  <p:slideViewPr>
    <p:cSldViewPr snapToGrid="0">
      <p:cViewPr varScale="1">
        <p:scale>
          <a:sx n="90" d="100"/>
          <a:sy n="90" d="100"/>
        </p:scale>
        <p:origin x="672"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244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73994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 id="214748367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a:solidFill>
                  <a:srgbClr val="0070C0"/>
                </a:solidFill>
                <a:latin typeface="Times New Roman" pitchFamily="18" charset="0"/>
                <a:cs typeface="Times New Roman" pitchFamily="18" charset="0"/>
              </a:rPr>
              <a:t>KẾT NỐI TRI THỨC VỚI CUỘC SỐNG</a:t>
            </a: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a:solidFill>
                  <a:srgbClr val="FF0000"/>
                </a:solidFill>
                <a:latin typeface="Times New Roman" pitchFamily="18" charset="0"/>
                <a:cs typeface="Times New Roman" pitchFamily="18" charset="0"/>
              </a:rPr>
              <a:t>Tiếng Việt 1</a:t>
            </a:r>
          </a:p>
        </p:txBody>
      </p:sp>
      <p:sp>
        <p:nvSpPr>
          <p:cNvPr id="5" name="TextBox 4"/>
          <p:cNvSpPr txBox="1"/>
          <p:nvPr/>
        </p:nvSpPr>
        <p:spPr>
          <a:xfrm>
            <a:off x="1981199" y="2368550"/>
            <a:ext cx="4071949" cy="707886"/>
          </a:xfrm>
          <a:prstGeom prst="rect">
            <a:avLst/>
          </a:prstGeom>
          <a:solidFill>
            <a:srgbClr val="FFFF99"/>
          </a:solidFill>
          <a:ln w="28575">
            <a:solidFill>
              <a:srgbClr val="00B050"/>
            </a:solidFill>
          </a:ln>
        </p:spPr>
        <p:txBody>
          <a:bodyPr wrap="none" rtlCol="0">
            <a:spAutoFit/>
          </a:bodyPr>
          <a:lstStyle/>
          <a:p>
            <a:r>
              <a:rPr lang="en-US" sz="4000">
                <a:solidFill>
                  <a:srgbClr val="FF0000"/>
                </a:solidFill>
                <a:latin typeface="Times New Roman" pitchFamily="18" charset="0"/>
                <a:cs typeface="Times New Roman" pitchFamily="18" charset="0"/>
              </a:rPr>
              <a:t>GV: Trần Thị Liên</a:t>
            </a:r>
          </a:p>
        </p:txBody>
      </p:sp>
    </p:spTree>
    <p:extLst>
      <p:ext uri="{BB962C8B-B14F-4D97-AF65-F5344CB8AC3E}">
        <p14:creationId xmlns:p14="http://schemas.microsoft.com/office/powerpoint/2010/main" val="47103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6671" y="297528"/>
            <a:ext cx="3160229" cy="523220"/>
          </a:xfrm>
          <a:prstGeom prst="rect">
            <a:avLst/>
          </a:prstGeom>
          <a:noFill/>
        </p:spPr>
        <p:txBody>
          <a:bodyPr wrap="square" rtlCol="0">
            <a:spAutoFit/>
          </a:bodyPr>
          <a:lstStyle/>
          <a:p>
            <a:r>
              <a:rPr lang="en-US" sz="2800"/>
              <a:t>Luyện đọc câu dài</a:t>
            </a:r>
            <a:endParaRPr lang="en-US" sz="2800">
              <a:solidFill>
                <a:srgbClr val="FF0000"/>
              </a:solidFill>
            </a:endParaRPr>
          </a:p>
        </p:txBody>
      </p:sp>
      <p:sp>
        <p:nvSpPr>
          <p:cNvPr id="4" name="TextBox 3"/>
          <p:cNvSpPr txBox="1"/>
          <p:nvPr/>
        </p:nvSpPr>
        <p:spPr>
          <a:xfrm>
            <a:off x="784156" y="1081055"/>
            <a:ext cx="7674044" cy="954107"/>
          </a:xfrm>
          <a:prstGeom prst="rect">
            <a:avLst/>
          </a:prstGeom>
          <a:noFill/>
        </p:spPr>
        <p:txBody>
          <a:bodyPr wrap="square" rtlCol="0">
            <a:spAutoFit/>
          </a:bodyPr>
          <a:lstStyle/>
          <a:p>
            <a:r>
              <a:rPr lang="en-US" sz="2800">
                <a:solidFill>
                  <a:srgbClr val="0070C0"/>
                </a:solidFill>
              </a:rPr>
              <a:t>Một chú sóc đang chuyền trên cành cây bỗng trượt chân, rơi trúng đầu lão sói đang ngái ngủ.</a:t>
            </a:r>
          </a:p>
        </p:txBody>
      </p:sp>
      <p:grpSp>
        <p:nvGrpSpPr>
          <p:cNvPr id="5" name="Group 4"/>
          <p:cNvGrpSpPr/>
          <p:nvPr/>
        </p:nvGrpSpPr>
        <p:grpSpPr>
          <a:xfrm>
            <a:off x="8355214" y="1461937"/>
            <a:ext cx="205971" cy="486785"/>
            <a:chOff x="4036634" y="3613350"/>
            <a:chExt cx="189104" cy="296494"/>
          </a:xfrm>
        </p:grpSpPr>
        <p:cxnSp>
          <p:nvCxnSpPr>
            <p:cNvPr id="6" name="Straight Connector 5"/>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flipH="1">
            <a:off x="7126530" y="1081055"/>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4156" y="2840703"/>
            <a:ext cx="7674044" cy="954107"/>
          </a:xfrm>
          <a:prstGeom prst="rect">
            <a:avLst/>
          </a:prstGeom>
          <a:noFill/>
        </p:spPr>
        <p:txBody>
          <a:bodyPr wrap="square" rtlCol="0">
            <a:spAutoFit/>
          </a:bodyPr>
          <a:lstStyle/>
          <a:p>
            <a:r>
              <a:rPr lang="en-US" sz="2800">
                <a:solidFill>
                  <a:srgbClr val="0070C0"/>
                </a:solidFill>
              </a:rPr>
              <a:t>Còn chúng tôi lúc nào cũng vui vì chúng tôi có nhiều bạn tốt.</a:t>
            </a:r>
          </a:p>
        </p:txBody>
      </p:sp>
      <p:cxnSp>
        <p:nvCxnSpPr>
          <p:cNvPr id="19" name="Straight Connector 18"/>
          <p:cNvCxnSpPr/>
          <p:nvPr/>
        </p:nvCxnSpPr>
        <p:spPr>
          <a:xfrm flipH="1">
            <a:off x="2526220" y="153201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39271" y="153201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734217" y="279690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38935" y="3208444"/>
            <a:ext cx="205971" cy="486785"/>
            <a:chOff x="4036634" y="3613350"/>
            <a:chExt cx="189104" cy="296494"/>
          </a:xfrm>
        </p:grpSpPr>
        <p:cxnSp>
          <p:nvCxnSpPr>
            <p:cNvPr id="24" name="Straight Connector 2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28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a:solidFill>
                  <a:srgbClr val="FF0000"/>
                </a:solidFill>
              </a:rPr>
              <a:t>Câu hỏi của sói</a:t>
            </a: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Một chú sóc đang chuyền trên cành cây bỗng trượt chân, rơi trúng đầu lão sói đang ngái ngủ. Sói chồm dậy, túm lấy sóc. Sóc van nài :</a:t>
            </a:r>
          </a:p>
          <a:p>
            <a:pPr lvl="1" algn="just"/>
            <a:r>
              <a:rPr lang="en-US" sz="2100" i="1"/>
              <a:t>    </a:t>
            </a:r>
            <a:r>
              <a:rPr lang="en-US" sz="2100"/>
              <a:t>- Xin hãy thả tôi ra!</a:t>
            </a:r>
          </a:p>
          <a:p>
            <a:pPr lvl="1" algn="just"/>
            <a:r>
              <a:rPr lang="en-US" sz="2100"/>
              <a:t>    Sói nói :</a:t>
            </a:r>
          </a:p>
          <a:p>
            <a:pPr lvl="1" algn="just"/>
            <a:r>
              <a:rPr lang="en-US" sz="2100"/>
              <a:t>    - Được, ta sẽ thả, những ngươi hãy nói cho ta biết : Vì sao các ngươi cứ nhảy nhót vui đùa suốt ngày, còn ta lúc nào cũng thấy buồn bực ?</a:t>
            </a:r>
          </a:p>
          <a:p>
            <a:pPr lvl="1" algn="just"/>
            <a:r>
              <a:rPr lang="en-US" sz="2100"/>
              <a:t>    Sóc bảo :</a:t>
            </a:r>
          </a:p>
          <a:p>
            <a:pPr lvl="1" algn="just"/>
            <a:r>
              <a:rPr lang="en-US" sz="2100"/>
              <a:t>     - Thả tôi ra, rồi tôi sẽ nói.</a:t>
            </a:r>
          </a:p>
          <a:p>
            <a:pPr lvl="1" algn="just"/>
            <a:r>
              <a:rPr lang="en-US" sz="2100"/>
              <a:t>    Sói thả sóc ra. Sóc nhảy tót lên cây cao, rồi đáp vọng xuống :</a:t>
            </a:r>
          </a:p>
          <a:p>
            <a:pPr lvl="1" algn="just"/>
            <a:r>
              <a:rPr lang="en-US" sz="2100"/>
              <a:t>    - Mỗi khi nhìn thấy anh, chúng tôi đều bỏ chạy vì anh hay gây gổ. Anh hay buồn bực vì anh không có bạn bè. Còn chúng tôi lúc nào cũng vui vì chúng tôi có nhiều bạn tốt.</a:t>
            </a:r>
          </a:p>
          <a:p>
            <a:pPr lvl="1" algn="r"/>
            <a:r>
              <a:rPr lang="en-US" sz="2100"/>
              <a:t>( Theo </a:t>
            </a:r>
            <a:r>
              <a:rPr lang="en-US" sz="2100" i="1"/>
              <a:t>truyện cổ Grim</a:t>
            </a:r>
            <a:r>
              <a:rPr lang="en-US" sz="2100"/>
              <a:t>)</a:t>
            </a:r>
          </a:p>
          <a:p>
            <a:pPr lvl="1" algn="just"/>
            <a:endParaRPr lang="en-US" sz="2100"/>
          </a:p>
        </p:txBody>
      </p:sp>
      <p:sp>
        <p:nvSpPr>
          <p:cNvPr id="5" name="TextBox 4"/>
          <p:cNvSpPr txBox="1"/>
          <p:nvPr/>
        </p:nvSpPr>
        <p:spPr>
          <a:xfrm>
            <a:off x="92342" y="61555"/>
            <a:ext cx="1590500" cy="461665"/>
          </a:xfrm>
          <a:prstGeom prst="rect">
            <a:avLst/>
          </a:prstGeom>
          <a:solidFill>
            <a:srgbClr val="FFD1FF"/>
          </a:solidFill>
        </p:spPr>
        <p:txBody>
          <a:bodyPr wrap="none" rtlCol="0">
            <a:spAutoFit/>
          </a:bodyPr>
          <a:lstStyle/>
          <a:p>
            <a:r>
              <a:rPr lang="en-US" sz="2400"/>
              <a:t>Chia đoạn</a:t>
            </a:r>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2342" y="29655"/>
            <a:ext cx="2529860" cy="461665"/>
          </a:xfrm>
          <a:prstGeom prst="rect">
            <a:avLst/>
          </a:prstGeom>
          <a:solidFill>
            <a:srgbClr val="FFD1FF"/>
          </a:solidFill>
        </p:spPr>
        <p:txBody>
          <a:bodyPr wrap="none" rtlCol="0">
            <a:spAutoFit/>
          </a:bodyPr>
          <a:lstStyle/>
          <a:p>
            <a:r>
              <a:rPr lang="en-US" sz="2400"/>
              <a:t>Đọc nt theo đoạn</a:t>
            </a:r>
          </a:p>
        </p:txBody>
      </p:sp>
      <p:sp>
        <p:nvSpPr>
          <p:cNvPr id="2" name="Rectangle 1"/>
          <p:cNvSpPr/>
          <p:nvPr/>
        </p:nvSpPr>
        <p:spPr>
          <a:xfrm>
            <a:off x="-1" y="4631309"/>
            <a:ext cx="6156251" cy="430887"/>
          </a:xfrm>
          <a:prstGeom prst="rect">
            <a:avLst/>
          </a:prstGeom>
          <a:solidFill>
            <a:schemeClr val="bg1"/>
          </a:solidFill>
        </p:spPr>
        <p:txBody>
          <a:bodyPr wrap="square">
            <a:spAutoFit/>
          </a:bodyPr>
          <a:lstStyle/>
          <a:p>
            <a:r>
              <a:rPr lang="en-US" sz="2200"/>
              <a:t>Giải nghĩa từ: </a:t>
            </a:r>
            <a:r>
              <a:rPr lang="en-US" sz="2200">
                <a:solidFill>
                  <a:srgbClr val="E80888"/>
                </a:solidFill>
              </a:rPr>
              <a:t>ngái ngủ, van nài, cầu xin, gây gổ</a:t>
            </a:r>
          </a:p>
        </p:txBody>
      </p:sp>
    </p:spTree>
    <p:extLst>
      <p:ext uri="{BB962C8B-B14F-4D97-AF65-F5344CB8AC3E}">
        <p14:creationId xmlns:p14="http://schemas.microsoft.com/office/powerpoint/2010/main" val="25479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52538" y="714375"/>
            <a:ext cx="66389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9703" y="3628578"/>
            <a:ext cx="4061637" cy="1015663"/>
          </a:xfrm>
          <a:prstGeom prst="rect">
            <a:avLst/>
          </a:prstGeom>
          <a:solidFill>
            <a:schemeClr val="bg1"/>
          </a:solidFill>
        </p:spPr>
        <p:txBody>
          <a:bodyPr wrap="square">
            <a:spAutoFit/>
          </a:bodyPr>
          <a:lstStyle/>
          <a:p>
            <a:r>
              <a:rPr lang="vi-VN" sz="2000" b="1">
                <a:solidFill>
                  <a:srgbClr val="002060"/>
                </a:solidFill>
              </a:rPr>
              <a:t>chưa hết buồn ngủ hoặc chưa tỉnh táo hơn sau khi vừa ngủ dậy </a:t>
            </a:r>
            <a:endParaRPr lang="en-US" sz="2000" b="1">
              <a:solidFill>
                <a:srgbClr val="002060"/>
              </a:solidFill>
            </a:endParaRPr>
          </a:p>
        </p:txBody>
      </p:sp>
    </p:spTree>
    <p:extLst>
      <p:ext uri="{BB962C8B-B14F-4D97-AF65-F5344CB8AC3E}">
        <p14:creationId xmlns:p14="http://schemas.microsoft.com/office/powerpoint/2010/main" val="220514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92607" y="460302"/>
            <a:ext cx="64484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62229" y="3364160"/>
            <a:ext cx="3416097" cy="830997"/>
          </a:xfrm>
          <a:prstGeom prst="rect">
            <a:avLst/>
          </a:prstGeom>
          <a:solidFill>
            <a:schemeClr val="bg1"/>
          </a:solidFill>
        </p:spPr>
        <p:txBody>
          <a:bodyPr wrap="square">
            <a:spAutoFit/>
          </a:bodyPr>
          <a:lstStyle/>
          <a:p>
            <a:r>
              <a:rPr lang="vi-VN" sz="2400"/>
              <a:t>; nói bằng giọng khẩn khoản , </a:t>
            </a:r>
            <a:r>
              <a:rPr lang="en-US" sz="2400"/>
              <a:t>c</a:t>
            </a:r>
            <a:r>
              <a:rPr lang="vi-VN" sz="2400"/>
              <a:t>ầu xin </a:t>
            </a:r>
            <a:endParaRPr lang="en-US" sz="2400"/>
          </a:p>
        </p:txBody>
      </p:sp>
    </p:spTree>
    <p:extLst>
      <p:ext uri="{BB962C8B-B14F-4D97-AF65-F5344CB8AC3E}">
        <p14:creationId xmlns:p14="http://schemas.microsoft.com/office/powerpoint/2010/main" val="230009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3450" y="704850"/>
            <a:ext cx="72771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33450" y="4438650"/>
            <a:ext cx="7249100" cy="461665"/>
          </a:xfrm>
          <a:prstGeom prst="rect">
            <a:avLst/>
          </a:prstGeom>
        </p:spPr>
        <p:txBody>
          <a:bodyPr wrap="none">
            <a:spAutoFit/>
          </a:bodyPr>
          <a:lstStyle/>
          <a:p>
            <a:r>
              <a:rPr lang="vi-VN" sz="2400"/>
              <a:t>nhảy bằng động tác rất nhanh lên một vị trí cao hơn</a:t>
            </a:r>
            <a:endParaRPr lang="en-US" sz="2400"/>
          </a:p>
        </p:txBody>
      </p:sp>
    </p:spTree>
    <p:extLst>
      <p:ext uri="{BB962C8B-B14F-4D97-AF65-F5344CB8AC3E}">
        <p14:creationId xmlns:p14="http://schemas.microsoft.com/office/powerpoint/2010/main" val="650243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078" y="292174"/>
            <a:ext cx="6884913" cy="367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15079" y="3023918"/>
            <a:ext cx="3748308" cy="830997"/>
          </a:xfrm>
          <a:prstGeom prst="rect">
            <a:avLst/>
          </a:prstGeom>
          <a:solidFill>
            <a:schemeClr val="bg1"/>
          </a:solidFill>
        </p:spPr>
        <p:txBody>
          <a:bodyPr wrap="square">
            <a:spAutoFit/>
          </a:bodyPr>
          <a:lstStyle/>
          <a:p>
            <a:r>
              <a:rPr lang="vi-VN" sz="2400"/>
              <a:t>gây chuyện c</a:t>
            </a:r>
            <a:r>
              <a:rPr lang="en-US" sz="2400"/>
              <a:t>ã</a:t>
            </a:r>
            <a:r>
              <a:rPr lang="vi-VN" sz="2400"/>
              <a:t>i cọ , xô xát với thái độ hung hãn </a:t>
            </a:r>
            <a:endParaRPr lang="en-US" sz="2400"/>
          </a:p>
        </p:txBody>
      </p:sp>
    </p:spTree>
    <p:extLst>
      <p:ext uri="{BB962C8B-B14F-4D97-AF65-F5344CB8AC3E}">
        <p14:creationId xmlns:p14="http://schemas.microsoft.com/office/powerpoint/2010/main" val="1453790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a:solidFill>
                  <a:srgbClr val="FF0000"/>
                </a:solidFill>
              </a:rPr>
              <a:t>Câu hỏi của sói</a:t>
            </a: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Một chú sóc đang chuyền trên cành cây bỗng trượt chân, rơi trúng đầu lão sói đang ngái ngủ. Sói chồm dậy, túm lấy sóc. Sóc van nài :</a:t>
            </a:r>
          </a:p>
          <a:p>
            <a:pPr lvl="1" algn="just"/>
            <a:r>
              <a:rPr lang="en-US" sz="2100" i="1"/>
              <a:t>    </a:t>
            </a:r>
            <a:r>
              <a:rPr lang="en-US" sz="2100"/>
              <a:t>- Xin hãy thả tôi ra!</a:t>
            </a:r>
          </a:p>
          <a:p>
            <a:pPr lvl="1" algn="just"/>
            <a:r>
              <a:rPr lang="en-US" sz="2100"/>
              <a:t>    Sói nói :</a:t>
            </a:r>
          </a:p>
          <a:p>
            <a:pPr lvl="1" algn="just"/>
            <a:r>
              <a:rPr lang="en-US" sz="2100"/>
              <a:t>    - Được, ta sẽ thả, những ngươi hãy nói cho ta biết : Vì sao các ngươi cứ nhảy nhót vui đùa suốt ngày, còn ta lúc nào cũng thấy buồn bực ?</a:t>
            </a:r>
          </a:p>
          <a:p>
            <a:pPr lvl="1" algn="just"/>
            <a:r>
              <a:rPr lang="en-US" sz="2100"/>
              <a:t>    Sóc bảo :</a:t>
            </a:r>
          </a:p>
          <a:p>
            <a:pPr lvl="1" algn="just"/>
            <a:r>
              <a:rPr lang="en-US" sz="2100"/>
              <a:t>     - Thả tôi ra, rồi tôi sẽ nói.</a:t>
            </a:r>
          </a:p>
          <a:p>
            <a:pPr lvl="1" algn="just"/>
            <a:r>
              <a:rPr lang="en-US" sz="2100"/>
              <a:t>    Sói thả sóc ra. Sóc nhảy tót lên cây cao, rồi đáp vọng xuống :</a:t>
            </a:r>
          </a:p>
          <a:p>
            <a:pPr lvl="1" algn="just"/>
            <a:r>
              <a:rPr lang="en-US" sz="2100"/>
              <a:t>    - Mỗi khi nhìn thấy anh, chúng tôi đều bỏ chạy vì anh hay gây gổ. Anh hay buồn bực vì anh không có bạn bè. Còn chúng tôi lúc nào cũng vui vì chúng tôi có nhiều bạn tốt.</a:t>
            </a:r>
          </a:p>
          <a:p>
            <a:pPr lvl="1" algn="r"/>
            <a:r>
              <a:rPr lang="en-US" sz="2100"/>
              <a:t>( Theo </a:t>
            </a:r>
            <a:r>
              <a:rPr lang="en-US" sz="2100" i="1"/>
              <a:t>truyện cổ Grim</a:t>
            </a:r>
            <a:r>
              <a:rPr lang="en-US" sz="2100"/>
              <a:t>)</a:t>
            </a:r>
          </a:p>
          <a:p>
            <a:pPr lvl="1" algn="just"/>
            <a:endParaRPr lang="en-US" sz="2100"/>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0" y="0"/>
            <a:ext cx="3044423" cy="461665"/>
          </a:xfrm>
          <a:prstGeom prst="rect">
            <a:avLst/>
          </a:prstGeom>
          <a:solidFill>
            <a:srgbClr val="FFD1FF"/>
          </a:solidFill>
        </p:spPr>
        <p:txBody>
          <a:bodyPr wrap="none" rtlCol="0">
            <a:spAutoFit/>
          </a:bodyPr>
          <a:lstStyle/>
          <a:p>
            <a:r>
              <a:rPr lang="en-US" sz="2400"/>
              <a:t>Đọc đoạn theo nhóm</a:t>
            </a:r>
          </a:p>
        </p:txBody>
      </p:sp>
    </p:spTree>
    <p:extLst>
      <p:ext uri="{BB962C8B-B14F-4D97-AF65-F5344CB8AC3E}">
        <p14:creationId xmlns:p14="http://schemas.microsoft.com/office/powerpoint/2010/main" val="2287707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a:solidFill>
                  <a:srgbClr val="FF0000"/>
                </a:solidFill>
              </a:rPr>
              <a:t>Câu hỏi của sói</a:t>
            </a: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Một chú sóc đang chuyền trên cành cây bỗng trượt chân, rơi trúng đầu lão sói đang ngái ngủ. Sói chồm dậy, túm lấy sóc. Sóc van nài :</a:t>
            </a:r>
          </a:p>
          <a:p>
            <a:pPr lvl="1" algn="just"/>
            <a:r>
              <a:rPr lang="en-US" sz="2100" i="1"/>
              <a:t>    </a:t>
            </a:r>
            <a:r>
              <a:rPr lang="en-US" sz="2100"/>
              <a:t>- Xin hãy thả tôi ra!</a:t>
            </a:r>
          </a:p>
          <a:p>
            <a:pPr lvl="1" algn="just"/>
            <a:r>
              <a:rPr lang="en-US" sz="2100"/>
              <a:t>    Sói nói :</a:t>
            </a:r>
          </a:p>
          <a:p>
            <a:pPr lvl="1" algn="just"/>
            <a:r>
              <a:rPr lang="en-US" sz="2100"/>
              <a:t>    - Được, ta sẽ thả, những ngươi hãy nói cho ta biết : Vì sao các ngươi cứ nhảy nhót vui đùa suốt ngày, còn ta lúc nào cũng thấy buồn bực ?</a:t>
            </a:r>
          </a:p>
          <a:p>
            <a:pPr lvl="1" algn="just"/>
            <a:r>
              <a:rPr lang="en-US" sz="2100"/>
              <a:t>    Sóc bảo :</a:t>
            </a:r>
          </a:p>
          <a:p>
            <a:pPr lvl="1" algn="just"/>
            <a:r>
              <a:rPr lang="en-US" sz="2100"/>
              <a:t>     - Thả tôi ra, rồi tôi sẽ nói.</a:t>
            </a:r>
          </a:p>
          <a:p>
            <a:pPr lvl="1" algn="just"/>
            <a:r>
              <a:rPr lang="en-US" sz="2100"/>
              <a:t>    Sói thả sóc ra. Sóc nhảy tót lên cây cao, rồi đáp vọng xuống :</a:t>
            </a:r>
          </a:p>
          <a:p>
            <a:pPr lvl="1" algn="just"/>
            <a:r>
              <a:rPr lang="en-US" sz="2100"/>
              <a:t>    - Mỗi khi nhìn thấy anh, chúng tôi đều bỏ chạy vì anh hay gây gổ. Anh hay buồn bực vì anh không có bạn bè. Còn chúng tôi lúc nào cũng vui vì chúng tôi có nhiều bạn tốt.</a:t>
            </a:r>
          </a:p>
          <a:p>
            <a:pPr lvl="1" algn="r"/>
            <a:r>
              <a:rPr lang="en-US" sz="2100"/>
              <a:t>( Theo </a:t>
            </a:r>
            <a:r>
              <a:rPr lang="en-US" sz="2100" i="1"/>
              <a:t>truyện cổ Grim</a:t>
            </a:r>
            <a:r>
              <a:rPr lang="en-US" sz="2100"/>
              <a:t>)</a:t>
            </a:r>
          </a:p>
          <a:p>
            <a:pPr lvl="1" algn="just"/>
            <a:endParaRPr lang="en-US" sz="2100"/>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0" y="-34426"/>
            <a:ext cx="2940228" cy="461665"/>
          </a:xfrm>
          <a:prstGeom prst="rect">
            <a:avLst/>
          </a:prstGeom>
          <a:solidFill>
            <a:srgbClr val="FFD1FF"/>
          </a:solidFill>
        </p:spPr>
        <p:txBody>
          <a:bodyPr wrap="none" rtlCol="0">
            <a:spAutoFit/>
          </a:bodyPr>
          <a:lstStyle/>
          <a:p>
            <a:r>
              <a:rPr lang="en-US" sz="2400">
                <a:solidFill>
                  <a:schemeClr val="tx1"/>
                </a:solidFill>
              </a:rPr>
              <a:t>Đọc toàn bài CN/ĐT</a:t>
            </a:r>
          </a:p>
        </p:txBody>
      </p:sp>
    </p:spTree>
    <p:extLst>
      <p:ext uri="{BB962C8B-B14F-4D97-AF65-F5344CB8AC3E}">
        <p14:creationId xmlns:p14="http://schemas.microsoft.com/office/powerpoint/2010/main" val="2156043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Tiết 2</a:t>
            </a: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itchFamily="34" charset="0"/>
                <a:cs typeface="Arial" pitchFamily="34" charset="0"/>
              </a:rPr>
              <a:t>3</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00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a:t>Đọc đoạn 1</a:t>
            </a:r>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672393" y="4543954"/>
            <a:ext cx="8056932" cy="461665"/>
          </a:xfrm>
          <a:prstGeom prst="rect">
            <a:avLst/>
          </a:prstGeom>
          <a:solidFill>
            <a:schemeClr val="bg1"/>
          </a:solidFill>
        </p:spPr>
        <p:txBody>
          <a:bodyPr wrap="square">
            <a:spAutoFit/>
          </a:bodyPr>
          <a:lstStyle/>
          <a:p>
            <a:r>
              <a:rPr lang="vi-VN" sz="2400">
                <a:solidFill>
                  <a:srgbClr val="0070C0"/>
                </a:solidFill>
              </a:rPr>
              <a:t>a . Chuyện gì xảy ra kh</a:t>
            </a:r>
            <a:r>
              <a:rPr lang="en-US" sz="2400">
                <a:solidFill>
                  <a:srgbClr val="0070C0"/>
                </a:solidFill>
              </a:rPr>
              <a:t>i</a:t>
            </a:r>
            <a:r>
              <a:rPr lang="vi-VN" sz="2400">
                <a:solidFill>
                  <a:srgbClr val="0070C0"/>
                </a:solidFill>
              </a:rPr>
              <a:t> sóc đang chuy</a:t>
            </a:r>
            <a:r>
              <a:rPr lang="en-US" sz="2400">
                <a:solidFill>
                  <a:srgbClr val="0070C0"/>
                </a:solidFill>
              </a:rPr>
              <a:t>ề</a:t>
            </a:r>
            <a:r>
              <a:rPr lang="vi-VN" sz="2400">
                <a:solidFill>
                  <a:srgbClr val="0070C0"/>
                </a:solidFill>
              </a:rPr>
              <a:t>n trên cảnh cây ? </a:t>
            </a:r>
            <a:endParaRPr lang="en-US" sz="2400">
              <a:solidFill>
                <a:srgbClr val="0070C0"/>
              </a:solidFill>
            </a:endParaRPr>
          </a:p>
        </p:txBody>
      </p:sp>
      <p:cxnSp>
        <p:nvCxnSpPr>
          <p:cNvPr id="11" name="Straight Connector 10"/>
          <p:cNvCxnSpPr/>
          <p:nvPr/>
        </p:nvCxnSpPr>
        <p:spPr>
          <a:xfrm>
            <a:off x="1315904" y="1249043"/>
            <a:ext cx="71369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p>
        </p:txBody>
      </p:sp>
      <p:cxnSp>
        <p:nvCxnSpPr>
          <p:cNvPr id="9" name="Straight Connector 8"/>
          <p:cNvCxnSpPr/>
          <p:nvPr/>
        </p:nvCxnSpPr>
        <p:spPr>
          <a:xfrm>
            <a:off x="672393" y="1621182"/>
            <a:ext cx="56539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3325" y="123825"/>
            <a:ext cx="954107" cy="646331"/>
          </a:xfrm>
          <a:prstGeom prst="rect">
            <a:avLst/>
          </a:prstGeom>
          <a:solidFill>
            <a:srgbClr val="FFD1FF"/>
          </a:solidFill>
        </p:spPr>
        <p:txBody>
          <a:bodyPr wrap="none" rtlCol="0">
            <a:spAutoFit/>
          </a:bodyPr>
          <a:lstStyle/>
          <a:p>
            <a:pPr algn="ctr"/>
            <a:r>
              <a:rPr lang="en-US" sz="3600" b="1">
                <a:solidFill>
                  <a:srgbClr val="FF0000"/>
                </a:solidFill>
              </a:rPr>
              <a:t>Ôn </a:t>
            </a:r>
          </a:p>
        </p:txBody>
      </p:sp>
      <p:sp>
        <p:nvSpPr>
          <p:cNvPr id="4" name="TextBox 3"/>
          <p:cNvSpPr txBox="1"/>
          <p:nvPr/>
        </p:nvSpPr>
        <p:spPr>
          <a:xfrm>
            <a:off x="971550" y="1604635"/>
            <a:ext cx="7837402" cy="523220"/>
          </a:xfrm>
          <a:prstGeom prst="rect">
            <a:avLst/>
          </a:prstGeom>
          <a:noFill/>
        </p:spPr>
        <p:txBody>
          <a:bodyPr wrap="none" rtlCol="0">
            <a:spAutoFit/>
          </a:bodyPr>
          <a:lstStyle/>
          <a:p>
            <a:r>
              <a:rPr lang="en-US" sz="2800"/>
              <a:t>Em học được gì qua bài học </a:t>
            </a:r>
            <a:r>
              <a:rPr lang="en-US" sz="2800" i="1"/>
              <a:t>Câu chuyện của rễ</a:t>
            </a:r>
          </a:p>
        </p:txBody>
      </p:sp>
    </p:spTree>
    <p:extLst>
      <p:ext uri="{BB962C8B-B14F-4D97-AF65-F5344CB8AC3E}">
        <p14:creationId xmlns:p14="http://schemas.microsoft.com/office/powerpoint/2010/main" val="1532516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a:t>Đọc đoạn 1</a:t>
            </a:r>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1969565" y="4537173"/>
            <a:ext cx="4622622" cy="461665"/>
          </a:xfrm>
          <a:prstGeom prst="rect">
            <a:avLst/>
          </a:prstGeom>
          <a:solidFill>
            <a:schemeClr val="bg1"/>
          </a:solidFill>
        </p:spPr>
        <p:txBody>
          <a:bodyPr wrap="square">
            <a:spAutoFit/>
          </a:bodyPr>
          <a:lstStyle/>
          <a:p>
            <a:r>
              <a:rPr lang="en-US" sz="2400">
                <a:solidFill>
                  <a:srgbClr val="0070C0"/>
                </a:solidFill>
              </a:rPr>
              <a:t>Với tình huống ấy , sóc làm gì ?</a:t>
            </a: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p>
        </p:txBody>
      </p:sp>
      <p:cxnSp>
        <p:nvCxnSpPr>
          <p:cNvPr id="12" name="Straight Connector 11"/>
          <p:cNvCxnSpPr/>
          <p:nvPr/>
        </p:nvCxnSpPr>
        <p:spPr>
          <a:xfrm>
            <a:off x="2347884" y="1993321"/>
            <a:ext cx="17373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21799" y="2344196"/>
            <a:ext cx="2767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a:t>Đọc đoạn 1</a:t>
            </a:r>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1969565" y="4537173"/>
            <a:ext cx="4069728" cy="461665"/>
          </a:xfrm>
          <a:prstGeom prst="rect">
            <a:avLst/>
          </a:prstGeom>
          <a:solidFill>
            <a:schemeClr val="bg1"/>
          </a:solidFill>
        </p:spPr>
        <p:txBody>
          <a:bodyPr wrap="square">
            <a:spAutoFit/>
          </a:bodyPr>
          <a:lstStyle/>
          <a:p>
            <a:r>
              <a:rPr lang="en-US" sz="2400">
                <a:solidFill>
                  <a:srgbClr val="0070C0"/>
                </a:solidFill>
              </a:rPr>
              <a:t>b. </a:t>
            </a:r>
            <a:r>
              <a:rPr lang="vi-VN" sz="2400">
                <a:solidFill>
                  <a:srgbClr val="0070C0"/>
                </a:solidFill>
              </a:rPr>
              <a:t>Sói hỏi sóc điều gì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p>
        </p:txBody>
      </p:sp>
      <p:cxnSp>
        <p:nvCxnSpPr>
          <p:cNvPr id="9" name="Straight Connector 8"/>
          <p:cNvCxnSpPr/>
          <p:nvPr/>
        </p:nvCxnSpPr>
        <p:spPr>
          <a:xfrm>
            <a:off x="672393" y="3449982"/>
            <a:ext cx="77592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38214" y="3109740"/>
            <a:ext cx="540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9717" y="3854019"/>
            <a:ext cx="34747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9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a:t>Đọc đoạn 2</a:t>
            </a:r>
          </a:p>
        </p:txBody>
      </p:sp>
      <p:sp>
        <p:nvSpPr>
          <p:cNvPr id="7" name="Rectangle 6"/>
          <p:cNvSpPr/>
          <p:nvPr/>
        </p:nvSpPr>
        <p:spPr>
          <a:xfrm>
            <a:off x="517483" y="800757"/>
            <a:ext cx="8061274" cy="2677656"/>
          </a:xfrm>
          <a:prstGeom prst="rect">
            <a:avLst/>
          </a:prstGeom>
          <a:solidFill>
            <a:srgbClr val="FEE7EF"/>
          </a:solidFill>
        </p:spPr>
        <p:txBody>
          <a:bodyPr wrap="square">
            <a:spAutoFit/>
          </a:bodyPr>
          <a:lstStyle/>
          <a:p>
            <a:pPr lvl="1" algn="just"/>
            <a:r>
              <a:rPr lang="en-US" sz="2800"/>
              <a:t>Sói thả sóc ra. Sóc nhảy tót lên cây cao, rồi đáp vọng xuống :</a:t>
            </a:r>
          </a:p>
          <a:p>
            <a:pPr lvl="1" algn="just"/>
            <a:r>
              <a:rPr lang="en-US" sz="2800"/>
              <a:t>    - Mỗi khi nhìn thấy anh, chúng tôi đều bỏ chạy vì anh hay gây gổ. Anh hay buồn bực vì anh không có bạn bè. Còn chúng tôi lúc nào cũng vui vì chúng tôi có nhiều bạn tốt.</a:t>
            </a:r>
          </a:p>
        </p:txBody>
      </p:sp>
      <p:sp>
        <p:nvSpPr>
          <p:cNvPr id="6" name="Rectangle 5"/>
          <p:cNvSpPr/>
          <p:nvPr/>
        </p:nvSpPr>
        <p:spPr>
          <a:xfrm>
            <a:off x="1392866" y="3623186"/>
            <a:ext cx="7102548" cy="461665"/>
          </a:xfrm>
          <a:prstGeom prst="rect">
            <a:avLst/>
          </a:prstGeom>
          <a:solidFill>
            <a:schemeClr val="bg1"/>
          </a:solidFill>
        </p:spPr>
        <p:txBody>
          <a:bodyPr wrap="square">
            <a:spAutoFit/>
          </a:bodyPr>
          <a:lstStyle/>
          <a:p>
            <a:r>
              <a:rPr lang="en-US" sz="2400">
                <a:solidFill>
                  <a:srgbClr val="0070C0"/>
                </a:solidFill>
              </a:rPr>
              <a:t>c. </a:t>
            </a:r>
            <a:r>
              <a:rPr lang="vi-VN" sz="2400">
                <a:solidFill>
                  <a:srgbClr val="0070C0"/>
                </a:solidFill>
              </a:rPr>
              <a:t>Vì sao s</a:t>
            </a:r>
            <a:r>
              <a:rPr lang="en-US" sz="2400">
                <a:solidFill>
                  <a:srgbClr val="0070C0"/>
                </a:solidFill>
              </a:rPr>
              <a:t>ó</a:t>
            </a:r>
            <a:r>
              <a:rPr lang="vi-VN" sz="2400">
                <a:solidFill>
                  <a:srgbClr val="0070C0"/>
                </a:solidFill>
              </a:rPr>
              <a:t>i lúc nào cũng cảm thấy buồn bực ?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p>
        </p:txBody>
      </p:sp>
      <p:cxnSp>
        <p:nvCxnSpPr>
          <p:cNvPr id="12" name="Straight Connector 11"/>
          <p:cNvCxnSpPr/>
          <p:nvPr/>
        </p:nvCxnSpPr>
        <p:spPr>
          <a:xfrm>
            <a:off x="3993316" y="2588744"/>
            <a:ext cx="4374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9633" y="3021213"/>
            <a:ext cx="27477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8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a:solidFill>
                  <a:schemeClr val="tx1"/>
                </a:solidFill>
              </a:rPr>
              <a:t>   Trả lời câu hỏi                                           </a:t>
            </a: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a:t>Đọc đoạn 2</a:t>
            </a:r>
          </a:p>
        </p:txBody>
      </p:sp>
      <p:sp>
        <p:nvSpPr>
          <p:cNvPr id="7" name="Rectangle 6"/>
          <p:cNvSpPr/>
          <p:nvPr/>
        </p:nvSpPr>
        <p:spPr>
          <a:xfrm>
            <a:off x="517483" y="800757"/>
            <a:ext cx="8061274" cy="2677656"/>
          </a:xfrm>
          <a:prstGeom prst="rect">
            <a:avLst/>
          </a:prstGeom>
          <a:solidFill>
            <a:srgbClr val="FEE7EF"/>
          </a:solidFill>
        </p:spPr>
        <p:txBody>
          <a:bodyPr wrap="square">
            <a:spAutoFit/>
          </a:bodyPr>
          <a:lstStyle/>
          <a:p>
            <a:pPr lvl="1" algn="just"/>
            <a:r>
              <a:rPr lang="en-US" sz="2800"/>
              <a:t>Sói thả sóc ra. Sóc nhảy tót lên cây cao, rồi đáp vọng xuống :</a:t>
            </a:r>
          </a:p>
          <a:p>
            <a:pPr lvl="1" algn="just"/>
            <a:r>
              <a:rPr lang="en-US" sz="2800"/>
              <a:t>    - Mỗi khi nhìn thấy anh, chúng tôi đều bỏ chạy vì anh hay gây gổ. Anh hay buồn bực vì anh không có bạn bè. Còn chúng tôi lúc nào cũng vui vì chúng tôi có nhiều bạn tốt.</a:t>
            </a:r>
          </a:p>
        </p:txBody>
      </p:sp>
      <p:sp>
        <p:nvSpPr>
          <p:cNvPr id="6" name="Rectangle 5"/>
          <p:cNvSpPr/>
          <p:nvPr/>
        </p:nvSpPr>
        <p:spPr>
          <a:xfrm>
            <a:off x="1392866" y="3623186"/>
            <a:ext cx="7102548" cy="461665"/>
          </a:xfrm>
          <a:prstGeom prst="rect">
            <a:avLst/>
          </a:prstGeom>
          <a:solidFill>
            <a:schemeClr val="bg1"/>
          </a:solidFill>
        </p:spPr>
        <p:txBody>
          <a:bodyPr wrap="square">
            <a:spAutoFit/>
          </a:bodyPr>
          <a:lstStyle/>
          <a:p>
            <a:r>
              <a:rPr lang="en-US" sz="2400">
                <a:solidFill>
                  <a:srgbClr val="0070C0"/>
                </a:solidFill>
              </a:rPr>
              <a:t>c. </a:t>
            </a:r>
            <a:r>
              <a:rPr lang="vi-VN" sz="2400">
                <a:solidFill>
                  <a:srgbClr val="0070C0"/>
                </a:solidFill>
              </a:rPr>
              <a:t>Vì sao </a:t>
            </a:r>
            <a:r>
              <a:rPr lang="en-US" sz="2400">
                <a:solidFill>
                  <a:srgbClr val="0070C0"/>
                </a:solidFill>
              </a:rPr>
              <a:t>lúc nào sóc cũng nhảy nhót vui đùa</a:t>
            </a:r>
            <a:r>
              <a:rPr lang="vi-VN" sz="2400">
                <a:solidFill>
                  <a:srgbClr val="0070C0"/>
                </a:solidFill>
              </a:rPr>
              <a:t> ?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p>
        </p:txBody>
      </p:sp>
      <p:cxnSp>
        <p:nvCxnSpPr>
          <p:cNvPr id="12" name="Straight Connector 11"/>
          <p:cNvCxnSpPr/>
          <p:nvPr/>
        </p:nvCxnSpPr>
        <p:spPr>
          <a:xfrm>
            <a:off x="4316819" y="2994349"/>
            <a:ext cx="410416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9633" y="3425248"/>
            <a:ext cx="4374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8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2205" y="21265"/>
            <a:ext cx="4969630" cy="461665"/>
          </a:xfrm>
          <a:prstGeom prst="rect">
            <a:avLst/>
          </a:prstGeom>
          <a:noFill/>
        </p:spPr>
        <p:txBody>
          <a:bodyPr wrap="none" rtlCol="0">
            <a:spAutoFit/>
          </a:bodyPr>
          <a:lstStyle/>
          <a:p>
            <a:r>
              <a:rPr lang="en-US" sz="2400" b="1"/>
              <a:t>Xem câu chuyện </a:t>
            </a:r>
            <a:r>
              <a:rPr lang="en-US" sz="2400" b="1" i="1"/>
              <a:t>Câu hỏi của sói</a:t>
            </a:r>
          </a:p>
        </p:txBody>
      </p:sp>
      <p:pic>
        <p:nvPicPr>
          <p:cNvPr id="4" name="Câu hỏi của Sói - Tiếng Việt 1, tập 2 -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827" y="556216"/>
            <a:ext cx="7262037" cy="4084896"/>
          </a:xfrm>
          <a:prstGeom prst="rect">
            <a:avLst/>
          </a:prstGeom>
        </p:spPr>
      </p:pic>
    </p:spTree>
    <p:extLst>
      <p:ext uri="{BB962C8B-B14F-4D97-AF65-F5344CB8AC3E}">
        <p14:creationId xmlns:p14="http://schemas.microsoft.com/office/powerpoint/2010/main" val="3701122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1968353" y="180754"/>
            <a:ext cx="4316818" cy="4316818"/>
          </a:xfrm>
          <a:prstGeom prst="rect">
            <a:avLst/>
          </a:prstGeom>
        </p:spPr>
      </p:pic>
    </p:spTree>
    <p:extLst>
      <p:ext uri="{BB962C8B-B14F-4D97-AF65-F5344CB8AC3E}">
        <p14:creationId xmlns:p14="http://schemas.microsoft.com/office/powerpoint/2010/main" val="397039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097838" y="1921215"/>
            <a:ext cx="7512839" cy="1664804"/>
            <a:chOff x="119232" y="1438629"/>
            <a:chExt cx="8826648" cy="2194470"/>
          </a:xfrm>
        </p:grpSpPr>
        <p:pic>
          <p:nvPicPr>
            <p:cNvPr id="3" name="Picture 2"/>
            <p:cNvPicPr>
              <a:picLocks noChangeAspect="1"/>
            </p:cNvPicPr>
            <p:nvPr/>
          </p:nvPicPr>
          <p:blipFill>
            <a:blip r:embed="rId2"/>
            <a:stretch>
              <a:fillRect/>
            </a:stretch>
          </p:blipFill>
          <p:spPr>
            <a:xfrm>
              <a:off x="198120" y="1438629"/>
              <a:ext cx="8641080" cy="800102"/>
            </a:xfrm>
            <a:prstGeom prst="rect">
              <a:avLst/>
            </a:prstGeom>
          </p:spPr>
        </p:pic>
        <p:pic>
          <p:nvPicPr>
            <p:cNvPr id="4" name="Picture 3"/>
            <p:cNvPicPr>
              <a:picLocks noChangeAspect="1"/>
            </p:cNvPicPr>
            <p:nvPr/>
          </p:nvPicPr>
          <p:blipFill>
            <a:blip r:embed="rId2"/>
            <a:stretch>
              <a:fillRect/>
            </a:stretch>
          </p:blipFill>
          <p:spPr>
            <a:xfrm>
              <a:off x="198120" y="2604249"/>
              <a:ext cx="8747760" cy="809978"/>
            </a:xfrm>
            <a:prstGeom prst="rect">
              <a:avLst/>
            </a:prstGeom>
          </p:spPr>
        </p:pic>
        <p:sp>
          <p:nvSpPr>
            <p:cNvPr id="5" name="TextBox 4"/>
            <p:cNvSpPr txBox="1"/>
            <p:nvPr/>
          </p:nvSpPr>
          <p:spPr>
            <a:xfrm flipH="1">
              <a:off x="119232" y="1588863"/>
              <a:ext cx="1099787" cy="1054813"/>
            </a:xfrm>
            <a:prstGeom prst="rect">
              <a:avLst/>
            </a:prstGeom>
            <a:noFill/>
          </p:spPr>
          <p:txBody>
            <a:bodyPr wrap="square" rtlCol="0">
              <a:spAutoFit/>
            </a:bodyPr>
            <a:lstStyle/>
            <a:p>
              <a:r>
                <a:rPr lang="en-US" sz="4600" b="1">
                  <a:latin typeface="HP001 4 hàng" panose="020B0603050302020204" pitchFamily="34" charset="0"/>
                </a:rPr>
                <a:t>S</a:t>
              </a:r>
              <a:endParaRPr lang="en-US" sz="4600" b="1" dirty="0">
                <a:latin typeface="HP001 4 hàng" panose="020B0603050302020204" pitchFamily="34" charset="0"/>
              </a:endParaRPr>
            </a:p>
          </p:txBody>
        </p:sp>
        <p:sp>
          <p:nvSpPr>
            <p:cNvPr id="9" name="TextBox 8"/>
            <p:cNvSpPr txBox="1"/>
            <p:nvPr/>
          </p:nvSpPr>
          <p:spPr>
            <a:xfrm flipH="1">
              <a:off x="119841" y="3024553"/>
              <a:ext cx="568360" cy="608546"/>
            </a:xfrm>
            <a:prstGeom prst="rect">
              <a:avLst/>
            </a:prstGeom>
            <a:noFill/>
          </p:spPr>
          <p:txBody>
            <a:bodyPr wrap="square" rtlCol="0">
              <a:spAutoFit/>
            </a:bodyPr>
            <a:lstStyle/>
            <a:p>
              <a:r>
                <a:rPr lang="en-US" sz="2400" b="1">
                  <a:latin typeface="HP001 4 hàng" panose="020B0603050302020204" pitchFamily="34" charset="0"/>
                </a:rPr>
                <a:t>S</a:t>
              </a:r>
              <a:endParaRPr lang="en-US" sz="2400" b="1" dirty="0">
                <a:latin typeface="HP001 4 hàng" panose="020B0603050302020204" pitchFamily="34" charset="0"/>
              </a:endParaRPr>
            </a:p>
          </p:txBody>
        </p:sp>
      </p:grpSp>
      <p:sp>
        <p:nvSpPr>
          <p:cNvPr id="13" name="TextBox 12"/>
          <p:cNvSpPr txBox="1"/>
          <p:nvPr/>
        </p:nvSpPr>
        <p:spPr>
          <a:xfrm>
            <a:off x="1660348" y="361310"/>
            <a:ext cx="1011815" cy="646331"/>
          </a:xfrm>
          <a:prstGeom prst="rect">
            <a:avLst/>
          </a:prstGeom>
          <a:noFill/>
        </p:spPr>
        <p:txBody>
          <a:bodyPr wrap="non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flipH="1">
            <a:off x="3271476" y="2522785"/>
            <a:ext cx="483762" cy="461665"/>
          </a:xfrm>
          <a:prstGeom prst="rect">
            <a:avLst/>
          </a:prstGeom>
          <a:noFill/>
        </p:spPr>
        <p:txBody>
          <a:bodyPr wrap="square" rtlCol="0">
            <a:spAutoFit/>
          </a:bodyPr>
          <a:lstStyle/>
          <a:p>
            <a:r>
              <a:rPr lang="en-US" sz="2400" b="1">
                <a:latin typeface="HP001 4 hàng" panose="020B0603050302020204" pitchFamily="34" charset="0"/>
              </a:rPr>
              <a:t>S</a:t>
            </a:r>
            <a:endParaRPr lang="en-US" sz="2400" b="1" dirty="0">
              <a:latin typeface="HP001 4 hàng" panose="020B0603050302020204" pitchFamily="34" charset="0"/>
            </a:endParaRPr>
          </a:p>
        </p:txBody>
      </p:sp>
      <p:sp>
        <p:nvSpPr>
          <p:cNvPr id="17" name="TextBox 16"/>
          <p:cNvSpPr txBox="1"/>
          <p:nvPr/>
        </p:nvSpPr>
        <p:spPr>
          <a:xfrm flipH="1">
            <a:off x="7494569" y="2526875"/>
            <a:ext cx="483762" cy="461665"/>
          </a:xfrm>
          <a:prstGeom prst="rect">
            <a:avLst/>
          </a:prstGeom>
          <a:noFill/>
        </p:spPr>
        <p:txBody>
          <a:bodyPr wrap="square" rtlCol="0">
            <a:spAutoFit/>
          </a:bodyPr>
          <a:lstStyle/>
          <a:p>
            <a:r>
              <a:rPr lang="en-US" sz="2400" b="1">
                <a:latin typeface="HP001 4 hàng" panose="020B0603050302020204" pitchFamily="34" charset="0"/>
              </a:rPr>
              <a:t>S</a:t>
            </a:r>
            <a:endParaRPr lang="en-US" sz="2400" b="1" dirty="0">
              <a:latin typeface="HP001 4 hàng" panose="020B0603050302020204" pitchFamily="34" charset="0"/>
            </a:endParaRPr>
          </a:p>
        </p:txBody>
      </p:sp>
      <p:sp>
        <p:nvSpPr>
          <p:cNvPr id="18" name="TextBox 17"/>
          <p:cNvSpPr txBox="1"/>
          <p:nvPr/>
        </p:nvSpPr>
        <p:spPr>
          <a:xfrm flipH="1">
            <a:off x="3244592" y="1434227"/>
            <a:ext cx="936088" cy="800219"/>
          </a:xfrm>
          <a:prstGeom prst="rect">
            <a:avLst/>
          </a:prstGeom>
          <a:noFill/>
        </p:spPr>
        <p:txBody>
          <a:bodyPr wrap="square" rtlCol="0">
            <a:spAutoFit/>
          </a:bodyPr>
          <a:lstStyle/>
          <a:p>
            <a:r>
              <a:rPr lang="en-US" sz="4600" b="1">
                <a:latin typeface="HP001 4 hàng" panose="020B0603050302020204" pitchFamily="34" charset="0"/>
              </a:rPr>
              <a:t>S</a:t>
            </a:r>
            <a:endParaRPr lang="en-US" sz="4600" b="1" dirty="0">
              <a:latin typeface="HP001 4 hàng" panose="020B0603050302020204" pitchFamily="34" charset="0"/>
            </a:endParaRPr>
          </a:p>
        </p:txBody>
      </p:sp>
      <p:sp>
        <p:nvSpPr>
          <p:cNvPr id="19" name="TextBox 18"/>
          <p:cNvSpPr txBox="1"/>
          <p:nvPr/>
        </p:nvSpPr>
        <p:spPr>
          <a:xfrm flipH="1">
            <a:off x="5331505" y="1424488"/>
            <a:ext cx="936088" cy="800219"/>
          </a:xfrm>
          <a:prstGeom prst="rect">
            <a:avLst/>
          </a:prstGeom>
          <a:noFill/>
        </p:spPr>
        <p:txBody>
          <a:bodyPr wrap="square" rtlCol="0">
            <a:spAutoFit/>
          </a:bodyPr>
          <a:lstStyle/>
          <a:p>
            <a:r>
              <a:rPr lang="en-US" sz="4600" b="1">
                <a:latin typeface="HP001 4 hàng" panose="020B0603050302020204" pitchFamily="34" charset="0"/>
              </a:rPr>
              <a:t>S</a:t>
            </a:r>
            <a:endParaRPr lang="en-US" sz="4600" b="1" dirty="0">
              <a:latin typeface="HP001 4 hàng" panose="020B0603050302020204" pitchFamily="34" charset="0"/>
            </a:endParaRPr>
          </a:p>
        </p:txBody>
      </p:sp>
      <p:sp>
        <p:nvSpPr>
          <p:cNvPr id="20" name="TextBox 19"/>
          <p:cNvSpPr txBox="1"/>
          <p:nvPr/>
        </p:nvSpPr>
        <p:spPr>
          <a:xfrm flipH="1">
            <a:off x="7415356" y="1424489"/>
            <a:ext cx="936088" cy="800219"/>
          </a:xfrm>
          <a:prstGeom prst="rect">
            <a:avLst/>
          </a:prstGeom>
          <a:noFill/>
        </p:spPr>
        <p:txBody>
          <a:bodyPr wrap="square" rtlCol="0">
            <a:spAutoFit/>
          </a:bodyPr>
          <a:lstStyle/>
          <a:p>
            <a:r>
              <a:rPr lang="en-US" sz="4600" b="1">
                <a:latin typeface="HP001 4 hàng" panose="020B0603050302020204" pitchFamily="34" charset="0"/>
              </a:rPr>
              <a:t>S</a:t>
            </a:r>
            <a:endParaRPr lang="en-US" sz="4600" b="1" dirty="0">
              <a:latin typeface="HP001 4 hàng" panose="020B0603050302020204" pitchFamily="34" charset="0"/>
            </a:endParaRPr>
          </a:p>
        </p:txBody>
      </p:sp>
      <p:sp>
        <p:nvSpPr>
          <p:cNvPr id="23" name="TextBox 22"/>
          <p:cNvSpPr txBox="1"/>
          <p:nvPr/>
        </p:nvSpPr>
        <p:spPr>
          <a:xfrm flipH="1">
            <a:off x="5370496" y="2523692"/>
            <a:ext cx="483762" cy="461665"/>
          </a:xfrm>
          <a:prstGeom prst="rect">
            <a:avLst/>
          </a:prstGeom>
          <a:noFill/>
        </p:spPr>
        <p:txBody>
          <a:bodyPr wrap="square" rtlCol="0">
            <a:spAutoFit/>
          </a:bodyPr>
          <a:lstStyle/>
          <a:p>
            <a:r>
              <a:rPr lang="en-US" sz="2400" b="1">
                <a:latin typeface="HP001 4 hàng" panose="020B0603050302020204" pitchFamily="34" charset="0"/>
              </a:rPr>
              <a:t>S</a:t>
            </a:r>
            <a:endParaRPr lang="en-US" sz="2400" b="1" dirty="0">
              <a:latin typeface="HP001 4 hàng" panose="020B0603050302020204" pitchFamily="34" charset="0"/>
            </a:endParaRPr>
          </a:p>
        </p:txBody>
      </p:sp>
    </p:spTree>
    <p:extLst>
      <p:ext uri="{BB962C8B-B14F-4D97-AF65-F5344CB8AC3E}">
        <p14:creationId xmlns:p14="http://schemas.microsoft.com/office/powerpoint/2010/main" val="974473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60348" y="361310"/>
            <a:ext cx="2683748" cy="646331"/>
          </a:xfrm>
          <a:prstGeom prst="rect">
            <a:avLst/>
          </a:prstGeom>
          <a:noFill/>
        </p:spPr>
        <p:txBody>
          <a:bodyPr wrap="non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ngữ</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p:cNvGrpSpPr/>
          <p:nvPr/>
        </p:nvGrpSpPr>
        <p:grpSpPr>
          <a:xfrm>
            <a:off x="918086" y="1479504"/>
            <a:ext cx="7422038" cy="2124344"/>
            <a:chOff x="918086" y="1253081"/>
            <a:chExt cx="7422038" cy="2124344"/>
          </a:xfrm>
        </p:grpSpPr>
        <p:grpSp>
          <p:nvGrpSpPr>
            <p:cNvPr id="2" name="Group 1"/>
            <p:cNvGrpSpPr/>
            <p:nvPr/>
          </p:nvGrpSpPr>
          <p:grpSpPr>
            <a:xfrm>
              <a:off x="918086" y="1253081"/>
              <a:ext cx="7422038" cy="2124344"/>
              <a:chOff x="918086" y="1253081"/>
              <a:chExt cx="7422038" cy="2124344"/>
            </a:xfrm>
          </p:grpSpPr>
          <p:grpSp>
            <p:nvGrpSpPr>
              <p:cNvPr id="6" name="Group 5"/>
              <p:cNvGrpSpPr/>
              <p:nvPr/>
            </p:nvGrpSpPr>
            <p:grpSpPr>
              <a:xfrm>
                <a:off x="918086" y="1253081"/>
                <a:ext cx="7422038" cy="1075462"/>
                <a:chOff x="1173267" y="1319645"/>
                <a:chExt cx="7422038" cy="1075462"/>
              </a:xfrm>
            </p:grpSpPr>
            <p:pic>
              <p:nvPicPr>
                <p:cNvPr id="3" name="Picture 2"/>
                <p:cNvPicPr>
                  <a:picLocks noChangeAspect="1"/>
                </p:cNvPicPr>
                <p:nvPr/>
              </p:nvPicPr>
              <p:blipFill>
                <a:blip r:embed="rId2"/>
                <a:stretch>
                  <a:fillRect/>
                </a:stretch>
              </p:blipFill>
              <p:spPr>
                <a:xfrm>
                  <a:off x="1240413" y="1319645"/>
                  <a:ext cx="7354892" cy="606985"/>
                </a:xfrm>
                <a:prstGeom prst="rect">
                  <a:avLst/>
                </a:prstGeom>
              </p:spPr>
            </p:pic>
            <p:sp>
              <p:nvSpPr>
                <p:cNvPr id="5" name="TextBox 4"/>
                <p:cNvSpPr txBox="1"/>
                <p:nvPr/>
              </p:nvSpPr>
              <p:spPr>
                <a:xfrm flipH="1">
                  <a:off x="1173267" y="1433619"/>
                  <a:ext cx="936088" cy="800219"/>
                </a:xfrm>
                <a:prstGeom prst="rect">
                  <a:avLst/>
                </a:prstGeom>
                <a:noFill/>
              </p:spPr>
              <p:txBody>
                <a:bodyPr wrap="square" rtlCol="0">
                  <a:spAutoFit/>
                </a:bodyPr>
                <a:lstStyle/>
                <a:p>
                  <a:endParaRPr lang="en-US" sz="4600" b="1" dirty="0">
                    <a:latin typeface="HP001 4 hàng" panose="020B0603050302020204" pitchFamily="34" charset="0"/>
                  </a:endParaRPr>
                </a:p>
              </p:txBody>
            </p:sp>
            <p:pic>
              <p:nvPicPr>
                <p:cNvPr id="25" name="Picture 24"/>
                <p:cNvPicPr>
                  <a:picLocks noChangeAspect="1"/>
                </p:cNvPicPr>
                <p:nvPr/>
              </p:nvPicPr>
              <p:blipFill>
                <a:blip r:embed="rId2"/>
                <a:stretch>
                  <a:fillRect/>
                </a:stretch>
              </p:blipFill>
              <p:spPr>
                <a:xfrm>
                  <a:off x="1240413" y="1788122"/>
                  <a:ext cx="7354892" cy="606985"/>
                </a:xfrm>
                <a:prstGeom prst="rect">
                  <a:avLst/>
                </a:prstGeom>
              </p:spPr>
            </p:pic>
          </p:grpSp>
          <p:grpSp>
            <p:nvGrpSpPr>
              <p:cNvPr id="17" name="Group 16"/>
              <p:cNvGrpSpPr/>
              <p:nvPr/>
            </p:nvGrpSpPr>
            <p:grpSpPr>
              <a:xfrm>
                <a:off x="918086" y="2301963"/>
                <a:ext cx="7422038" cy="1075462"/>
                <a:chOff x="1173267" y="1319645"/>
                <a:chExt cx="7422038" cy="1075462"/>
              </a:xfrm>
            </p:grpSpPr>
            <p:pic>
              <p:nvPicPr>
                <p:cNvPr id="18" name="Picture 17"/>
                <p:cNvPicPr>
                  <a:picLocks noChangeAspect="1"/>
                </p:cNvPicPr>
                <p:nvPr/>
              </p:nvPicPr>
              <p:blipFill>
                <a:blip r:embed="rId2"/>
                <a:stretch>
                  <a:fillRect/>
                </a:stretch>
              </p:blipFill>
              <p:spPr>
                <a:xfrm>
                  <a:off x="1240413" y="1319645"/>
                  <a:ext cx="7354892" cy="606985"/>
                </a:xfrm>
                <a:prstGeom prst="rect">
                  <a:avLst/>
                </a:prstGeom>
              </p:spPr>
            </p:pic>
            <p:sp>
              <p:nvSpPr>
                <p:cNvPr id="19" name="TextBox 18"/>
                <p:cNvSpPr txBox="1"/>
                <p:nvPr/>
              </p:nvSpPr>
              <p:spPr>
                <a:xfrm flipH="1">
                  <a:off x="1173267" y="1433619"/>
                  <a:ext cx="936088" cy="800219"/>
                </a:xfrm>
                <a:prstGeom prst="rect">
                  <a:avLst/>
                </a:prstGeom>
                <a:noFill/>
              </p:spPr>
              <p:txBody>
                <a:bodyPr wrap="square" rtlCol="0">
                  <a:spAutoFit/>
                </a:bodyPr>
                <a:lstStyle/>
                <a:p>
                  <a:endParaRPr lang="en-US" sz="4600" b="1" dirty="0">
                    <a:latin typeface="HP001 4 hàng" panose="020B0603050302020204" pitchFamily="34" charset="0"/>
                  </a:endParaRPr>
                </a:p>
              </p:txBody>
            </p:sp>
            <p:pic>
              <p:nvPicPr>
                <p:cNvPr id="20" name="Picture 19"/>
                <p:cNvPicPr>
                  <a:picLocks noChangeAspect="1"/>
                </p:cNvPicPr>
                <p:nvPr/>
              </p:nvPicPr>
              <p:blipFill>
                <a:blip r:embed="rId2"/>
                <a:stretch>
                  <a:fillRect/>
                </a:stretch>
              </p:blipFill>
              <p:spPr>
                <a:xfrm>
                  <a:off x="1240413" y="1788122"/>
                  <a:ext cx="7354892" cy="606985"/>
                </a:xfrm>
                <a:prstGeom prst="rect">
                  <a:avLst/>
                </a:prstGeom>
              </p:spPr>
            </p:pic>
          </p:grpSp>
          <p:sp>
            <p:nvSpPr>
              <p:cNvPr id="21" name="TextBox 20"/>
              <p:cNvSpPr txBox="1"/>
              <p:nvPr/>
            </p:nvSpPr>
            <p:spPr>
              <a:xfrm flipH="1">
                <a:off x="1013508" y="1585810"/>
                <a:ext cx="1642009" cy="461665"/>
              </a:xfrm>
              <a:prstGeom prst="rect">
                <a:avLst/>
              </a:prstGeom>
              <a:noFill/>
            </p:spPr>
            <p:txBody>
              <a:bodyPr wrap="square" rtlCol="0">
                <a:spAutoFit/>
              </a:bodyPr>
              <a:lstStyle/>
              <a:p>
                <a:r>
                  <a:rPr lang="en-US" sz="2400" b="1">
                    <a:solidFill>
                      <a:schemeClr val="tx1"/>
                    </a:solidFill>
                    <a:latin typeface="HP001 4 hàng" panose="020B0603050302020204" pitchFamily="34" charset="0"/>
                  </a:rPr>
                  <a:t>nhảy nhót</a:t>
                </a:r>
                <a:endParaRPr lang="en-US" sz="2400" b="1" dirty="0">
                  <a:solidFill>
                    <a:schemeClr val="tx1"/>
                  </a:solidFill>
                  <a:latin typeface="HP001 4 hàng" panose="020B0603050302020204" pitchFamily="34" charset="0"/>
                </a:endParaRPr>
              </a:p>
            </p:txBody>
          </p:sp>
        </p:grpSp>
        <p:sp>
          <p:nvSpPr>
            <p:cNvPr id="24" name="TextBox 23"/>
            <p:cNvSpPr txBox="1"/>
            <p:nvPr/>
          </p:nvSpPr>
          <p:spPr>
            <a:xfrm flipH="1">
              <a:off x="3544277" y="1574078"/>
              <a:ext cx="1686871"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nhảy nhót</a:t>
              </a:r>
              <a:endParaRPr lang="en-US" sz="2400" b="1" dirty="0">
                <a:solidFill>
                  <a:srgbClr val="0070C0"/>
                </a:solidFill>
                <a:latin typeface="HP001 4 hàng" panose="020B0603050302020204" pitchFamily="34" charset="0"/>
              </a:endParaRPr>
            </a:p>
          </p:txBody>
        </p:sp>
        <p:sp>
          <p:nvSpPr>
            <p:cNvPr id="31" name="TextBox 30"/>
            <p:cNvSpPr txBox="1"/>
            <p:nvPr/>
          </p:nvSpPr>
          <p:spPr>
            <a:xfrm flipH="1">
              <a:off x="6097872" y="1573708"/>
              <a:ext cx="1705808"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nhảy nhót</a:t>
              </a:r>
              <a:endParaRPr lang="en-US" sz="2400" b="1" dirty="0">
                <a:solidFill>
                  <a:srgbClr val="0070C0"/>
                </a:solidFill>
                <a:latin typeface="HP001 4 hàng" panose="020B0603050302020204" pitchFamily="34" charset="0"/>
              </a:endParaRPr>
            </a:p>
          </p:txBody>
        </p:sp>
        <p:sp>
          <p:nvSpPr>
            <p:cNvPr id="32" name="TextBox 31"/>
            <p:cNvSpPr txBox="1"/>
            <p:nvPr/>
          </p:nvSpPr>
          <p:spPr>
            <a:xfrm flipH="1">
              <a:off x="931254" y="2627795"/>
              <a:ext cx="1631471" cy="461665"/>
            </a:xfrm>
            <a:prstGeom prst="rect">
              <a:avLst/>
            </a:prstGeom>
            <a:noFill/>
          </p:spPr>
          <p:txBody>
            <a:bodyPr wrap="square" rtlCol="0">
              <a:spAutoFit/>
            </a:bodyPr>
            <a:lstStyle/>
            <a:p>
              <a:r>
                <a:rPr lang="en-US" sz="2400" b="1">
                  <a:solidFill>
                    <a:schemeClr val="tx1"/>
                  </a:solidFill>
                  <a:latin typeface="HP001 4 hàng" panose="020B0603050302020204" pitchFamily="34" charset="0"/>
                </a:rPr>
                <a:t>bạn tốt</a:t>
              </a:r>
              <a:endParaRPr lang="en-US" sz="2400" b="1" dirty="0">
                <a:solidFill>
                  <a:schemeClr val="tx1"/>
                </a:solidFill>
                <a:latin typeface="HP001 4 hàng" panose="020B0603050302020204" pitchFamily="34" charset="0"/>
              </a:endParaRPr>
            </a:p>
          </p:txBody>
        </p:sp>
        <p:sp>
          <p:nvSpPr>
            <p:cNvPr id="33" name="TextBox 32"/>
            <p:cNvSpPr txBox="1"/>
            <p:nvPr/>
          </p:nvSpPr>
          <p:spPr>
            <a:xfrm flipH="1">
              <a:off x="3544560" y="2627795"/>
              <a:ext cx="1788296"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bạn tốt</a:t>
              </a:r>
              <a:endParaRPr lang="en-US" sz="2400" b="1" dirty="0">
                <a:solidFill>
                  <a:srgbClr val="0070C0"/>
                </a:solidFill>
                <a:latin typeface="HP001 4 hàng" panose="020B0603050302020204" pitchFamily="34" charset="0"/>
              </a:endParaRPr>
            </a:p>
          </p:txBody>
        </p:sp>
        <p:sp>
          <p:nvSpPr>
            <p:cNvPr id="34" name="TextBox 33"/>
            <p:cNvSpPr txBox="1"/>
            <p:nvPr/>
          </p:nvSpPr>
          <p:spPr>
            <a:xfrm flipH="1">
              <a:off x="6107396" y="2629969"/>
              <a:ext cx="1696283"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bạn tốt</a:t>
              </a:r>
              <a:endParaRPr lang="en-US" sz="2400" b="1" dirty="0">
                <a:solidFill>
                  <a:srgbClr val="0070C0"/>
                </a:solidFill>
                <a:latin typeface="HP001 4 hàng" panose="020B0603050302020204" pitchFamily="34" charset="0"/>
              </a:endParaRPr>
            </a:p>
          </p:txBody>
        </p:sp>
      </p:grpSp>
    </p:spTree>
    <p:extLst>
      <p:ext uri="{BB962C8B-B14F-4D97-AF65-F5344CB8AC3E}">
        <p14:creationId xmlns:p14="http://schemas.microsoft.com/office/powerpoint/2010/main" val="1811701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4577" y="99925"/>
            <a:ext cx="7765990" cy="523220"/>
          </a:xfrm>
          <a:prstGeom prst="rect">
            <a:avLst/>
          </a:prstGeom>
          <a:solidFill>
            <a:schemeClr val="bg1"/>
          </a:solidFill>
        </p:spPr>
        <p:txBody>
          <a:bodyPr wrap="square" rtlCol="0">
            <a:spAutoFit/>
          </a:bodyPr>
          <a:lstStyle/>
          <a:p>
            <a:r>
              <a:rPr lang="en-US" sz="2800">
                <a:solidFill>
                  <a:schemeClr val="tx1"/>
                </a:solidFill>
              </a:rPr>
              <a:t>Viết vào vở câu trả lời cho câu hỏi c ở mục 3</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292" y="222942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75674" y="2713511"/>
            <a:ext cx="8268326"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Sói lúc nào cũng buồn bực vì sói không có </a:t>
            </a:r>
          </a:p>
        </p:txBody>
      </p:sp>
      <p:sp>
        <p:nvSpPr>
          <p:cNvPr id="9" name="TextBox 8"/>
          <p:cNvSpPr txBox="1"/>
          <p:nvPr/>
        </p:nvSpPr>
        <p:spPr>
          <a:xfrm>
            <a:off x="410713" y="1781244"/>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
        <p:nvSpPr>
          <p:cNvPr id="17" name="TextBox 16"/>
          <p:cNvSpPr txBox="1"/>
          <p:nvPr/>
        </p:nvSpPr>
        <p:spPr>
          <a:xfrm>
            <a:off x="410713" y="782238"/>
            <a:ext cx="6923537" cy="523220"/>
          </a:xfrm>
          <a:prstGeom prst="rect">
            <a:avLst/>
          </a:prstGeom>
          <a:noFill/>
        </p:spPr>
        <p:txBody>
          <a:bodyPr wrap="square" rtlCol="0">
            <a:spAutoFit/>
          </a:bodyPr>
          <a:lstStyle/>
          <a:p>
            <a:r>
              <a:rPr lang="en-US" sz="2800">
                <a:solidFill>
                  <a:schemeClr val="tx1"/>
                </a:solidFill>
              </a:rPr>
              <a:t>Sói lúc nào cũng cảm thấy buồn bực vì </a:t>
            </a:r>
          </a:p>
        </p:txBody>
      </p:sp>
      <p:sp>
        <p:nvSpPr>
          <p:cNvPr id="18" name="TextBox 17"/>
          <p:cNvSpPr txBox="1"/>
          <p:nvPr/>
        </p:nvSpPr>
        <p:spPr>
          <a:xfrm>
            <a:off x="6762307" y="782238"/>
            <a:ext cx="2067367" cy="523220"/>
          </a:xfrm>
          <a:prstGeom prst="rect">
            <a:avLst/>
          </a:prstGeom>
          <a:solidFill>
            <a:schemeClr val="bg1"/>
          </a:solidFill>
        </p:spPr>
        <p:txBody>
          <a:bodyPr wrap="square" rtlCol="0">
            <a:spAutoFit/>
          </a:bodyPr>
          <a:lstStyle/>
          <a:p>
            <a:r>
              <a:rPr lang="en-US" sz="2800">
                <a:solidFill>
                  <a:srgbClr val="0418AC"/>
                </a:solidFill>
              </a:rPr>
              <a:t>sói không</a:t>
            </a:r>
          </a:p>
        </p:txBody>
      </p:sp>
      <p:sp>
        <p:nvSpPr>
          <p:cNvPr id="10" name="TextBox 9"/>
          <p:cNvSpPr txBox="1"/>
          <p:nvPr/>
        </p:nvSpPr>
        <p:spPr>
          <a:xfrm>
            <a:off x="410713" y="1249032"/>
            <a:ext cx="2881928" cy="523220"/>
          </a:xfrm>
          <a:prstGeom prst="rect">
            <a:avLst/>
          </a:prstGeom>
          <a:solidFill>
            <a:schemeClr val="bg1"/>
          </a:solidFill>
        </p:spPr>
        <p:txBody>
          <a:bodyPr wrap="square" rtlCol="0">
            <a:spAutoFit/>
          </a:bodyPr>
          <a:lstStyle/>
          <a:p>
            <a:r>
              <a:rPr lang="en-US" sz="2800">
                <a:solidFill>
                  <a:srgbClr val="0418AC"/>
                </a:solidFill>
              </a:rPr>
              <a:t>có bạn bè.</a:t>
            </a:r>
          </a:p>
        </p:txBody>
      </p:sp>
      <p:sp>
        <p:nvSpPr>
          <p:cNvPr id="12" name="Rectangle 11"/>
          <p:cNvSpPr/>
          <p:nvPr/>
        </p:nvSpPr>
        <p:spPr>
          <a:xfrm>
            <a:off x="294292" y="3374486"/>
            <a:ext cx="4630133"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bạn bè..</a:t>
            </a: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4</a:t>
            </a:r>
          </a:p>
        </p:txBody>
      </p:sp>
    </p:spTree>
    <p:extLst>
      <p:ext uri="{BB962C8B-B14F-4D97-AF65-F5344CB8AC3E}">
        <p14:creationId xmlns:p14="http://schemas.microsoft.com/office/powerpoint/2010/main" val="2630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8" grpId="0" animBg="1"/>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Tiết 3</a:t>
            </a: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098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Khởi động</a:t>
            </a: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itchFamily="34" charset="0"/>
                <a:cs typeface="Arial" pitchFamily="34" charset="0"/>
              </a:rPr>
              <a:t>1</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475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200" y="2740378"/>
            <a:ext cx="8743950" cy="2147323"/>
          </a:xfrm>
          <a:prstGeom prst="rect">
            <a:avLst/>
          </a:prstGeom>
          <a:solidFill>
            <a:schemeClr val="bg1"/>
          </a:solidFill>
          <a:ln>
            <a:noFill/>
          </a:ln>
          <a:effectLst/>
        </p:spPr>
      </p:pic>
      <p:sp>
        <p:nvSpPr>
          <p:cNvPr id="4" name="TextBox 3"/>
          <p:cNvSpPr txBox="1"/>
          <p:nvPr/>
        </p:nvSpPr>
        <p:spPr>
          <a:xfrm>
            <a:off x="517483" y="29664"/>
            <a:ext cx="7765990" cy="461665"/>
          </a:xfrm>
          <a:prstGeom prst="rect">
            <a:avLst/>
          </a:prstGeom>
          <a:solidFill>
            <a:schemeClr val="bg1"/>
          </a:solidFill>
        </p:spPr>
        <p:txBody>
          <a:bodyPr wrap="square" rtlCol="0">
            <a:spAutoFit/>
          </a:bodyPr>
          <a:lstStyle/>
          <a:p>
            <a:r>
              <a:rPr lang="en-US" sz="2400">
                <a:solidFill>
                  <a:schemeClr val="tx1"/>
                </a:solidFill>
              </a:rPr>
              <a:t>Chọn từ ngữ để hoàn thiện câu và viết câu vào vở</a:t>
            </a: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5</a:t>
            </a:r>
          </a:p>
        </p:txBody>
      </p:sp>
      <p:pic>
        <p:nvPicPr>
          <p:cNvPr id="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43" y="2093202"/>
            <a:ext cx="8743950" cy="2147323"/>
          </a:xfrm>
          <a:prstGeom prst="rect">
            <a:avLst/>
          </a:prstGeom>
          <a:solidFill>
            <a:schemeClr val="bg1"/>
          </a:solidFill>
          <a:ln>
            <a:noFill/>
          </a:ln>
          <a:effectLst/>
        </p:spPr>
      </p:pic>
      <p:sp>
        <p:nvSpPr>
          <p:cNvPr id="15" name="Rounded Rectangle 14"/>
          <p:cNvSpPr/>
          <p:nvPr/>
        </p:nvSpPr>
        <p:spPr>
          <a:xfrm>
            <a:off x="277095" y="458351"/>
            <a:ext cx="8517098"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418AC"/>
              </a:solidFill>
            </a:endParaRPr>
          </a:p>
        </p:txBody>
      </p:sp>
      <p:sp>
        <p:nvSpPr>
          <p:cNvPr id="16" name="Rounded Rectangle 15"/>
          <p:cNvSpPr/>
          <p:nvPr/>
        </p:nvSpPr>
        <p:spPr>
          <a:xfrm>
            <a:off x="410393" y="458351"/>
            <a:ext cx="1818457"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418AC"/>
                </a:solidFill>
              </a:rPr>
              <a:t>nhảy nhót</a:t>
            </a:r>
          </a:p>
        </p:txBody>
      </p:sp>
      <p:sp>
        <p:nvSpPr>
          <p:cNvPr id="19" name="Rounded Rectangle 18"/>
          <p:cNvSpPr/>
          <p:nvPr/>
        </p:nvSpPr>
        <p:spPr>
          <a:xfrm>
            <a:off x="209156" y="1103638"/>
            <a:ext cx="8652975" cy="540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a. Mấy chú chim sẻ đang  ………….   trên cành cây.</a:t>
            </a:r>
          </a:p>
        </p:txBody>
      </p:sp>
      <p:sp>
        <p:nvSpPr>
          <p:cNvPr id="20" name="Rectangle 19"/>
          <p:cNvSpPr/>
          <p:nvPr/>
        </p:nvSpPr>
        <p:spPr>
          <a:xfrm>
            <a:off x="635093" y="2562290"/>
            <a:ext cx="8480332"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Mấy chú chim sẻ đang nhảy nhót trên cành</a:t>
            </a:r>
          </a:p>
        </p:txBody>
      </p:sp>
      <p:sp>
        <p:nvSpPr>
          <p:cNvPr id="23" name="Rounded Rectangle 22"/>
          <p:cNvSpPr/>
          <p:nvPr/>
        </p:nvSpPr>
        <p:spPr>
          <a:xfrm>
            <a:off x="2142991" y="458349"/>
            <a:ext cx="1818457"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418AC"/>
                </a:solidFill>
              </a:rPr>
              <a:t>gây gổ</a:t>
            </a:r>
          </a:p>
        </p:txBody>
      </p:sp>
      <p:sp>
        <p:nvSpPr>
          <p:cNvPr id="24" name="Rounded Rectangle 23"/>
          <p:cNvSpPr/>
          <p:nvPr/>
        </p:nvSpPr>
        <p:spPr>
          <a:xfrm>
            <a:off x="4057651" y="463897"/>
            <a:ext cx="977057"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418AC"/>
                </a:solidFill>
              </a:rPr>
              <a:t>hát</a:t>
            </a:r>
          </a:p>
        </p:txBody>
      </p:sp>
      <p:sp>
        <p:nvSpPr>
          <p:cNvPr id="25" name="Rounded Rectangle 24"/>
          <p:cNvSpPr/>
          <p:nvPr/>
        </p:nvSpPr>
        <p:spPr>
          <a:xfrm>
            <a:off x="5303231" y="455214"/>
            <a:ext cx="1538245"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418AC"/>
                </a:solidFill>
              </a:rPr>
              <a:t>tốt bụng</a:t>
            </a:r>
          </a:p>
        </p:txBody>
      </p:sp>
      <p:sp>
        <p:nvSpPr>
          <p:cNvPr id="26" name="Rounded Rectangle 25"/>
          <p:cNvSpPr/>
          <p:nvPr/>
        </p:nvSpPr>
        <p:spPr>
          <a:xfrm>
            <a:off x="7138930" y="470591"/>
            <a:ext cx="1610450"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418AC"/>
                </a:solidFill>
              </a:rPr>
              <a:t>chăm chỉ</a:t>
            </a:r>
          </a:p>
        </p:txBody>
      </p:sp>
      <p:sp>
        <p:nvSpPr>
          <p:cNvPr id="27" name="Rounded Rectangle 26"/>
          <p:cNvSpPr/>
          <p:nvPr/>
        </p:nvSpPr>
        <p:spPr>
          <a:xfrm>
            <a:off x="194325" y="1644068"/>
            <a:ext cx="8652975" cy="540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b. Người nào hay……………. thì sẽ không có bạn bè.</a:t>
            </a:r>
          </a:p>
        </p:txBody>
      </p:sp>
      <p:sp>
        <p:nvSpPr>
          <p:cNvPr id="28" name="Rectangle 27"/>
          <p:cNvSpPr/>
          <p:nvPr/>
        </p:nvSpPr>
        <p:spPr>
          <a:xfrm>
            <a:off x="50243" y="3232217"/>
            <a:ext cx="8480332"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cây.</a:t>
            </a:r>
          </a:p>
        </p:txBody>
      </p:sp>
      <p:sp>
        <p:nvSpPr>
          <p:cNvPr id="30" name="Rectangle 29"/>
          <p:cNvSpPr/>
          <p:nvPr/>
        </p:nvSpPr>
        <p:spPr>
          <a:xfrm>
            <a:off x="635093" y="3877837"/>
            <a:ext cx="8480332" cy="584775"/>
          </a:xfrm>
          <a:prstGeom prst="rect">
            <a:avLst/>
          </a:prstGeom>
        </p:spPr>
        <p:txBody>
          <a:bodyPr wrap="square">
            <a:spAutoFit/>
          </a:bodyPr>
          <a:lstStyle/>
          <a:p>
            <a:r>
              <a:rPr lang="en-US" sz="3200" b="1">
                <a:solidFill>
                  <a:srgbClr val="0418AC"/>
                </a:solidFill>
                <a:latin typeface="HP001 4 hàng" pitchFamily="34" charset="0"/>
                <a:ea typeface="Arial-Rounded" pitchFamily="34" charset="0"/>
                <a:cs typeface="Arial-Rounded" pitchFamily="34" charset="0"/>
              </a:rPr>
              <a:t>Người nào hay gây gổ sẽ không có bạn bè.</a:t>
            </a:r>
          </a:p>
        </p:txBody>
      </p:sp>
    </p:spTree>
    <p:extLst>
      <p:ext uri="{BB962C8B-B14F-4D97-AF65-F5344CB8AC3E}">
        <p14:creationId xmlns:p14="http://schemas.microsoft.com/office/powerpoint/2010/main" val="260865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8.33333E-7 -8.11478E-7 L 0.175 -8.11478E-7 C 0.25347 -8.11478E-7 0.35 0.03116 0.35 0.05646 L 0.35 0.11293 " pathEditMode="relative" rAng="0" ptsTypes="FfFF">
                                      <p:cBhvr>
                                        <p:cTn id="6" dur="2000" fill="hold"/>
                                        <p:tgtEl>
                                          <p:spTgt spid="16"/>
                                        </p:tgtEl>
                                        <p:attrNameLst>
                                          <p:attrName>ppt_x</p:attrName>
                                          <p:attrName>ppt_y</p:attrName>
                                        </p:attrNameLst>
                                      </p:cBhvr>
                                      <p:rCtr x="17500" y="5646"/>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5.55556E-7 -8.11478E-7 L 0.0125 -8.11478E-7 C 0.01806 -8.11478E-7 0.025 0.06017 0.025 0.11015 L 0.025 0.22061 " pathEditMode="relative" rAng="0" ptsTypes="FfFF">
                                      <p:cBhvr>
                                        <p:cTn id="10" dur="2000" fill="hold"/>
                                        <p:tgtEl>
                                          <p:spTgt spid="23"/>
                                        </p:tgtEl>
                                        <p:attrNameLst>
                                          <p:attrName>ppt_x</p:attrName>
                                          <p:attrName>ppt_y</p:attrName>
                                        </p:attrNameLst>
                                      </p:cBhvr>
                                      <p:rCtr x="1250" y="11015"/>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3" grpId="0"/>
      <p:bldP spid="28"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6</a:t>
            </a:r>
          </a:p>
        </p:txBody>
      </p:sp>
      <p:sp>
        <p:nvSpPr>
          <p:cNvPr id="5" name="TextBox 4"/>
          <p:cNvSpPr txBox="1"/>
          <p:nvPr/>
        </p:nvSpPr>
        <p:spPr>
          <a:xfrm>
            <a:off x="647127" y="0"/>
            <a:ext cx="8375687" cy="461665"/>
          </a:xfrm>
          <a:prstGeom prst="rect">
            <a:avLst/>
          </a:prstGeom>
          <a:solidFill>
            <a:schemeClr val="bg1"/>
          </a:solidFill>
        </p:spPr>
        <p:txBody>
          <a:bodyPr wrap="square" rtlCol="0">
            <a:spAutoFit/>
          </a:bodyPr>
          <a:lstStyle/>
          <a:p>
            <a:r>
              <a:rPr lang="en-US" sz="2400">
                <a:solidFill>
                  <a:schemeClr val="tx1"/>
                </a:solidFill>
              </a:rPr>
              <a:t>   Quan sát tranh và dùng từ ngữ trong khung để theo tranh</a:t>
            </a:r>
            <a:endParaRPr lang="en-US" sz="2400" b="1" i="1">
              <a:solidFill>
                <a:schemeClr val="tx1"/>
              </a:solidFill>
            </a:endParaRPr>
          </a:p>
        </p:txBody>
      </p:sp>
      <p:sp>
        <p:nvSpPr>
          <p:cNvPr id="6" name="TextBox 5"/>
          <p:cNvSpPr txBox="1"/>
          <p:nvPr/>
        </p:nvSpPr>
        <p:spPr>
          <a:xfrm>
            <a:off x="1179649" y="473250"/>
            <a:ext cx="6003347" cy="461665"/>
          </a:xfrm>
          <a:prstGeom prst="rect">
            <a:avLst/>
          </a:prstGeom>
          <a:solidFill>
            <a:schemeClr val="bg1"/>
          </a:solidFill>
          <a:ln w="28575">
            <a:solidFill>
              <a:srgbClr val="E80888"/>
            </a:solidFill>
          </a:ln>
        </p:spPr>
        <p:txBody>
          <a:bodyPr wrap="square" rtlCol="0">
            <a:spAutoFit/>
          </a:bodyPr>
          <a:lstStyle/>
          <a:p>
            <a:r>
              <a:rPr lang="en-US" sz="2400">
                <a:solidFill>
                  <a:schemeClr val="tx1"/>
                </a:solidFill>
              </a:rPr>
              <a:t>gây gổ	       bạn bè 		       chơi</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30125" y="1133475"/>
            <a:ext cx="3541865" cy="329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749146" y="3550257"/>
            <a:ext cx="3273668" cy="830997"/>
          </a:xfrm>
          <a:prstGeom prst="rect">
            <a:avLst/>
          </a:prstGeom>
          <a:solidFill>
            <a:schemeClr val="bg1"/>
          </a:solidFill>
        </p:spPr>
        <p:txBody>
          <a:bodyPr wrap="square">
            <a:spAutoFit/>
          </a:bodyPr>
          <a:lstStyle/>
          <a:p>
            <a:r>
              <a:rPr lang="en-US" sz="2400"/>
              <a:t>Là bạn bè chúng ta không nên gây gổ</a:t>
            </a:r>
          </a:p>
        </p:txBody>
      </p:sp>
      <p:sp>
        <p:nvSpPr>
          <p:cNvPr id="9" name="Rectangle 8"/>
          <p:cNvSpPr/>
          <p:nvPr/>
        </p:nvSpPr>
        <p:spPr>
          <a:xfrm>
            <a:off x="225405" y="3667534"/>
            <a:ext cx="2892368" cy="830997"/>
          </a:xfrm>
          <a:prstGeom prst="rect">
            <a:avLst/>
          </a:prstGeom>
          <a:solidFill>
            <a:schemeClr val="bg1"/>
          </a:solidFill>
        </p:spPr>
        <p:txBody>
          <a:bodyPr wrap="square">
            <a:spAutoFit/>
          </a:bodyPr>
          <a:lstStyle/>
          <a:p>
            <a:r>
              <a:rPr lang="en-US" sz="2400"/>
              <a:t>Các bạn đang chơi rất vui vẻ</a:t>
            </a:r>
          </a:p>
        </p:txBody>
      </p:sp>
    </p:spTree>
    <p:extLst>
      <p:ext uri="{BB962C8B-B14F-4D97-AF65-F5344CB8AC3E}">
        <p14:creationId xmlns:p14="http://schemas.microsoft.com/office/powerpoint/2010/main" val="183569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Tiết 4</a:t>
            </a: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686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7</a:t>
            </a:r>
          </a:p>
        </p:txBody>
      </p:sp>
      <p:sp>
        <p:nvSpPr>
          <p:cNvPr id="4" name="TextBox 3"/>
          <p:cNvSpPr txBox="1"/>
          <p:nvPr/>
        </p:nvSpPr>
        <p:spPr>
          <a:xfrm>
            <a:off x="647127" y="82176"/>
            <a:ext cx="2235221" cy="461665"/>
          </a:xfrm>
          <a:prstGeom prst="rect">
            <a:avLst/>
          </a:prstGeom>
          <a:solidFill>
            <a:schemeClr val="bg1"/>
          </a:solidFill>
        </p:spPr>
        <p:txBody>
          <a:bodyPr wrap="square" rtlCol="0">
            <a:spAutoFit/>
          </a:bodyPr>
          <a:lstStyle/>
          <a:p>
            <a:r>
              <a:rPr lang="en-US" sz="2400">
                <a:solidFill>
                  <a:schemeClr val="tx1"/>
                </a:solidFill>
              </a:rPr>
              <a:t>   Nghe viết </a:t>
            </a:r>
          </a:p>
        </p:txBody>
      </p:sp>
      <p:sp>
        <p:nvSpPr>
          <p:cNvPr id="5" name="Rectangle 4"/>
          <p:cNvSpPr/>
          <p:nvPr/>
        </p:nvSpPr>
        <p:spPr>
          <a:xfrm>
            <a:off x="631055" y="850805"/>
            <a:ext cx="7512899" cy="1292662"/>
          </a:xfrm>
          <a:prstGeom prst="rect">
            <a:avLst/>
          </a:prstGeom>
          <a:solidFill>
            <a:srgbClr val="FEE7EF"/>
          </a:solidFill>
        </p:spPr>
        <p:txBody>
          <a:bodyPr wrap="square">
            <a:spAutoFit/>
          </a:bodyPr>
          <a:lstStyle/>
          <a:p>
            <a:r>
              <a:rPr lang="en-US" sz="2600"/>
              <a:t>      Sói luôn thấy buồn bực vì sói không có bạn bè. Còn sóc lúc nào cũng vui vẻ vì sóc có nhiều bạn tốt.</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21913" y="2971158"/>
            <a:ext cx="8313467" cy="830997"/>
          </a:xfrm>
          <a:prstGeom prst="rect">
            <a:avLst/>
          </a:prstGeom>
        </p:spPr>
        <p:txBody>
          <a:bodyPr wrap="square">
            <a:spAutoFit/>
          </a:bodyPr>
          <a:lstStyle/>
          <a:p>
            <a:pPr>
              <a:lnSpc>
                <a:spcPct val="150000"/>
              </a:lnSpc>
            </a:pPr>
            <a:r>
              <a:rPr lang="en-US" sz="3200" b="1" dirty="0" err="1">
                <a:solidFill>
                  <a:srgbClr val="0418AC"/>
                </a:solidFill>
                <a:latin typeface="HP001 4 hàng" pitchFamily="34" charset="0"/>
                <a:ea typeface="Arial-Rounded" pitchFamily="34" charset="0"/>
                <a:cs typeface="Arial-Rounded" pitchFamily="34" charset="0"/>
              </a:rPr>
              <a:t>Sói</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luôn</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cảm</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thấy</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buồn</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bực</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vì</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sói</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không</a:t>
            </a:r>
            <a:r>
              <a:rPr lang="en-US" sz="3200" b="1" dirty="0">
                <a:solidFill>
                  <a:srgbClr val="0418AC"/>
                </a:solidFill>
                <a:latin typeface="HP001 4 hàng" pitchFamily="34" charset="0"/>
                <a:ea typeface="Arial-Rounded" pitchFamily="34" charset="0"/>
                <a:cs typeface="Arial-Rounded" pitchFamily="34" charset="0"/>
              </a:rPr>
              <a:t> </a:t>
            </a:r>
            <a:r>
              <a:rPr lang="en-US" sz="3200" b="1" dirty="0" err="1">
                <a:solidFill>
                  <a:srgbClr val="0418AC"/>
                </a:solidFill>
                <a:latin typeface="HP001 4 hàng" pitchFamily="34" charset="0"/>
                <a:ea typeface="Arial-Rounded" pitchFamily="34" charset="0"/>
                <a:cs typeface="Arial-Rounded" pitchFamily="34" charset="0"/>
              </a:rPr>
              <a:t>có</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8" name="TextBox 7"/>
          <p:cNvSpPr txBox="1"/>
          <p:nvPr/>
        </p:nvSpPr>
        <p:spPr>
          <a:xfrm>
            <a:off x="263431" y="2274871"/>
            <a:ext cx="1078187" cy="461665"/>
          </a:xfrm>
          <a:prstGeom prst="rect">
            <a:avLst/>
          </a:prstGeom>
          <a:solidFill>
            <a:srgbClr val="009242"/>
          </a:solidFill>
        </p:spPr>
        <p:txBody>
          <a:bodyPr wrap="square" rtlCol="0">
            <a:spAutoFit/>
          </a:bodyPr>
          <a:lstStyle/>
          <a:p>
            <a:r>
              <a:rPr lang="en-US" sz="2400">
                <a:solidFill>
                  <a:schemeClr val="bg1"/>
                </a:solidFill>
              </a:rPr>
              <a:t>   Viết</a:t>
            </a:r>
          </a:p>
        </p:txBody>
      </p:sp>
      <p:sp>
        <p:nvSpPr>
          <p:cNvPr id="9" name="Rectangle 8"/>
          <p:cNvSpPr/>
          <p:nvPr/>
        </p:nvSpPr>
        <p:spPr>
          <a:xfrm>
            <a:off x="89694" y="3839159"/>
            <a:ext cx="8632491" cy="584775"/>
          </a:xfrm>
          <a:prstGeom prst="rect">
            <a:avLst/>
          </a:prstGeom>
        </p:spPr>
        <p:txBody>
          <a:bodyPr wrap="none">
            <a:spAutoFit/>
          </a:bodyPr>
          <a:lstStyle/>
          <a:p>
            <a:r>
              <a:rPr lang="en-US" sz="3200" b="1">
                <a:solidFill>
                  <a:srgbClr val="0418AC"/>
                </a:solidFill>
                <a:latin typeface="HP001 4 hàng" pitchFamily="34" charset="0"/>
                <a:ea typeface="Arial-Rounded" pitchFamily="34" charset="0"/>
                <a:cs typeface="Arial-Rounded" pitchFamily="34" charset="0"/>
              </a:rPr>
              <a:t>bạn bè. Còn sóc lúc nào cũng vui vẻ vì sóc có </a:t>
            </a:r>
            <a:endParaRPr lang="en-US" sz="3200"/>
          </a:p>
        </p:txBody>
      </p:sp>
      <p:sp>
        <p:nvSpPr>
          <p:cNvPr id="10" name="Rectangle 9"/>
          <p:cNvSpPr/>
          <p:nvPr/>
        </p:nvSpPr>
        <p:spPr>
          <a:xfrm>
            <a:off x="138247" y="4487776"/>
            <a:ext cx="2614818" cy="584775"/>
          </a:xfrm>
          <a:prstGeom prst="rect">
            <a:avLst/>
          </a:prstGeom>
        </p:spPr>
        <p:txBody>
          <a:bodyPr wrap="none">
            <a:spAutoFit/>
          </a:bodyPr>
          <a:lstStyle/>
          <a:p>
            <a:r>
              <a:rPr lang="en-US" sz="3200" b="1">
                <a:solidFill>
                  <a:srgbClr val="0418AC"/>
                </a:solidFill>
                <a:latin typeface="HP001 4 hàng" pitchFamily="34" charset="0"/>
                <a:ea typeface="Arial-Rounded" pitchFamily="34" charset="0"/>
                <a:cs typeface="Arial-Rounded" pitchFamily="34" charset="0"/>
              </a:rPr>
              <a:t>nhiều bạn tốt.</a:t>
            </a:r>
            <a:endParaRPr lang="en-US" sz="3200"/>
          </a:p>
        </p:txBody>
      </p:sp>
    </p:spTree>
    <p:extLst>
      <p:ext uri="{BB962C8B-B14F-4D97-AF65-F5344CB8AC3E}">
        <p14:creationId xmlns:p14="http://schemas.microsoft.com/office/powerpoint/2010/main" val="8990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r>
              <a:rPr lang="en-US" sz="2800" b="1">
                <a:solidFill>
                  <a:schemeClr val="tx1"/>
                </a:solidFill>
              </a:rPr>
              <a:t>Chọn dấu thanh phù hợp thay cho chiếc lá</a:t>
            </a:r>
          </a:p>
        </p:txBody>
      </p:sp>
      <p:sp>
        <p:nvSpPr>
          <p:cNvPr id="4" name="TextBox 3"/>
          <p:cNvSpPr txBox="1"/>
          <p:nvPr/>
        </p:nvSpPr>
        <p:spPr>
          <a:xfrm>
            <a:off x="2604050" y="824765"/>
            <a:ext cx="3284874" cy="461665"/>
          </a:xfrm>
          <a:prstGeom prst="rect">
            <a:avLst/>
          </a:prstGeom>
          <a:noFill/>
        </p:spPr>
        <p:txBody>
          <a:bodyPr wrap="none" rtlCol="0">
            <a:spAutoFit/>
          </a:bodyPr>
          <a:lstStyle/>
          <a:p>
            <a:r>
              <a:rPr lang="en-US" sz="2400" i="1"/>
              <a:t>Dấu hỏi </a:t>
            </a:r>
            <a:r>
              <a:rPr lang="en-US" sz="2400"/>
              <a:t>hay</a:t>
            </a:r>
            <a:r>
              <a:rPr lang="en-US" sz="2400" i="1"/>
              <a:t> dấu ngã ?</a:t>
            </a:r>
          </a:p>
        </p:txBody>
      </p:sp>
      <p:sp>
        <p:nvSpPr>
          <p:cNvPr id="5" name="Oval 4"/>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8</a:t>
            </a:r>
          </a:p>
        </p:txBody>
      </p:sp>
      <p:sp>
        <p:nvSpPr>
          <p:cNvPr id="6" name="TextBox 5"/>
          <p:cNvSpPr txBox="1"/>
          <p:nvPr/>
        </p:nvSpPr>
        <p:spPr>
          <a:xfrm>
            <a:off x="947908" y="1537623"/>
            <a:ext cx="1462260" cy="646331"/>
          </a:xfrm>
          <a:prstGeom prst="rect">
            <a:avLst/>
          </a:prstGeom>
          <a:noFill/>
        </p:spPr>
        <p:txBody>
          <a:bodyPr wrap="none" rtlCol="0">
            <a:spAutoFit/>
          </a:bodyPr>
          <a:lstStyle/>
          <a:p>
            <a:r>
              <a:rPr lang="en-US" sz="3600"/>
              <a:t>sợ hãi</a:t>
            </a:r>
          </a:p>
        </p:txBody>
      </p:sp>
      <p:sp>
        <p:nvSpPr>
          <p:cNvPr id="7" name="TextBox 6"/>
          <p:cNvSpPr txBox="1"/>
          <p:nvPr/>
        </p:nvSpPr>
        <p:spPr>
          <a:xfrm>
            <a:off x="3691108" y="1537623"/>
            <a:ext cx="1569660" cy="646331"/>
          </a:xfrm>
          <a:prstGeom prst="rect">
            <a:avLst/>
          </a:prstGeom>
          <a:noFill/>
        </p:spPr>
        <p:txBody>
          <a:bodyPr wrap="none" rtlCol="0">
            <a:spAutoFit/>
          </a:bodyPr>
          <a:lstStyle/>
          <a:p>
            <a:r>
              <a:rPr lang="en-US" sz="3600"/>
              <a:t>xấu hổ</a:t>
            </a:r>
          </a:p>
        </p:txBody>
      </p:sp>
      <p:sp>
        <p:nvSpPr>
          <p:cNvPr id="8" name="TextBox 7"/>
          <p:cNvSpPr txBox="1"/>
          <p:nvPr/>
        </p:nvSpPr>
        <p:spPr>
          <a:xfrm>
            <a:off x="6379224" y="1537622"/>
            <a:ext cx="1569660" cy="646331"/>
          </a:xfrm>
          <a:prstGeom prst="rect">
            <a:avLst/>
          </a:prstGeom>
          <a:noFill/>
        </p:spPr>
        <p:txBody>
          <a:bodyPr wrap="none" rtlCol="0">
            <a:spAutoFit/>
          </a:bodyPr>
          <a:lstStyle/>
          <a:p>
            <a:r>
              <a:rPr lang="en-US" sz="3600"/>
              <a:t>gây gổ</a:t>
            </a:r>
          </a:p>
        </p:txBody>
      </p:sp>
      <p:sp>
        <p:nvSpPr>
          <p:cNvPr id="9" name="TextBox 8"/>
          <p:cNvSpPr txBox="1"/>
          <p:nvPr/>
        </p:nvSpPr>
        <p:spPr>
          <a:xfrm>
            <a:off x="947908" y="2980833"/>
            <a:ext cx="1903085" cy="646331"/>
          </a:xfrm>
          <a:prstGeom prst="rect">
            <a:avLst/>
          </a:prstGeom>
          <a:noFill/>
        </p:spPr>
        <p:txBody>
          <a:bodyPr wrap="none" rtlCol="0">
            <a:spAutoFit/>
          </a:bodyPr>
          <a:lstStyle/>
          <a:p>
            <a:r>
              <a:rPr lang="en-US" sz="3600"/>
              <a:t>buồn bã</a:t>
            </a:r>
          </a:p>
        </p:txBody>
      </p:sp>
      <p:sp>
        <p:nvSpPr>
          <p:cNvPr id="10" name="TextBox 9"/>
          <p:cNvSpPr txBox="1"/>
          <p:nvPr/>
        </p:nvSpPr>
        <p:spPr>
          <a:xfrm>
            <a:off x="3691108" y="2980833"/>
            <a:ext cx="2108269" cy="646331"/>
          </a:xfrm>
          <a:prstGeom prst="rect">
            <a:avLst/>
          </a:prstGeom>
          <a:noFill/>
        </p:spPr>
        <p:txBody>
          <a:bodyPr wrap="none" rtlCol="0">
            <a:spAutoFit/>
          </a:bodyPr>
          <a:lstStyle/>
          <a:p>
            <a:r>
              <a:rPr lang="en-US" sz="3600"/>
              <a:t>bay nhảy</a:t>
            </a:r>
          </a:p>
        </p:txBody>
      </p:sp>
      <p:sp>
        <p:nvSpPr>
          <p:cNvPr id="11" name="TextBox 10"/>
          <p:cNvSpPr txBox="1"/>
          <p:nvPr/>
        </p:nvSpPr>
        <p:spPr>
          <a:xfrm>
            <a:off x="6379224" y="2980832"/>
            <a:ext cx="1518364" cy="646331"/>
          </a:xfrm>
          <a:prstGeom prst="rect">
            <a:avLst/>
          </a:prstGeom>
          <a:noFill/>
        </p:spPr>
        <p:txBody>
          <a:bodyPr wrap="none" rtlCol="0">
            <a:spAutoFit/>
          </a:bodyPr>
          <a:lstStyle/>
          <a:p>
            <a:r>
              <a:rPr lang="en-US" sz="3600"/>
              <a:t>cỏ cây</a:t>
            </a:r>
          </a:p>
        </p:txBody>
      </p:sp>
      <p:pic>
        <p:nvPicPr>
          <p:cNvPr id="1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3" b="98524" l="9697" r="92727"/>
                    </a14:imgEffect>
                  </a14:imgLayer>
                </a14:imgProps>
              </a:ext>
              <a:ext uri="{28A0092B-C50C-407E-A947-70E740481C1C}">
                <a14:useLocalDpi xmlns:a14="http://schemas.microsoft.com/office/drawing/2010/main" val="0"/>
              </a:ext>
            </a:extLst>
          </a:blip>
          <a:srcRect/>
          <a:stretch>
            <a:fillRect/>
          </a:stretch>
        </p:blipFill>
        <p:spPr bwMode="auto">
          <a:xfrm rot="17194608">
            <a:off x="1835300" y="1491296"/>
            <a:ext cx="346613" cy="47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3" b="98524" l="9697" r="92727"/>
                    </a14:imgEffect>
                  </a14:imgLayer>
                </a14:imgProps>
              </a:ext>
              <a:ext uri="{28A0092B-C50C-407E-A947-70E740481C1C}">
                <a14:useLocalDpi xmlns:a14="http://schemas.microsoft.com/office/drawing/2010/main" val="0"/>
              </a:ext>
            </a:extLst>
          </a:blip>
          <a:srcRect/>
          <a:stretch>
            <a:fillRect/>
          </a:stretch>
        </p:blipFill>
        <p:spPr bwMode="auto">
          <a:xfrm rot="17194608">
            <a:off x="4811023" y="1390276"/>
            <a:ext cx="346613" cy="47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3" b="98524" l="9697" r="92727"/>
                    </a14:imgEffect>
                  </a14:imgLayer>
                </a14:imgProps>
              </a:ext>
              <a:ext uri="{28A0092B-C50C-407E-A947-70E740481C1C}">
                <a14:useLocalDpi xmlns:a14="http://schemas.microsoft.com/office/drawing/2010/main" val="0"/>
              </a:ext>
            </a:extLst>
          </a:blip>
          <a:srcRect/>
          <a:stretch>
            <a:fillRect/>
          </a:stretch>
        </p:blipFill>
        <p:spPr bwMode="auto">
          <a:xfrm rot="17194608">
            <a:off x="7499139" y="1390276"/>
            <a:ext cx="346613" cy="47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3" b="98524" l="9697" r="92727"/>
                    </a14:imgEffect>
                  </a14:imgLayer>
                </a14:imgProps>
              </a:ext>
              <a:ext uri="{28A0092B-C50C-407E-A947-70E740481C1C}">
                <a14:useLocalDpi xmlns:a14="http://schemas.microsoft.com/office/drawing/2010/main" val="0"/>
              </a:ext>
            </a:extLst>
          </a:blip>
          <a:srcRect/>
          <a:stretch>
            <a:fillRect/>
          </a:stretch>
        </p:blipFill>
        <p:spPr bwMode="auto">
          <a:xfrm rot="17194608">
            <a:off x="2388177" y="2933600"/>
            <a:ext cx="346613" cy="47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3" b="98524" l="9697" r="92727"/>
                    </a14:imgEffect>
                  </a14:imgLayer>
                </a14:imgProps>
              </a:ext>
              <a:ext uri="{28A0092B-C50C-407E-A947-70E740481C1C}">
                <a14:useLocalDpi xmlns:a14="http://schemas.microsoft.com/office/drawing/2010/main" val="0"/>
              </a:ext>
            </a:extLst>
          </a:blip>
          <a:srcRect/>
          <a:stretch>
            <a:fillRect/>
          </a:stretch>
        </p:blipFill>
        <p:spPr bwMode="auto">
          <a:xfrm rot="17194608">
            <a:off x="5087462" y="2911567"/>
            <a:ext cx="346613" cy="47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3" b="98524" l="9697" r="92727"/>
                    </a14:imgEffect>
                  </a14:imgLayer>
                </a14:imgProps>
              </a:ext>
              <a:ext uri="{28A0092B-C50C-407E-A947-70E740481C1C}">
                <a14:useLocalDpi xmlns:a14="http://schemas.microsoft.com/office/drawing/2010/main" val="0"/>
              </a:ext>
            </a:extLst>
          </a:blip>
          <a:srcRect/>
          <a:stretch>
            <a:fillRect/>
          </a:stretch>
        </p:blipFill>
        <p:spPr bwMode="auto">
          <a:xfrm rot="17194608">
            <a:off x="6677645" y="2919204"/>
            <a:ext cx="346613" cy="47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0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2"/>
                                        </p:tgtEl>
                                      </p:cBhvr>
                                    </p:animEffect>
                                    <p:anim calcmode="lin" valueType="num">
                                      <p:cBhvr>
                                        <p:cTn id="7"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14" dur="26">
                                          <p:stCondLst>
                                            <p:cond delay="620"/>
                                          </p:stCondLst>
                                        </p:cTn>
                                        <p:tgtEl>
                                          <p:spTgt spid="12"/>
                                        </p:tgtEl>
                                      </p:cBhvr>
                                      <p:to x="100000" y="60000"/>
                                    </p:animScale>
                                    <p:animScale>
                                      <p:cBhvr>
                                        <p:cTn id="15" dur="166" decel="50000">
                                          <p:stCondLst>
                                            <p:cond delay="646"/>
                                          </p:stCondLst>
                                        </p:cTn>
                                        <p:tgtEl>
                                          <p:spTgt spid="12"/>
                                        </p:tgtEl>
                                      </p:cBhvr>
                                      <p:to x="100000" y="100000"/>
                                    </p:animScale>
                                    <p:animScale>
                                      <p:cBhvr>
                                        <p:cTn id="16" dur="26">
                                          <p:stCondLst>
                                            <p:cond delay="1312"/>
                                          </p:stCondLst>
                                        </p:cTn>
                                        <p:tgtEl>
                                          <p:spTgt spid="12"/>
                                        </p:tgtEl>
                                      </p:cBhvr>
                                      <p:to x="100000" y="80000"/>
                                    </p:animScale>
                                    <p:animScale>
                                      <p:cBhvr>
                                        <p:cTn id="17" dur="166" decel="50000">
                                          <p:stCondLst>
                                            <p:cond delay="1338"/>
                                          </p:stCondLst>
                                        </p:cTn>
                                        <p:tgtEl>
                                          <p:spTgt spid="12"/>
                                        </p:tgtEl>
                                      </p:cBhvr>
                                      <p:to x="100000" y="100000"/>
                                    </p:animScale>
                                    <p:animScale>
                                      <p:cBhvr>
                                        <p:cTn id="18" dur="26">
                                          <p:stCondLst>
                                            <p:cond delay="1642"/>
                                          </p:stCondLst>
                                        </p:cTn>
                                        <p:tgtEl>
                                          <p:spTgt spid="12"/>
                                        </p:tgtEl>
                                      </p:cBhvr>
                                      <p:to x="100000" y="90000"/>
                                    </p:animScale>
                                    <p:animScale>
                                      <p:cBhvr>
                                        <p:cTn id="19" dur="166" decel="50000">
                                          <p:stCondLst>
                                            <p:cond delay="1668"/>
                                          </p:stCondLst>
                                        </p:cTn>
                                        <p:tgtEl>
                                          <p:spTgt spid="12"/>
                                        </p:tgtEl>
                                      </p:cBhvr>
                                      <p:to x="100000" y="100000"/>
                                    </p:animScale>
                                    <p:animScale>
                                      <p:cBhvr>
                                        <p:cTn id="20" dur="26">
                                          <p:stCondLst>
                                            <p:cond delay="1808"/>
                                          </p:stCondLst>
                                        </p:cTn>
                                        <p:tgtEl>
                                          <p:spTgt spid="12"/>
                                        </p:tgtEl>
                                      </p:cBhvr>
                                      <p:to x="100000" y="95000"/>
                                    </p:animScale>
                                    <p:animScale>
                                      <p:cBhvr>
                                        <p:cTn id="21" dur="166" decel="50000">
                                          <p:stCondLst>
                                            <p:cond delay="1834"/>
                                          </p:stCondLst>
                                        </p:cTn>
                                        <p:tgtEl>
                                          <p:spTgt spid="12"/>
                                        </p:tgtEl>
                                      </p:cBhvr>
                                      <p:to x="100000" y="100000"/>
                                    </p:animScale>
                                    <p:set>
                                      <p:cBhvr>
                                        <p:cTn id="22" dur="1" fill="hold">
                                          <p:stCondLst>
                                            <p:cond delay="1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xit" presetSubtype="0" fill="hold" nodeType="clickEffect">
                                  <p:stCondLst>
                                    <p:cond delay="0"/>
                                  </p:stCondLst>
                                  <p:childTnLst>
                                    <p:animEffect transition="out" filter="wipe(down)">
                                      <p:cBhvr>
                                        <p:cTn id="26" dur="180" accel="50000">
                                          <p:stCondLst>
                                            <p:cond delay="1820"/>
                                          </p:stCondLst>
                                        </p:cTn>
                                        <p:tgtEl>
                                          <p:spTgt spid="13"/>
                                        </p:tgtEl>
                                      </p:cBhvr>
                                    </p:animEffect>
                                    <p:anim calcmode="lin" valueType="num">
                                      <p:cBhvr>
                                        <p:cTn id="2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2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2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34" dur="26">
                                          <p:stCondLst>
                                            <p:cond delay="620"/>
                                          </p:stCondLst>
                                        </p:cTn>
                                        <p:tgtEl>
                                          <p:spTgt spid="13"/>
                                        </p:tgtEl>
                                      </p:cBhvr>
                                      <p:to x="100000" y="60000"/>
                                    </p:animScale>
                                    <p:animScale>
                                      <p:cBhvr>
                                        <p:cTn id="35" dur="166" decel="50000">
                                          <p:stCondLst>
                                            <p:cond delay="64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set>
                                      <p:cBhvr>
                                        <p:cTn id="42" dur="1" fill="hold">
                                          <p:stCondLst>
                                            <p:cond delay="19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6" presetClass="exit" presetSubtype="0" fill="hold" nodeType="clickEffect">
                                  <p:stCondLst>
                                    <p:cond delay="0"/>
                                  </p:stCondLst>
                                  <p:childTnLst>
                                    <p:animEffect transition="out" filter="wipe(down)">
                                      <p:cBhvr>
                                        <p:cTn id="46" dur="180" accel="50000">
                                          <p:stCondLst>
                                            <p:cond delay="1820"/>
                                          </p:stCondLst>
                                        </p:cTn>
                                        <p:tgtEl>
                                          <p:spTgt spid="14"/>
                                        </p:tgtEl>
                                      </p:cBhvr>
                                    </p:animEffect>
                                    <p:anim calcmode="lin" valueType="num">
                                      <p:cBhvr>
                                        <p:cTn id="47"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48"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49"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3"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54" dur="26">
                                          <p:stCondLst>
                                            <p:cond delay="620"/>
                                          </p:stCondLst>
                                        </p:cTn>
                                        <p:tgtEl>
                                          <p:spTgt spid="14"/>
                                        </p:tgtEl>
                                      </p:cBhvr>
                                      <p:to x="100000" y="60000"/>
                                    </p:animScale>
                                    <p:animScale>
                                      <p:cBhvr>
                                        <p:cTn id="55" dur="166" decel="50000">
                                          <p:stCondLst>
                                            <p:cond delay="646"/>
                                          </p:stCondLst>
                                        </p:cTn>
                                        <p:tgtEl>
                                          <p:spTgt spid="14"/>
                                        </p:tgtEl>
                                      </p:cBhvr>
                                      <p:to x="100000" y="100000"/>
                                    </p:animScale>
                                    <p:animScale>
                                      <p:cBhvr>
                                        <p:cTn id="56" dur="26">
                                          <p:stCondLst>
                                            <p:cond delay="1312"/>
                                          </p:stCondLst>
                                        </p:cTn>
                                        <p:tgtEl>
                                          <p:spTgt spid="14"/>
                                        </p:tgtEl>
                                      </p:cBhvr>
                                      <p:to x="100000" y="80000"/>
                                    </p:animScale>
                                    <p:animScale>
                                      <p:cBhvr>
                                        <p:cTn id="57" dur="166" decel="50000">
                                          <p:stCondLst>
                                            <p:cond delay="1338"/>
                                          </p:stCondLst>
                                        </p:cTn>
                                        <p:tgtEl>
                                          <p:spTgt spid="14"/>
                                        </p:tgtEl>
                                      </p:cBhvr>
                                      <p:to x="100000" y="100000"/>
                                    </p:animScale>
                                    <p:animScale>
                                      <p:cBhvr>
                                        <p:cTn id="58" dur="26">
                                          <p:stCondLst>
                                            <p:cond delay="1642"/>
                                          </p:stCondLst>
                                        </p:cTn>
                                        <p:tgtEl>
                                          <p:spTgt spid="14"/>
                                        </p:tgtEl>
                                      </p:cBhvr>
                                      <p:to x="100000" y="90000"/>
                                    </p:animScale>
                                    <p:animScale>
                                      <p:cBhvr>
                                        <p:cTn id="59" dur="166" decel="50000">
                                          <p:stCondLst>
                                            <p:cond delay="1668"/>
                                          </p:stCondLst>
                                        </p:cTn>
                                        <p:tgtEl>
                                          <p:spTgt spid="14"/>
                                        </p:tgtEl>
                                      </p:cBhvr>
                                      <p:to x="100000" y="100000"/>
                                    </p:animScale>
                                    <p:animScale>
                                      <p:cBhvr>
                                        <p:cTn id="60" dur="26">
                                          <p:stCondLst>
                                            <p:cond delay="1808"/>
                                          </p:stCondLst>
                                        </p:cTn>
                                        <p:tgtEl>
                                          <p:spTgt spid="14"/>
                                        </p:tgtEl>
                                      </p:cBhvr>
                                      <p:to x="100000" y="95000"/>
                                    </p:animScale>
                                    <p:animScale>
                                      <p:cBhvr>
                                        <p:cTn id="61" dur="166" decel="50000">
                                          <p:stCondLst>
                                            <p:cond delay="1834"/>
                                          </p:stCondLst>
                                        </p:cTn>
                                        <p:tgtEl>
                                          <p:spTgt spid="14"/>
                                        </p:tgtEl>
                                      </p:cBhvr>
                                      <p:to x="100000" y="100000"/>
                                    </p:animScale>
                                    <p:set>
                                      <p:cBhvr>
                                        <p:cTn id="62" dur="1" fill="hold">
                                          <p:stCondLst>
                                            <p:cond delay="19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6" presetClass="exit" presetSubtype="0" fill="hold" nodeType="clickEffect">
                                  <p:stCondLst>
                                    <p:cond delay="0"/>
                                  </p:stCondLst>
                                  <p:childTnLst>
                                    <p:animEffect transition="out" filter="wipe(down)">
                                      <p:cBhvr>
                                        <p:cTn id="66" dur="180" accel="50000">
                                          <p:stCondLst>
                                            <p:cond delay="1820"/>
                                          </p:stCondLst>
                                        </p:cTn>
                                        <p:tgtEl>
                                          <p:spTgt spid="15"/>
                                        </p:tgtEl>
                                      </p:cBhvr>
                                    </p:animEffect>
                                    <p:anim calcmode="lin" valueType="num">
                                      <p:cBhvr>
                                        <p:cTn id="67" dur="1822" tmFilter="0,0; 0.14,0.31; 0.43,0.73; 0.71,0.91; 1.0,1.0">
                                          <p:stCondLst>
                                            <p:cond delay="0"/>
                                          </p:stCondLst>
                                        </p:cTn>
                                        <p:tgtEl>
                                          <p:spTgt spid="15"/>
                                        </p:tgtEl>
                                        <p:attrNameLst>
                                          <p:attrName>ppt_x</p:attrName>
                                        </p:attrNameLst>
                                      </p:cBhvr>
                                      <p:tavLst>
                                        <p:tav tm="0">
                                          <p:val>
                                            <p:strVal val="ppt_x"/>
                                          </p:val>
                                        </p:tav>
                                        <p:tav tm="100000">
                                          <p:val>
                                            <p:strVal val="#ppt_x+0.25"/>
                                          </p:val>
                                        </p:tav>
                                      </p:tavLst>
                                    </p:anim>
                                    <p:anim calcmode="lin" valueType="num">
                                      <p:cBhvr>
                                        <p:cTn id="68" dur="178">
                                          <p:stCondLst>
                                            <p:cond delay="1822"/>
                                          </p:stCondLst>
                                        </p:cTn>
                                        <p:tgtEl>
                                          <p:spTgt spid="15"/>
                                        </p:tgtEl>
                                        <p:attrNameLst>
                                          <p:attrName>ppt_x</p:attrName>
                                        </p:attrNameLst>
                                      </p:cBhvr>
                                      <p:tavLst>
                                        <p:tav tm="0">
                                          <p:val>
                                            <p:strVal val="ppt_x"/>
                                          </p:val>
                                        </p:tav>
                                        <p:tav tm="100000">
                                          <p:val>
                                            <p:strVal val="ppt_x"/>
                                          </p:val>
                                        </p:tav>
                                      </p:tavLst>
                                    </p:anim>
                                    <p:anim calcmode="lin" valueType="num">
                                      <p:cBhvr>
                                        <p:cTn id="69" dur="664" tmFilter="0.0,0.0;0.25,0.07;0.50,0.2;0.75,0.467;1.0,1.0">
                                          <p:stCondLst>
                                            <p:cond delay="0"/>
                                          </p:stCondLst>
                                        </p:cTn>
                                        <p:tgtEl>
                                          <p:spTgt spid="1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0" dur="664" tmFilter="0, 0; 0.125,0.2665; 0.25,0.4; 0.375,0.465; 0.5,0.5;  0.625,0.535; 0.75,0.6; 0.875,0.7335; 1,1">
                                          <p:stCondLst>
                                            <p:cond delay="664"/>
                                          </p:stCondLst>
                                        </p:cTn>
                                        <p:tgtEl>
                                          <p:spTgt spid="1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1" dur="332" tmFilter="0, 0; 0.125,0.2665; 0.25,0.4; 0.375,0.465; 0.5,0.5;  0.625,0.535; 0.75,0.6; 0.875,0.7335; 1,1">
                                          <p:stCondLst>
                                            <p:cond delay="1324"/>
                                          </p:stCondLst>
                                        </p:cTn>
                                        <p:tgtEl>
                                          <p:spTgt spid="1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2" dur="164" tmFilter="0, 0; 0.125,0.2665; 0.25,0.4; 0.375,0.465; 0.5,0.5;  0.625,0.535; 0.75,0.6; 0.875,0.7335; 1,1">
                                          <p:stCondLst>
                                            <p:cond delay="1656"/>
                                          </p:stCondLst>
                                        </p:cTn>
                                        <p:tgtEl>
                                          <p:spTgt spid="1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3" dur="180" accel="50000">
                                          <p:stCondLst>
                                            <p:cond delay="1820"/>
                                          </p:stCondLst>
                                        </p:cTn>
                                        <p:tgtEl>
                                          <p:spTgt spid="15"/>
                                        </p:tgtEl>
                                        <p:attrNameLst>
                                          <p:attrName>ppt_y</p:attrName>
                                        </p:attrNameLst>
                                      </p:cBhvr>
                                      <p:tavLst>
                                        <p:tav tm="0">
                                          <p:val>
                                            <p:strVal val="ppt_y"/>
                                          </p:val>
                                        </p:tav>
                                        <p:tav tm="100000">
                                          <p:val>
                                            <p:strVal val="ppt_y+ppt_h"/>
                                          </p:val>
                                        </p:tav>
                                      </p:tavLst>
                                    </p:anim>
                                    <p:animScale>
                                      <p:cBhvr>
                                        <p:cTn id="74" dur="26">
                                          <p:stCondLst>
                                            <p:cond delay="620"/>
                                          </p:stCondLst>
                                        </p:cTn>
                                        <p:tgtEl>
                                          <p:spTgt spid="15"/>
                                        </p:tgtEl>
                                      </p:cBhvr>
                                      <p:to x="100000" y="60000"/>
                                    </p:animScale>
                                    <p:animScale>
                                      <p:cBhvr>
                                        <p:cTn id="75" dur="166" decel="50000">
                                          <p:stCondLst>
                                            <p:cond delay="646"/>
                                          </p:stCondLst>
                                        </p:cTn>
                                        <p:tgtEl>
                                          <p:spTgt spid="15"/>
                                        </p:tgtEl>
                                      </p:cBhvr>
                                      <p:to x="100000" y="100000"/>
                                    </p:animScale>
                                    <p:animScale>
                                      <p:cBhvr>
                                        <p:cTn id="76" dur="26">
                                          <p:stCondLst>
                                            <p:cond delay="1312"/>
                                          </p:stCondLst>
                                        </p:cTn>
                                        <p:tgtEl>
                                          <p:spTgt spid="15"/>
                                        </p:tgtEl>
                                      </p:cBhvr>
                                      <p:to x="100000" y="80000"/>
                                    </p:animScale>
                                    <p:animScale>
                                      <p:cBhvr>
                                        <p:cTn id="77" dur="166" decel="50000">
                                          <p:stCondLst>
                                            <p:cond delay="1338"/>
                                          </p:stCondLst>
                                        </p:cTn>
                                        <p:tgtEl>
                                          <p:spTgt spid="15"/>
                                        </p:tgtEl>
                                      </p:cBhvr>
                                      <p:to x="100000" y="100000"/>
                                    </p:animScale>
                                    <p:animScale>
                                      <p:cBhvr>
                                        <p:cTn id="78" dur="26">
                                          <p:stCondLst>
                                            <p:cond delay="1642"/>
                                          </p:stCondLst>
                                        </p:cTn>
                                        <p:tgtEl>
                                          <p:spTgt spid="15"/>
                                        </p:tgtEl>
                                      </p:cBhvr>
                                      <p:to x="100000" y="90000"/>
                                    </p:animScale>
                                    <p:animScale>
                                      <p:cBhvr>
                                        <p:cTn id="79" dur="166" decel="50000">
                                          <p:stCondLst>
                                            <p:cond delay="1668"/>
                                          </p:stCondLst>
                                        </p:cTn>
                                        <p:tgtEl>
                                          <p:spTgt spid="15"/>
                                        </p:tgtEl>
                                      </p:cBhvr>
                                      <p:to x="100000" y="100000"/>
                                    </p:animScale>
                                    <p:animScale>
                                      <p:cBhvr>
                                        <p:cTn id="80" dur="26">
                                          <p:stCondLst>
                                            <p:cond delay="1808"/>
                                          </p:stCondLst>
                                        </p:cTn>
                                        <p:tgtEl>
                                          <p:spTgt spid="15"/>
                                        </p:tgtEl>
                                      </p:cBhvr>
                                      <p:to x="100000" y="95000"/>
                                    </p:animScale>
                                    <p:animScale>
                                      <p:cBhvr>
                                        <p:cTn id="81" dur="166" decel="50000">
                                          <p:stCondLst>
                                            <p:cond delay="1834"/>
                                          </p:stCondLst>
                                        </p:cTn>
                                        <p:tgtEl>
                                          <p:spTgt spid="15"/>
                                        </p:tgtEl>
                                      </p:cBhvr>
                                      <p:to x="100000" y="100000"/>
                                    </p:animScale>
                                    <p:set>
                                      <p:cBhvr>
                                        <p:cTn id="82" dur="1" fill="hold">
                                          <p:stCondLst>
                                            <p:cond delay="1999"/>
                                          </p:stCondLst>
                                        </p:cTn>
                                        <p:tgtEl>
                                          <p:spTgt spid="1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6" presetClass="exit" presetSubtype="0" fill="hold" nodeType="clickEffect">
                                  <p:stCondLst>
                                    <p:cond delay="0"/>
                                  </p:stCondLst>
                                  <p:childTnLst>
                                    <p:animEffect transition="out" filter="wipe(down)">
                                      <p:cBhvr>
                                        <p:cTn id="86" dur="180" accel="50000">
                                          <p:stCondLst>
                                            <p:cond delay="1820"/>
                                          </p:stCondLst>
                                        </p:cTn>
                                        <p:tgtEl>
                                          <p:spTgt spid="16"/>
                                        </p:tgtEl>
                                      </p:cBhvr>
                                    </p:animEffect>
                                    <p:anim calcmode="lin" valueType="num">
                                      <p:cBhvr>
                                        <p:cTn id="87"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88"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89"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0"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1"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2"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3"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94" dur="26">
                                          <p:stCondLst>
                                            <p:cond delay="620"/>
                                          </p:stCondLst>
                                        </p:cTn>
                                        <p:tgtEl>
                                          <p:spTgt spid="16"/>
                                        </p:tgtEl>
                                      </p:cBhvr>
                                      <p:to x="100000" y="60000"/>
                                    </p:animScale>
                                    <p:animScale>
                                      <p:cBhvr>
                                        <p:cTn id="95" dur="166" decel="50000">
                                          <p:stCondLst>
                                            <p:cond delay="646"/>
                                          </p:stCondLst>
                                        </p:cTn>
                                        <p:tgtEl>
                                          <p:spTgt spid="16"/>
                                        </p:tgtEl>
                                      </p:cBhvr>
                                      <p:to x="100000" y="100000"/>
                                    </p:animScale>
                                    <p:animScale>
                                      <p:cBhvr>
                                        <p:cTn id="96" dur="26">
                                          <p:stCondLst>
                                            <p:cond delay="1312"/>
                                          </p:stCondLst>
                                        </p:cTn>
                                        <p:tgtEl>
                                          <p:spTgt spid="16"/>
                                        </p:tgtEl>
                                      </p:cBhvr>
                                      <p:to x="100000" y="80000"/>
                                    </p:animScale>
                                    <p:animScale>
                                      <p:cBhvr>
                                        <p:cTn id="97" dur="166" decel="50000">
                                          <p:stCondLst>
                                            <p:cond delay="1338"/>
                                          </p:stCondLst>
                                        </p:cTn>
                                        <p:tgtEl>
                                          <p:spTgt spid="16"/>
                                        </p:tgtEl>
                                      </p:cBhvr>
                                      <p:to x="100000" y="100000"/>
                                    </p:animScale>
                                    <p:animScale>
                                      <p:cBhvr>
                                        <p:cTn id="98" dur="26">
                                          <p:stCondLst>
                                            <p:cond delay="1642"/>
                                          </p:stCondLst>
                                        </p:cTn>
                                        <p:tgtEl>
                                          <p:spTgt spid="16"/>
                                        </p:tgtEl>
                                      </p:cBhvr>
                                      <p:to x="100000" y="90000"/>
                                    </p:animScale>
                                    <p:animScale>
                                      <p:cBhvr>
                                        <p:cTn id="99" dur="166" decel="50000">
                                          <p:stCondLst>
                                            <p:cond delay="1668"/>
                                          </p:stCondLst>
                                        </p:cTn>
                                        <p:tgtEl>
                                          <p:spTgt spid="16"/>
                                        </p:tgtEl>
                                      </p:cBhvr>
                                      <p:to x="100000" y="100000"/>
                                    </p:animScale>
                                    <p:animScale>
                                      <p:cBhvr>
                                        <p:cTn id="100" dur="26">
                                          <p:stCondLst>
                                            <p:cond delay="1808"/>
                                          </p:stCondLst>
                                        </p:cTn>
                                        <p:tgtEl>
                                          <p:spTgt spid="16"/>
                                        </p:tgtEl>
                                      </p:cBhvr>
                                      <p:to x="100000" y="95000"/>
                                    </p:animScale>
                                    <p:animScale>
                                      <p:cBhvr>
                                        <p:cTn id="101" dur="166" decel="50000">
                                          <p:stCondLst>
                                            <p:cond delay="1834"/>
                                          </p:stCondLst>
                                        </p:cTn>
                                        <p:tgtEl>
                                          <p:spTgt spid="16"/>
                                        </p:tgtEl>
                                      </p:cBhvr>
                                      <p:to x="100000" y="100000"/>
                                    </p:animScale>
                                    <p:set>
                                      <p:cBhvr>
                                        <p:cTn id="102" dur="1" fill="hold">
                                          <p:stCondLst>
                                            <p:cond delay="1999"/>
                                          </p:stCondLst>
                                        </p:cTn>
                                        <p:tgtEl>
                                          <p:spTgt spid="1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6" presetClass="exit" presetSubtype="0" fill="hold" nodeType="clickEffect">
                                  <p:stCondLst>
                                    <p:cond delay="0"/>
                                  </p:stCondLst>
                                  <p:childTnLst>
                                    <p:animEffect transition="out" filter="wipe(down)">
                                      <p:cBhvr>
                                        <p:cTn id="106" dur="180" accel="50000">
                                          <p:stCondLst>
                                            <p:cond delay="1820"/>
                                          </p:stCondLst>
                                        </p:cTn>
                                        <p:tgtEl>
                                          <p:spTgt spid="17"/>
                                        </p:tgtEl>
                                      </p:cBhvr>
                                    </p:animEffect>
                                    <p:anim calcmode="lin" valueType="num">
                                      <p:cBhvr>
                                        <p:cTn id="107"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108"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109"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0"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1"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2"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3"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114" dur="26">
                                          <p:stCondLst>
                                            <p:cond delay="620"/>
                                          </p:stCondLst>
                                        </p:cTn>
                                        <p:tgtEl>
                                          <p:spTgt spid="17"/>
                                        </p:tgtEl>
                                      </p:cBhvr>
                                      <p:to x="100000" y="60000"/>
                                    </p:animScale>
                                    <p:animScale>
                                      <p:cBhvr>
                                        <p:cTn id="115" dur="166" decel="50000">
                                          <p:stCondLst>
                                            <p:cond delay="646"/>
                                          </p:stCondLst>
                                        </p:cTn>
                                        <p:tgtEl>
                                          <p:spTgt spid="17"/>
                                        </p:tgtEl>
                                      </p:cBhvr>
                                      <p:to x="100000" y="100000"/>
                                    </p:animScale>
                                    <p:animScale>
                                      <p:cBhvr>
                                        <p:cTn id="116" dur="26">
                                          <p:stCondLst>
                                            <p:cond delay="1312"/>
                                          </p:stCondLst>
                                        </p:cTn>
                                        <p:tgtEl>
                                          <p:spTgt spid="17"/>
                                        </p:tgtEl>
                                      </p:cBhvr>
                                      <p:to x="100000" y="80000"/>
                                    </p:animScale>
                                    <p:animScale>
                                      <p:cBhvr>
                                        <p:cTn id="117" dur="166" decel="50000">
                                          <p:stCondLst>
                                            <p:cond delay="1338"/>
                                          </p:stCondLst>
                                        </p:cTn>
                                        <p:tgtEl>
                                          <p:spTgt spid="17"/>
                                        </p:tgtEl>
                                      </p:cBhvr>
                                      <p:to x="100000" y="100000"/>
                                    </p:animScale>
                                    <p:animScale>
                                      <p:cBhvr>
                                        <p:cTn id="118" dur="26">
                                          <p:stCondLst>
                                            <p:cond delay="1642"/>
                                          </p:stCondLst>
                                        </p:cTn>
                                        <p:tgtEl>
                                          <p:spTgt spid="17"/>
                                        </p:tgtEl>
                                      </p:cBhvr>
                                      <p:to x="100000" y="90000"/>
                                    </p:animScale>
                                    <p:animScale>
                                      <p:cBhvr>
                                        <p:cTn id="119" dur="166" decel="50000">
                                          <p:stCondLst>
                                            <p:cond delay="1668"/>
                                          </p:stCondLst>
                                        </p:cTn>
                                        <p:tgtEl>
                                          <p:spTgt spid="17"/>
                                        </p:tgtEl>
                                      </p:cBhvr>
                                      <p:to x="100000" y="100000"/>
                                    </p:animScale>
                                    <p:animScale>
                                      <p:cBhvr>
                                        <p:cTn id="120" dur="26">
                                          <p:stCondLst>
                                            <p:cond delay="1808"/>
                                          </p:stCondLst>
                                        </p:cTn>
                                        <p:tgtEl>
                                          <p:spTgt spid="17"/>
                                        </p:tgtEl>
                                      </p:cBhvr>
                                      <p:to x="100000" y="95000"/>
                                    </p:animScale>
                                    <p:animScale>
                                      <p:cBhvr>
                                        <p:cTn id="121" dur="166" decel="50000">
                                          <p:stCondLst>
                                            <p:cond delay="1834"/>
                                          </p:stCondLst>
                                        </p:cTn>
                                        <p:tgtEl>
                                          <p:spTgt spid="17"/>
                                        </p:tgtEl>
                                      </p:cBhvr>
                                      <p:to x="100000" y="100000"/>
                                    </p:animScale>
                                    <p:set>
                                      <p:cBhvr>
                                        <p:cTn id="122"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r>
              <a:rPr lang="en-US" sz="2800" b="1">
                <a:solidFill>
                  <a:schemeClr val="tx1"/>
                </a:solidFill>
              </a:rPr>
              <a:t>Giải ô chữ </a:t>
            </a:r>
            <a:r>
              <a:rPr lang="en-US" sz="2800" b="1" i="1">
                <a:solidFill>
                  <a:schemeClr val="tx1"/>
                </a:solidFill>
              </a:rPr>
              <a:t>Đi tìm nhân vật</a:t>
            </a:r>
            <a:r>
              <a:rPr lang="en-US" sz="2800" b="1">
                <a:solidFill>
                  <a:schemeClr val="tx1"/>
                </a:solidFil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9</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3995" y="466265"/>
            <a:ext cx="8430326" cy="190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9162" y="2660655"/>
            <a:ext cx="385042" cy="523220"/>
          </a:xfrm>
          <a:prstGeom prst="rect">
            <a:avLst/>
          </a:prstGeom>
          <a:noFill/>
        </p:spPr>
        <p:txBody>
          <a:bodyPr wrap="none" rtlCol="0">
            <a:spAutoFit/>
          </a:bodyPr>
          <a:lstStyle/>
          <a:p>
            <a:r>
              <a:rPr lang="en-US" sz="2800" b="1">
                <a:solidFill>
                  <a:srgbClr val="0070C0"/>
                </a:solidFil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r>
              <a:rPr lang="en-US" sz="2800" b="1">
                <a:solidFill>
                  <a:srgbClr val="0070C0"/>
                </a:solidFil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r>
              <a:rPr lang="en-US" sz="2800" b="1">
                <a:solidFill>
                  <a:srgbClr val="0070C0"/>
                </a:solidFill>
              </a:rPr>
              <a:t>3</a:t>
            </a:r>
          </a:p>
        </p:txBody>
      </p:sp>
      <p:sp>
        <p:nvSpPr>
          <p:cNvPr id="27" name="Rectangle 26"/>
          <p:cNvSpPr/>
          <p:nvPr/>
        </p:nvSpPr>
        <p:spPr>
          <a:xfrm>
            <a:off x="681943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237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r>
              <a:rPr lang="en-US" sz="2800" b="1">
                <a:solidFill>
                  <a:schemeClr val="tx1"/>
                </a:solidFill>
              </a:rPr>
              <a:t>Giải ô chữ </a:t>
            </a:r>
            <a:r>
              <a:rPr lang="en-US" sz="2800" b="1" i="1">
                <a:solidFill>
                  <a:schemeClr val="tx1"/>
                </a:solidFill>
              </a:rPr>
              <a:t>Đi tìm nhân vật</a:t>
            </a:r>
            <a:r>
              <a:rPr lang="en-US" sz="2800" b="1">
                <a:solidFill>
                  <a:schemeClr val="tx1"/>
                </a:solidFil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9</a:t>
            </a:r>
          </a:p>
        </p:txBody>
      </p:sp>
      <p:grpSp>
        <p:nvGrpSpPr>
          <p:cNvPr id="2" name="Group 1"/>
          <p:cNvGrpSpPr/>
          <p:nvPr/>
        </p:nvGrpSpPr>
        <p:grpSpPr>
          <a:xfrm>
            <a:off x="775340" y="527581"/>
            <a:ext cx="6161127" cy="1795748"/>
            <a:chOff x="559162" y="2633031"/>
            <a:chExt cx="6161127" cy="1795748"/>
          </a:xfrm>
        </p:grpSpPr>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9162" y="2660655"/>
              <a:ext cx="385042" cy="523220"/>
            </a:xfrm>
            <a:prstGeom prst="rect">
              <a:avLst/>
            </a:prstGeom>
            <a:noFill/>
          </p:spPr>
          <p:txBody>
            <a:bodyPr wrap="none" rtlCol="0">
              <a:spAutoFit/>
            </a:bodyPr>
            <a:lstStyle/>
            <a:p>
              <a:r>
                <a:rPr lang="en-US" sz="2800" b="1">
                  <a:solidFill>
                    <a:srgbClr val="0070C0"/>
                  </a:solidFil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r>
                <a:rPr lang="en-US" sz="2800" b="1">
                  <a:solidFill>
                    <a:srgbClr val="0070C0"/>
                  </a:solidFil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r>
                <a:rPr lang="en-US" sz="2800" b="1">
                  <a:solidFill>
                    <a:srgbClr val="0070C0"/>
                  </a:solidFill>
                </a:rPr>
                <a:t>3</a:t>
              </a:r>
            </a:p>
          </p:txBody>
        </p:sp>
      </p:grpSp>
      <p:sp>
        <p:nvSpPr>
          <p:cNvPr id="7" name="TextBox 6"/>
          <p:cNvSpPr txBox="1"/>
          <p:nvPr/>
        </p:nvSpPr>
        <p:spPr>
          <a:xfrm>
            <a:off x="2373289" y="2533880"/>
            <a:ext cx="3130985" cy="2246769"/>
          </a:xfrm>
          <a:prstGeom prst="rect">
            <a:avLst/>
          </a:prstGeom>
          <a:noFill/>
        </p:spPr>
        <p:txBody>
          <a:bodyPr wrap="none" rtlCol="0">
            <a:spAutoFit/>
          </a:bodyPr>
          <a:lstStyle/>
          <a:p>
            <a:r>
              <a:rPr lang="en-US" sz="2800"/>
              <a:t>Sớm sớm lích rích</a:t>
            </a:r>
          </a:p>
          <a:p>
            <a:r>
              <a:rPr lang="en-US" sz="2800"/>
              <a:t>Rất thích bắt sâu,</a:t>
            </a:r>
          </a:p>
          <a:p>
            <a:r>
              <a:rPr lang="en-US" sz="2800"/>
              <a:t>Sâu trốn ở đâu,</a:t>
            </a:r>
          </a:p>
          <a:p>
            <a:r>
              <a:rPr lang="en-US" sz="2800"/>
              <a:t>Cũng tìm ra được.</a:t>
            </a:r>
          </a:p>
          <a:p>
            <a:pPr algn="r"/>
            <a:r>
              <a:rPr lang="en-US" sz="2800"/>
              <a:t>(Là con gì?)</a:t>
            </a:r>
          </a:p>
        </p:txBody>
      </p:sp>
      <p:sp>
        <p:nvSpPr>
          <p:cNvPr id="8" name="TextBox 7"/>
          <p:cNvSpPr txBox="1"/>
          <p:nvPr/>
        </p:nvSpPr>
        <p:spPr>
          <a:xfrm>
            <a:off x="1306612" y="436641"/>
            <a:ext cx="441146" cy="707886"/>
          </a:xfrm>
          <a:prstGeom prst="rect">
            <a:avLst/>
          </a:prstGeom>
          <a:noFill/>
        </p:spPr>
        <p:txBody>
          <a:bodyPr wrap="none" rtlCol="0">
            <a:spAutoFit/>
          </a:bodyPr>
          <a:lstStyle/>
          <a:p>
            <a:r>
              <a:rPr lang="en-US" sz="4000">
                <a:solidFill>
                  <a:srgbClr val="002060"/>
                </a:solidFill>
              </a:rPr>
              <a:t>c</a:t>
            </a:r>
          </a:p>
        </p:txBody>
      </p:sp>
      <p:sp>
        <p:nvSpPr>
          <p:cNvPr id="27" name="TextBox 26"/>
          <p:cNvSpPr txBox="1"/>
          <p:nvPr/>
        </p:nvSpPr>
        <p:spPr>
          <a:xfrm>
            <a:off x="2052145" y="426448"/>
            <a:ext cx="470000" cy="707886"/>
          </a:xfrm>
          <a:prstGeom prst="rect">
            <a:avLst/>
          </a:prstGeom>
          <a:noFill/>
        </p:spPr>
        <p:txBody>
          <a:bodyPr wrap="none" rtlCol="0">
            <a:spAutoFit/>
          </a:bodyPr>
          <a:lstStyle/>
          <a:p>
            <a:r>
              <a:rPr lang="en-US" sz="4000">
                <a:solidFill>
                  <a:srgbClr val="002060"/>
                </a:solidFill>
              </a:rPr>
              <a:t>h</a:t>
            </a:r>
          </a:p>
        </p:txBody>
      </p:sp>
      <p:sp>
        <p:nvSpPr>
          <p:cNvPr id="28" name="TextBox 27"/>
          <p:cNvSpPr txBox="1"/>
          <p:nvPr/>
        </p:nvSpPr>
        <p:spPr>
          <a:xfrm>
            <a:off x="2876239" y="436639"/>
            <a:ext cx="298480" cy="707886"/>
          </a:xfrm>
          <a:prstGeom prst="rect">
            <a:avLst/>
          </a:prstGeom>
          <a:noFill/>
        </p:spPr>
        <p:txBody>
          <a:bodyPr wrap="none" rtlCol="0">
            <a:spAutoFit/>
          </a:bodyPr>
          <a:lstStyle/>
          <a:p>
            <a:r>
              <a:rPr lang="en-US" sz="4000">
                <a:solidFill>
                  <a:srgbClr val="002060"/>
                </a:solidFill>
              </a:rPr>
              <a:t>i</a:t>
            </a:r>
          </a:p>
        </p:txBody>
      </p:sp>
      <p:sp>
        <p:nvSpPr>
          <p:cNvPr id="29" name="TextBox 28"/>
          <p:cNvSpPr txBox="1"/>
          <p:nvPr/>
        </p:nvSpPr>
        <p:spPr>
          <a:xfrm>
            <a:off x="3459414" y="414203"/>
            <a:ext cx="612668" cy="707886"/>
          </a:xfrm>
          <a:prstGeom prst="rect">
            <a:avLst/>
          </a:prstGeom>
          <a:noFill/>
        </p:spPr>
        <p:txBody>
          <a:bodyPr wrap="none" rtlCol="0">
            <a:spAutoFit/>
          </a:bodyPr>
          <a:lstStyle/>
          <a:p>
            <a:r>
              <a:rPr lang="en-US" sz="4000">
                <a:solidFill>
                  <a:srgbClr val="002060"/>
                </a:solidFill>
              </a:rPr>
              <a:t>m</a:t>
            </a:r>
          </a:p>
        </p:txBody>
      </p:sp>
      <p:sp>
        <p:nvSpPr>
          <p:cNvPr id="30" name="TextBox 29"/>
          <p:cNvSpPr txBox="1"/>
          <p:nvPr/>
        </p:nvSpPr>
        <p:spPr>
          <a:xfrm>
            <a:off x="4224926" y="401664"/>
            <a:ext cx="441146" cy="707886"/>
          </a:xfrm>
          <a:prstGeom prst="rect">
            <a:avLst/>
          </a:prstGeom>
          <a:noFill/>
        </p:spPr>
        <p:txBody>
          <a:bodyPr wrap="none" rtlCol="0">
            <a:spAutoFit/>
          </a:bodyPr>
          <a:lstStyle/>
          <a:p>
            <a:r>
              <a:rPr lang="en-US" sz="4000">
                <a:solidFill>
                  <a:srgbClr val="002060"/>
                </a:solidFill>
              </a:rPr>
              <a:t>s</a:t>
            </a:r>
          </a:p>
        </p:txBody>
      </p:sp>
      <p:sp>
        <p:nvSpPr>
          <p:cNvPr id="31" name="TextBox 30"/>
          <p:cNvSpPr txBox="1"/>
          <p:nvPr/>
        </p:nvSpPr>
        <p:spPr>
          <a:xfrm>
            <a:off x="4927546" y="409538"/>
            <a:ext cx="470000" cy="707886"/>
          </a:xfrm>
          <a:prstGeom prst="rect">
            <a:avLst/>
          </a:prstGeom>
          <a:noFill/>
        </p:spPr>
        <p:txBody>
          <a:bodyPr wrap="none" rtlCol="0">
            <a:spAutoFit/>
          </a:bodyPr>
          <a:lstStyle/>
          <a:p>
            <a:r>
              <a:rPr lang="en-US" sz="4000">
                <a:solidFill>
                  <a:srgbClr val="002060"/>
                </a:solidFill>
              </a:rPr>
              <a:t>â</a:t>
            </a:r>
          </a:p>
        </p:txBody>
      </p:sp>
      <p:sp>
        <p:nvSpPr>
          <p:cNvPr id="32" name="TextBox 31"/>
          <p:cNvSpPr txBox="1"/>
          <p:nvPr/>
        </p:nvSpPr>
        <p:spPr>
          <a:xfrm>
            <a:off x="5643641" y="420555"/>
            <a:ext cx="470000" cy="707886"/>
          </a:xfrm>
          <a:prstGeom prst="rect">
            <a:avLst/>
          </a:prstGeom>
          <a:noFill/>
        </p:spPr>
        <p:txBody>
          <a:bodyPr wrap="none" rtlCol="0">
            <a:spAutoFit/>
          </a:bodyPr>
          <a:lstStyle/>
          <a:p>
            <a:r>
              <a:rPr lang="en-US" sz="4000">
                <a:solidFill>
                  <a:srgbClr val="002060"/>
                </a:solidFill>
              </a:rPr>
              <a:t>u</a:t>
            </a:r>
          </a:p>
        </p:txBody>
      </p:sp>
      <p:sp>
        <p:nvSpPr>
          <p:cNvPr id="33" name="TextBox 32"/>
          <p:cNvSpPr txBox="1"/>
          <p:nvPr/>
        </p:nvSpPr>
        <p:spPr>
          <a:xfrm>
            <a:off x="1859624" y="2533880"/>
            <a:ext cx="385042" cy="523220"/>
          </a:xfrm>
          <a:prstGeom prst="rect">
            <a:avLst/>
          </a:prstGeom>
          <a:noFill/>
        </p:spPr>
        <p:txBody>
          <a:bodyPr wrap="none" rtlCol="0">
            <a:spAutoFit/>
          </a:bodyPr>
          <a:lstStyle/>
          <a:p>
            <a:r>
              <a:rPr lang="en-US" sz="2800" b="1">
                <a:solidFill>
                  <a:srgbClr val="0070C0"/>
                </a:solidFill>
              </a:rPr>
              <a:t>1</a:t>
            </a:r>
          </a:p>
        </p:txBody>
      </p:sp>
      <p:sp>
        <p:nvSpPr>
          <p:cNvPr id="34" name="Rectangle 33"/>
          <p:cNvSpPr/>
          <p:nvPr/>
        </p:nvSpPr>
        <p:spPr>
          <a:xfrm>
            <a:off x="7017742" y="1772484"/>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934" y="2425124"/>
            <a:ext cx="3323143" cy="24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7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2000"/>
                                        <p:tgtEl>
                                          <p:spTgt spid="2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2000"/>
                                        <p:tgtEl>
                                          <p:spTgt spid="2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heel(1)">
                                      <p:cBhvr>
                                        <p:cTn id="22" dur="2000"/>
                                        <p:tgtEl>
                                          <p:spTgt spid="3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heel(1)">
                                      <p:cBhvr>
                                        <p:cTn id="25" dur="2000"/>
                                        <p:tgtEl>
                                          <p:spTgt spid="32"/>
                                        </p:tgtEl>
                                      </p:cBhvr>
                                    </p:animEffect>
                                  </p:childTnLst>
                                </p:cTn>
                              </p:par>
                              <p:par>
                                <p:cTn id="26" presetID="21" presetClass="entr" presetSubtype="1" fill="hold" nodeType="with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wheel(1)">
                                      <p:cBhvr>
                                        <p:cTn id="28"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8" grpId="0"/>
      <p:bldP spid="29"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r>
              <a:rPr lang="en-US" sz="2800" b="1">
                <a:solidFill>
                  <a:schemeClr val="tx1"/>
                </a:solidFill>
              </a:rPr>
              <a:t>Giải ô chữ </a:t>
            </a:r>
            <a:r>
              <a:rPr lang="en-US" sz="2800" b="1" i="1">
                <a:solidFill>
                  <a:schemeClr val="tx1"/>
                </a:solidFill>
              </a:rPr>
              <a:t>Đi tìm nhân vật</a:t>
            </a:r>
            <a:r>
              <a:rPr lang="en-US" sz="2800" b="1">
                <a:solidFill>
                  <a:schemeClr val="tx1"/>
                </a:solidFil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9</a:t>
            </a:r>
          </a:p>
        </p:txBody>
      </p:sp>
      <p:grpSp>
        <p:nvGrpSpPr>
          <p:cNvPr id="2" name="Group 1"/>
          <p:cNvGrpSpPr/>
          <p:nvPr/>
        </p:nvGrpSpPr>
        <p:grpSpPr>
          <a:xfrm>
            <a:off x="775340" y="527581"/>
            <a:ext cx="6161127" cy="1795748"/>
            <a:chOff x="559162" y="2633031"/>
            <a:chExt cx="6161127" cy="1795748"/>
          </a:xfrm>
        </p:grpSpPr>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9162" y="2660655"/>
              <a:ext cx="385042" cy="523220"/>
            </a:xfrm>
            <a:prstGeom prst="rect">
              <a:avLst/>
            </a:prstGeom>
            <a:noFill/>
          </p:spPr>
          <p:txBody>
            <a:bodyPr wrap="none" rtlCol="0">
              <a:spAutoFit/>
            </a:bodyPr>
            <a:lstStyle/>
            <a:p>
              <a:r>
                <a:rPr lang="en-US" sz="2800" b="1">
                  <a:solidFill>
                    <a:srgbClr val="0070C0"/>
                  </a:solidFil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r>
                <a:rPr lang="en-US" sz="2800" b="1">
                  <a:solidFill>
                    <a:srgbClr val="0070C0"/>
                  </a:solidFil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r>
                <a:rPr lang="en-US" sz="2800" b="1">
                  <a:solidFill>
                    <a:srgbClr val="0070C0"/>
                  </a:solidFill>
                </a:rPr>
                <a:t>3</a:t>
              </a:r>
            </a:p>
          </p:txBody>
        </p:sp>
      </p:grpSp>
      <p:sp>
        <p:nvSpPr>
          <p:cNvPr id="7" name="TextBox 6"/>
          <p:cNvSpPr txBox="1"/>
          <p:nvPr/>
        </p:nvSpPr>
        <p:spPr>
          <a:xfrm>
            <a:off x="2373289" y="2533880"/>
            <a:ext cx="3300904" cy="2246769"/>
          </a:xfrm>
          <a:prstGeom prst="rect">
            <a:avLst/>
          </a:prstGeom>
          <a:noFill/>
        </p:spPr>
        <p:txBody>
          <a:bodyPr wrap="none" rtlCol="0">
            <a:spAutoFit/>
          </a:bodyPr>
          <a:lstStyle/>
          <a:p>
            <a:r>
              <a:rPr lang="en-US" sz="2800"/>
              <a:t>Ngày ngày ngồi đợi</a:t>
            </a:r>
          </a:p>
          <a:p>
            <a:r>
              <a:rPr lang="en-US" sz="2800"/>
              <a:t>Mái hiên ngoài hè</a:t>
            </a:r>
          </a:p>
          <a:p>
            <a:r>
              <a:rPr lang="en-US" sz="2800"/>
              <a:t>Mỗi khi chủ về</a:t>
            </a:r>
          </a:p>
          <a:p>
            <a:r>
              <a:rPr lang="en-US" sz="2800"/>
              <a:t>Vẫy đuôi mừng rỡ.</a:t>
            </a:r>
          </a:p>
          <a:p>
            <a:pPr algn="r"/>
            <a:r>
              <a:rPr lang="en-US" sz="2800"/>
              <a:t>(Là con gì?)</a:t>
            </a:r>
          </a:p>
        </p:txBody>
      </p:sp>
      <p:sp>
        <p:nvSpPr>
          <p:cNvPr id="24" name="TextBox 23"/>
          <p:cNvSpPr txBox="1"/>
          <p:nvPr/>
        </p:nvSpPr>
        <p:spPr>
          <a:xfrm>
            <a:off x="2761043" y="997675"/>
            <a:ext cx="441146" cy="707886"/>
          </a:xfrm>
          <a:prstGeom prst="rect">
            <a:avLst/>
          </a:prstGeom>
          <a:noFill/>
        </p:spPr>
        <p:txBody>
          <a:bodyPr wrap="none" rtlCol="0">
            <a:spAutoFit/>
          </a:bodyPr>
          <a:lstStyle/>
          <a:p>
            <a:r>
              <a:rPr lang="en-US" sz="4000">
                <a:solidFill>
                  <a:srgbClr val="002060"/>
                </a:solidFill>
              </a:rPr>
              <a:t>c</a:t>
            </a:r>
          </a:p>
        </p:txBody>
      </p:sp>
      <p:sp>
        <p:nvSpPr>
          <p:cNvPr id="27" name="TextBox 26"/>
          <p:cNvSpPr txBox="1"/>
          <p:nvPr/>
        </p:nvSpPr>
        <p:spPr>
          <a:xfrm>
            <a:off x="3506576" y="987482"/>
            <a:ext cx="470000" cy="707886"/>
          </a:xfrm>
          <a:prstGeom prst="rect">
            <a:avLst/>
          </a:prstGeom>
          <a:noFill/>
        </p:spPr>
        <p:txBody>
          <a:bodyPr wrap="none" rtlCol="0">
            <a:spAutoFit/>
          </a:bodyPr>
          <a:lstStyle/>
          <a:p>
            <a:r>
              <a:rPr lang="en-US" sz="4000">
                <a:solidFill>
                  <a:srgbClr val="002060"/>
                </a:solidFill>
              </a:rPr>
              <a:t>h</a:t>
            </a:r>
          </a:p>
        </p:txBody>
      </p:sp>
      <p:sp>
        <p:nvSpPr>
          <p:cNvPr id="28" name="TextBox 27"/>
          <p:cNvSpPr txBox="1"/>
          <p:nvPr/>
        </p:nvSpPr>
        <p:spPr>
          <a:xfrm>
            <a:off x="4178089" y="1003927"/>
            <a:ext cx="470000" cy="707886"/>
          </a:xfrm>
          <a:prstGeom prst="rect">
            <a:avLst/>
          </a:prstGeom>
          <a:noFill/>
        </p:spPr>
        <p:txBody>
          <a:bodyPr wrap="none" rtlCol="0">
            <a:spAutoFit/>
          </a:bodyPr>
          <a:lstStyle/>
          <a:p>
            <a:r>
              <a:rPr lang="en-US" sz="4000">
                <a:solidFill>
                  <a:srgbClr val="002060"/>
                </a:solidFill>
              </a:rPr>
              <a:t>ó</a:t>
            </a:r>
          </a:p>
        </p:txBody>
      </p:sp>
      <p:sp>
        <p:nvSpPr>
          <p:cNvPr id="29" name="TextBox 28"/>
          <p:cNvSpPr txBox="1"/>
          <p:nvPr/>
        </p:nvSpPr>
        <p:spPr>
          <a:xfrm>
            <a:off x="1859624" y="2533880"/>
            <a:ext cx="385042" cy="523220"/>
          </a:xfrm>
          <a:prstGeom prst="rect">
            <a:avLst/>
          </a:prstGeom>
          <a:noFill/>
        </p:spPr>
        <p:txBody>
          <a:bodyPr wrap="none" rtlCol="0">
            <a:spAutoFit/>
          </a:bodyPr>
          <a:lstStyle/>
          <a:p>
            <a:r>
              <a:rPr lang="en-US" sz="2800" b="1">
                <a:solidFill>
                  <a:srgbClr val="0070C0"/>
                </a:solidFill>
              </a:rPr>
              <a:t>2</a:t>
            </a:r>
          </a:p>
        </p:txBody>
      </p:sp>
      <p:sp>
        <p:nvSpPr>
          <p:cNvPr id="30" name="Rectangle 29"/>
          <p:cNvSpPr/>
          <p:nvPr/>
        </p:nvSpPr>
        <p:spPr>
          <a:xfrm>
            <a:off x="7017742" y="1772484"/>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812" y="2533880"/>
            <a:ext cx="29407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306612" y="436641"/>
            <a:ext cx="441146" cy="707886"/>
          </a:xfrm>
          <a:prstGeom prst="rect">
            <a:avLst/>
          </a:prstGeom>
          <a:noFill/>
        </p:spPr>
        <p:txBody>
          <a:bodyPr wrap="none" rtlCol="0">
            <a:spAutoFit/>
          </a:bodyPr>
          <a:lstStyle/>
          <a:p>
            <a:r>
              <a:rPr lang="en-US" sz="4000">
                <a:solidFill>
                  <a:srgbClr val="002060"/>
                </a:solidFill>
              </a:rPr>
              <a:t>c</a:t>
            </a:r>
          </a:p>
        </p:txBody>
      </p:sp>
      <p:sp>
        <p:nvSpPr>
          <p:cNvPr id="32" name="TextBox 31"/>
          <p:cNvSpPr txBox="1"/>
          <p:nvPr/>
        </p:nvSpPr>
        <p:spPr>
          <a:xfrm>
            <a:off x="2052145" y="426448"/>
            <a:ext cx="470000" cy="707886"/>
          </a:xfrm>
          <a:prstGeom prst="rect">
            <a:avLst/>
          </a:prstGeom>
          <a:noFill/>
        </p:spPr>
        <p:txBody>
          <a:bodyPr wrap="none" rtlCol="0">
            <a:spAutoFit/>
          </a:bodyPr>
          <a:lstStyle/>
          <a:p>
            <a:r>
              <a:rPr lang="en-US" sz="4000">
                <a:solidFill>
                  <a:srgbClr val="002060"/>
                </a:solidFill>
              </a:rPr>
              <a:t>h</a:t>
            </a:r>
          </a:p>
        </p:txBody>
      </p:sp>
      <p:sp>
        <p:nvSpPr>
          <p:cNvPr id="33" name="TextBox 32"/>
          <p:cNvSpPr txBox="1"/>
          <p:nvPr/>
        </p:nvSpPr>
        <p:spPr>
          <a:xfrm>
            <a:off x="2876239" y="436639"/>
            <a:ext cx="298480" cy="707886"/>
          </a:xfrm>
          <a:prstGeom prst="rect">
            <a:avLst/>
          </a:prstGeom>
          <a:noFill/>
        </p:spPr>
        <p:txBody>
          <a:bodyPr wrap="none" rtlCol="0">
            <a:spAutoFit/>
          </a:bodyPr>
          <a:lstStyle/>
          <a:p>
            <a:r>
              <a:rPr lang="en-US" sz="4000">
                <a:solidFill>
                  <a:srgbClr val="002060"/>
                </a:solidFill>
              </a:rPr>
              <a:t>i</a:t>
            </a:r>
          </a:p>
        </p:txBody>
      </p:sp>
      <p:sp>
        <p:nvSpPr>
          <p:cNvPr id="34" name="TextBox 33"/>
          <p:cNvSpPr txBox="1"/>
          <p:nvPr/>
        </p:nvSpPr>
        <p:spPr>
          <a:xfrm>
            <a:off x="3459414" y="414203"/>
            <a:ext cx="612668" cy="707886"/>
          </a:xfrm>
          <a:prstGeom prst="rect">
            <a:avLst/>
          </a:prstGeom>
          <a:noFill/>
        </p:spPr>
        <p:txBody>
          <a:bodyPr wrap="none" rtlCol="0">
            <a:spAutoFit/>
          </a:bodyPr>
          <a:lstStyle/>
          <a:p>
            <a:r>
              <a:rPr lang="en-US" sz="4000">
                <a:solidFill>
                  <a:srgbClr val="002060"/>
                </a:solidFill>
              </a:rPr>
              <a:t>m</a:t>
            </a:r>
          </a:p>
        </p:txBody>
      </p:sp>
      <p:sp>
        <p:nvSpPr>
          <p:cNvPr id="35" name="TextBox 34"/>
          <p:cNvSpPr txBox="1"/>
          <p:nvPr/>
        </p:nvSpPr>
        <p:spPr>
          <a:xfrm>
            <a:off x="4224926" y="401664"/>
            <a:ext cx="441146" cy="707886"/>
          </a:xfrm>
          <a:prstGeom prst="rect">
            <a:avLst/>
          </a:prstGeom>
          <a:noFill/>
        </p:spPr>
        <p:txBody>
          <a:bodyPr wrap="none" rtlCol="0">
            <a:spAutoFit/>
          </a:bodyPr>
          <a:lstStyle/>
          <a:p>
            <a:r>
              <a:rPr lang="en-US" sz="4000">
                <a:solidFill>
                  <a:srgbClr val="002060"/>
                </a:solidFill>
              </a:rPr>
              <a:t>s</a:t>
            </a:r>
          </a:p>
        </p:txBody>
      </p:sp>
      <p:sp>
        <p:nvSpPr>
          <p:cNvPr id="36" name="TextBox 35"/>
          <p:cNvSpPr txBox="1"/>
          <p:nvPr/>
        </p:nvSpPr>
        <p:spPr>
          <a:xfrm>
            <a:off x="4927546" y="409538"/>
            <a:ext cx="470000" cy="707886"/>
          </a:xfrm>
          <a:prstGeom prst="rect">
            <a:avLst/>
          </a:prstGeom>
          <a:noFill/>
        </p:spPr>
        <p:txBody>
          <a:bodyPr wrap="none" rtlCol="0">
            <a:spAutoFit/>
          </a:bodyPr>
          <a:lstStyle/>
          <a:p>
            <a:r>
              <a:rPr lang="en-US" sz="4000">
                <a:solidFill>
                  <a:srgbClr val="002060"/>
                </a:solidFill>
              </a:rPr>
              <a:t>â</a:t>
            </a:r>
          </a:p>
        </p:txBody>
      </p:sp>
      <p:sp>
        <p:nvSpPr>
          <p:cNvPr id="37" name="TextBox 36"/>
          <p:cNvSpPr txBox="1"/>
          <p:nvPr/>
        </p:nvSpPr>
        <p:spPr>
          <a:xfrm>
            <a:off x="5643641" y="420555"/>
            <a:ext cx="470000" cy="707886"/>
          </a:xfrm>
          <a:prstGeom prst="rect">
            <a:avLst/>
          </a:prstGeom>
          <a:noFill/>
        </p:spPr>
        <p:txBody>
          <a:bodyPr wrap="none" rtlCol="0">
            <a:spAutoFit/>
          </a:bodyPr>
          <a:lstStyle/>
          <a:p>
            <a:r>
              <a:rPr lang="en-US" sz="4000">
                <a:solidFill>
                  <a:srgbClr val="002060"/>
                </a:solidFill>
              </a:rPr>
              <a:t>u</a:t>
            </a:r>
          </a:p>
        </p:txBody>
      </p:sp>
    </p:spTree>
    <p:extLst>
      <p:ext uri="{BB962C8B-B14F-4D97-AF65-F5344CB8AC3E}">
        <p14:creationId xmlns:p14="http://schemas.microsoft.com/office/powerpoint/2010/main" val="245524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heel(1)">
                                      <p:cBhvr>
                                        <p:cTn id="10" dur="2000"/>
                                        <p:tgtEl>
                                          <p:spTgt spid="2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2000"/>
                                        <p:tgtEl>
                                          <p:spTgt spid="2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heel(1)">
                                      <p:cBhvr>
                                        <p:cTn id="1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r>
              <a:rPr lang="en-US" sz="2800" b="1">
                <a:solidFill>
                  <a:schemeClr val="tx1"/>
                </a:solidFill>
              </a:rPr>
              <a:t>Giải ô chữ </a:t>
            </a:r>
            <a:r>
              <a:rPr lang="en-US" sz="2800" b="1" i="1">
                <a:solidFill>
                  <a:schemeClr val="tx1"/>
                </a:solidFill>
              </a:rPr>
              <a:t>Đi tìm nhân vật</a:t>
            </a:r>
            <a:r>
              <a:rPr lang="en-US" sz="2800" b="1">
                <a:solidFill>
                  <a:schemeClr val="tx1"/>
                </a:solidFil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9</a:t>
            </a:r>
          </a:p>
        </p:txBody>
      </p:sp>
      <p:grpSp>
        <p:nvGrpSpPr>
          <p:cNvPr id="2" name="Group 1"/>
          <p:cNvGrpSpPr/>
          <p:nvPr/>
        </p:nvGrpSpPr>
        <p:grpSpPr>
          <a:xfrm>
            <a:off x="775340" y="527581"/>
            <a:ext cx="6161127" cy="1795748"/>
            <a:chOff x="559162" y="2633031"/>
            <a:chExt cx="6161127" cy="1795748"/>
          </a:xfrm>
        </p:grpSpPr>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9162" y="2660655"/>
              <a:ext cx="385042" cy="523220"/>
            </a:xfrm>
            <a:prstGeom prst="rect">
              <a:avLst/>
            </a:prstGeom>
            <a:noFill/>
          </p:spPr>
          <p:txBody>
            <a:bodyPr wrap="none" rtlCol="0">
              <a:spAutoFit/>
            </a:bodyPr>
            <a:lstStyle/>
            <a:p>
              <a:r>
                <a:rPr lang="en-US" sz="2800" b="1">
                  <a:solidFill>
                    <a:srgbClr val="0070C0"/>
                  </a:solidFil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r>
                <a:rPr lang="en-US" sz="2800" b="1">
                  <a:solidFill>
                    <a:srgbClr val="0070C0"/>
                  </a:solidFil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r>
                <a:rPr lang="en-US" sz="2800" b="1">
                  <a:solidFill>
                    <a:srgbClr val="0070C0"/>
                  </a:solidFill>
                </a:rPr>
                <a:t>3</a:t>
              </a:r>
            </a:p>
          </p:txBody>
        </p:sp>
      </p:grpSp>
      <p:sp>
        <p:nvSpPr>
          <p:cNvPr id="7" name="TextBox 6"/>
          <p:cNvSpPr txBox="1"/>
          <p:nvPr/>
        </p:nvSpPr>
        <p:spPr>
          <a:xfrm>
            <a:off x="1582270" y="2533880"/>
            <a:ext cx="4011355" cy="2246769"/>
          </a:xfrm>
          <a:prstGeom prst="rect">
            <a:avLst/>
          </a:prstGeom>
          <a:noFill/>
        </p:spPr>
        <p:txBody>
          <a:bodyPr wrap="none" rtlCol="0">
            <a:spAutoFit/>
          </a:bodyPr>
          <a:lstStyle/>
          <a:p>
            <a:r>
              <a:rPr lang="en-US" sz="2800"/>
              <a:t>Trông xa tưởng là mèo</a:t>
            </a:r>
          </a:p>
          <a:p>
            <a:r>
              <a:rPr lang="en-US" sz="2800"/>
              <a:t>Lại gần hoá ra chim</a:t>
            </a:r>
          </a:p>
          <a:p>
            <a:r>
              <a:rPr lang="en-US" sz="2800"/>
              <a:t>Ban ngày ngủ lim dim</a:t>
            </a:r>
          </a:p>
          <a:p>
            <a:r>
              <a:rPr lang="en-US" sz="2800"/>
              <a:t>Đêm đêm đi lùng chuột.</a:t>
            </a:r>
          </a:p>
          <a:p>
            <a:pPr algn="r"/>
            <a:r>
              <a:rPr lang="en-US" sz="2800"/>
              <a:t>(Là con gì?)</a:t>
            </a:r>
          </a:p>
        </p:txBody>
      </p:sp>
      <p:sp>
        <p:nvSpPr>
          <p:cNvPr id="27" name="TextBox 26"/>
          <p:cNvSpPr txBox="1"/>
          <p:nvPr/>
        </p:nvSpPr>
        <p:spPr>
          <a:xfrm>
            <a:off x="1068605" y="2533880"/>
            <a:ext cx="385042" cy="523220"/>
          </a:xfrm>
          <a:prstGeom prst="rect">
            <a:avLst/>
          </a:prstGeom>
          <a:noFill/>
        </p:spPr>
        <p:txBody>
          <a:bodyPr wrap="none" rtlCol="0">
            <a:spAutoFit/>
          </a:bodyPr>
          <a:lstStyle/>
          <a:p>
            <a:r>
              <a:rPr lang="en-US" sz="2800" b="1">
                <a:solidFill>
                  <a:srgbClr val="0070C0"/>
                </a:solidFill>
              </a:rPr>
              <a:t>3</a:t>
            </a:r>
          </a:p>
        </p:txBody>
      </p:sp>
      <p:sp>
        <p:nvSpPr>
          <p:cNvPr id="28" name="TextBox 27"/>
          <p:cNvSpPr txBox="1"/>
          <p:nvPr/>
        </p:nvSpPr>
        <p:spPr>
          <a:xfrm>
            <a:off x="4186734" y="1609090"/>
            <a:ext cx="441146" cy="707886"/>
          </a:xfrm>
          <a:prstGeom prst="rect">
            <a:avLst/>
          </a:prstGeom>
          <a:noFill/>
        </p:spPr>
        <p:txBody>
          <a:bodyPr wrap="none" rtlCol="0">
            <a:spAutoFit/>
          </a:bodyPr>
          <a:lstStyle/>
          <a:p>
            <a:r>
              <a:rPr lang="en-US" sz="4000">
                <a:solidFill>
                  <a:srgbClr val="002060"/>
                </a:solidFill>
              </a:rPr>
              <a:t>c</a:t>
            </a:r>
          </a:p>
        </p:txBody>
      </p:sp>
      <p:sp>
        <p:nvSpPr>
          <p:cNvPr id="29" name="TextBox 28"/>
          <p:cNvSpPr txBox="1"/>
          <p:nvPr/>
        </p:nvSpPr>
        <p:spPr>
          <a:xfrm>
            <a:off x="4952246" y="1596551"/>
            <a:ext cx="470000" cy="707886"/>
          </a:xfrm>
          <a:prstGeom prst="rect">
            <a:avLst/>
          </a:prstGeom>
          <a:noFill/>
        </p:spPr>
        <p:txBody>
          <a:bodyPr wrap="none" rtlCol="0">
            <a:spAutoFit/>
          </a:bodyPr>
          <a:lstStyle/>
          <a:p>
            <a:r>
              <a:rPr lang="en-US" sz="4000">
                <a:solidFill>
                  <a:srgbClr val="002060"/>
                </a:solidFill>
              </a:rPr>
              <a:t>ú</a:t>
            </a:r>
          </a:p>
        </p:txBody>
      </p:sp>
      <p:sp>
        <p:nvSpPr>
          <p:cNvPr id="30" name="TextBox 29"/>
          <p:cNvSpPr txBox="1"/>
          <p:nvPr/>
        </p:nvSpPr>
        <p:spPr>
          <a:xfrm>
            <a:off x="5654866" y="1604425"/>
            <a:ext cx="612668" cy="707886"/>
          </a:xfrm>
          <a:prstGeom prst="rect">
            <a:avLst/>
          </a:prstGeom>
          <a:noFill/>
        </p:spPr>
        <p:txBody>
          <a:bodyPr wrap="none" rtlCol="0">
            <a:spAutoFit/>
          </a:bodyPr>
          <a:lstStyle/>
          <a:p>
            <a:r>
              <a:rPr lang="en-US" sz="4000">
                <a:solidFill>
                  <a:srgbClr val="002060"/>
                </a:solidFill>
              </a:rPr>
              <a:t>m</a:t>
            </a:r>
          </a:p>
        </p:txBody>
      </p:sp>
      <p:sp>
        <p:nvSpPr>
          <p:cNvPr id="31" name="TextBox 30"/>
          <p:cNvSpPr txBox="1"/>
          <p:nvPr/>
        </p:nvSpPr>
        <p:spPr>
          <a:xfrm>
            <a:off x="6370961" y="1615442"/>
            <a:ext cx="470000" cy="707886"/>
          </a:xfrm>
          <a:prstGeom prst="rect">
            <a:avLst/>
          </a:prstGeom>
          <a:noFill/>
        </p:spPr>
        <p:txBody>
          <a:bodyPr wrap="none" rtlCol="0">
            <a:spAutoFit/>
          </a:bodyPr>
          <a:lstStyle/>
          <a:p>
            <a:r>
              <a:rPr lang="en-US" sz="4000">
                <a:solidFill>
                  <a:srgbClr val="002060"/>
                </a:solidFill>
              </a:rPr>
              <a:t>è</a:t>
            </a:r>
          </a:p>
        </p:txBody>
      </p:sp>
      <p:sp>
        <p:nvSpPr>
          <p:cNvPr id="32" name="Rectangle 31"/>
          <p:cNvSpPr/>
          <p:nvPr/>
        </p:nvSpPr>
        <p:spPr>
          <a:xfrm>
            <a:off x="7017742" y="1772484"/>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113248" y="1615442"/>
            <a:ext cx="470000" cy="707886"/>
          </a:xfrm>
          <a:prstGeom prst="rect">
            <a:avLst/>
          </a:prstGeom>
          <a:noFill/>
        </p:spPr>
        <p:txBody>
          <a:bodyPr wrap="none" rtlCol="0">
            <a:spAutoFit/>
          </a:bodyPr>
          <a:lstStyle/>
          <a:p>
            <a:r>
              <a:rPr lang="en-US" sz="4000">
                <a:solidFill>
                  <a:srgbClr val="002060"/>
                </a:solidFill>
              </a:rPr>
              <a:t>o</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655" y="2442906"/>
            <a:ext cx="2697185" cy="242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61043" y="997675"/>
            <a:ext cx="441146" cy="707886"/>
          </a:xfrm>
          <a:prstGeom prst="rect">
            <a:avLst/>
          </a:prstGeom>
          <a:noFill/>
        </p:spPr>
        <p:txBody>
          <a:bodyPr wrap="none" rtlCol="0">
            <a:spAutoFit/>
          </a:bodyPr>
          <a:lstStyle/>
          <a:p>
            <a:r>
              <a:rPr lang="en-US" sz="4000">
                <a:solidFill>
                  <a:srgbClr val="002060"/>
                </a:solidFill>
              </a:rPr>
              <a:t>c</a:t>
            </a:r>
          </a:p>
        </p:txBody>
      </p:sp>
      <p:sp>
        <p:nvSpPr>
          <p:cNvPr id="35" name="TextBox 34"/>
          <p:cNvSpPr txBox="1"/>
          <p:nvPr/>
        </p:nvSpPr>
        <p:spPr>
          <a:xfrm>
            <a:off x="3506576" y="987482"/>
            <a:ext cx="470000" cy="707886"/>
          </a:xfrm>
          <a:prstGeom prst="rect">
            <a:avLst/>
          </a:prstGeom>
          <a:noFill/>
        </p:spPr>
        <p:txBody>
          <a:bodyPr wrap="none" rtlCol="0">
            <a:spAutoFit/>
          </a:bodyPr>
          <a:lstStyle/>
          <a:p>
            <a:r>
              <a:rPr lang="en-US" sz="4000">
                <a:solidFill>
                  <a:srgbClr val="002060"/>
                </a:solidFill>
              </a:rPr>
              <a:t>h</a:t>
            </a:r>
          </a:p>
        </p:txBody>
      </p:sp>
      <p:sp>
        <p:nvSpPr>
          <p:cNvPr id="36" name="TextBox 35"/>
          <p:cNvSpPr txBox="1"/>
          <p:nvPr/>
        </p:nvSpPr>
        <p:spPr>
          <a:xfrm>
            <a:off x="4178089" y="1003927"/>
            <a:ext cx="470000" cy="707886"/>
          </a:xfrm>
          <a:prstGeom prst="rect">
            <a:avLst/>
          </a:prstGeom>
          <a:noFill/>
        </p:spPr>
        <p:txBody>
          <a:bodyPr wrap="none" rtlCol="0">
            <a:spAutoFit/>
          </a:bodyPr>
          <a:lstStyle/>
          <a:p>
            <a:r>
              <a:rPr lang="en-US" sz="4000">
                <a:solidFill>
                  <a:srgbClr val="002060"/>
                </a:solidFill>
              </a:rPr>
              <a:t>ó</a:t>
            </a:r>
          </a:p>
        </p:txBody>
      </p:sp>
      <p:sp>
        <p:nvSpPr>
          <p:cNvPr id="37" name="TextBox 36"/>
          <p:cNvSpPr txBox="1"/>
          <p:nvPr/>
        </p:nvSpPr>
        <p:spPr>
          <a:xfrm>
            <a:off x="1306612" y="436641"/>
            <a:ext cx="441146" cy="707886"/>
          </a:xfrm>
          <a:prstGeom prst="rect">
            <a:avLst/>
          </a:prstGeom>
          <a:noFill/>
        </p:spPr>
        <p:txBody>
          <a:bodyPr wrap="none" rtlCol="0">
            <a:spAutoFit/>
          </a:bodyPr>
          <a:lstStyle/>
          <a:p>
            <a:r>
              <a:rPr lang="en-US" sz="4000">
                <a:solidFill>
                  <a:srgbClr val="002060"/>
                </a:solidFill>
              </a:rPr>
              <a:t>c</a:t>
            </a:r>
          </a:p>
        </p:txBody>
      </p:sp>
      <p:sp>
        <p:nvSpPr>
          <p:cNvPr id="38" name="TextBox 37"/>
          <p:cNvSpPr txBox="1"/>
          <p:nvPr/>
        </p:nvSpPr>
        <p:spPr>
          <a:xfrm>
            <a:off x="2052145" y="426448"/>
            <a:ext cx="470000" cy="707886"/>
          </a:xfrm>
          <a:prstGeom prst="rect">
            <a:avLst/>
          </a:prstGeom>
          <a:noFill/>
        </p:spPr>
        <p:txBody>
          <a:bodyPr wrap="none" rtlCol="0">
            <a:spAutoFit/>
          </a:bodyPr>
          <a:lstStyle/>
          <a:p>
            <a:r>
              <a:rPr lang="en-US" sz="4000">
                <a:solidFill>
                  <a:srgbClr val="002060"/>
                </a:solidFill>
              </a:rPr>
              <a:t>h</a:t>
            </a:r>
          </a:p>
        </p:txBody>
      </p:sp>
      <p:sp>
        <p:nvSpPr>
          <p:cNvPr id="39" name="TextBox 38"/>
          <p:cNvSpPr txBox="1"/>
          <p:nvPr/>
        </p:nvSpPr>
        <p:spPr>
          <a:xfrm>
            <a:off x="2876239" y="436639"/>
            <a:ext cx="298480" cy="707886"/>
          </a:xfrm>
          <a:prstGeom prst="rect">
            <a:avLst/>
          </a:prstGeom>
          <a:noFill/>
        </p:spPr>
        <p:txBody>
          <a:bodyPr wrap="none" rtlCol="0">
            <a:spAutoFit/>
          </a:bodyPr>
          <a:lstStyle/>
          <a:p>
            <a:r>
              <a:rPr lang="en-US" sz="4000">
                <a:solidFill>
                  <a:srgbClr val="002060"/>
                </a:solidFill>
              </a:rPr>
              <a:t>i</a:t>
            </a:r>
          </a:p>
        </p:txBody>
      </p:sp>
      <p:sp>
        <p:nvSpPr>
          <p:cNvPr id="40" name="TextBox 39"/>
          <p:cNvSpPr txBox="1"/>
          <p:nvPr/>
        </p:nvSpPr>
        <p:spPr>
          <a:xfrm>
            <a:off x="3459414" y="414203"/>
            <a:ext cx="612668" cy="707886"/>
          </a:xfrm>
          <a:prstGeom prst="rect">
            <a:avLst/>
          </a:prstGeom>
          <a:noFill/>
        </p:spPr>
        <p:txBody>
          <a:bodyPr wrap="none" rtlCol="0">
            <a:spAutoFit/>
          </a:bodyPr>
          <a:lstStyle/>
          <a:p>
            <a:r>
              <a:rPr lang="en-US" sz="4000">
                <a:solidFill>
                  <a:srgbClr val="002060"/>
                </a:solidFill>
              </a:rPr>
              <a:t>m</a:t>
            </a:r>
          </a:p>
        </p:txBody>
      </p:sp>
      <p:sp>
        <p:nvSpPr>
          <p:cNvPr id="41" name="TextBox 40"/>
          <p:cNvSpPr txBox="1"/>
          <p:nvPr/>
        </p:nvSpPr>
        <p:spPr>
          <a:xfrm>
            <a:off x="4224926" y="401664"/>
            <a:ext cx="441146" cy="707886"/>
          </a:xfrm>
          <a:prstGeom prst="rect">
            <a:avLst/>
          </a:prstGeom>
          <a:noFill/>
        </p:spPr>
        <p:txBody>
          <a:bodyPr wrap="none" rtlCol="0">
            <a:spAutoFit/>
          </a:bodyPr>
          <a:lstStyle/>
          <a:p>
            <a:r>
              <a:rPr lang="en-US" sz="4000">
                <a:solidFill>
                  <a:srgbClr val="002060"/>
                </a:solidFill>
              </a:rPr>
              <a:t>s</a:t>
            </a:r>
          </a:p>
        </p:txBody>
      </p:sp>
      <p:sp>
        <p:nvSpPr>
          <p:cNvPr id="42" name="TextBox 41"/>
          <p:cNvSpPr txBox="1"/>
          <p:nvPr/>
        </p:nvSpPr>
        <p:spPr>
          <a:xfrm>
            <a:off x="4927546" y="409538"/>
            <a:ext cx="470000" cy="707886"/>
          </a:xfrm>
          <a:prstGeom prst="rect">
            <a:avLst/>
          </a:prstGeom>
          <a:noFill/>
        </p:spPr>
        <p:txBody>
          <a:bodyPr wrap="none" rtlCol="0">
            <a:spAutoFit/>
          </a:bodyPr>
          <a:lstStyle/>
          <a:p>
            <a:r>
              <a:rPr lang="en-US" sz="4000">
                <a:solidFill>
                  <a:srgbClr val="002060"/>
                </a:solidFill>
              </a:rPr>
              <a:t>â</a:t>
            </a:r>
          </a:p>
        </p:txBody>
      </p:sp>
      <p:sp>
        <p:nvSpPr>
          <p:cNvPr id="43" name="TextBox 42"/>
          <p:cNvSpPr txBox="1"/>
          <p:nvPr/>
        </p:nvSpPr>
        <p:spPr>
          <a:xfrm>
            <a:off x="5643641" y="420555"/>
            <a:ext cx="470000" cy="707886"/>
          </a:xfrm>
          <a:prstGeom prst="rect">
            <a:avLst/>
          </a:prstGeom>
          <a:noFill/>
        </p:spPr>
        <p:txBody>
          <a:bodyPr wrap="none" rtlCol="0">
            <a:spAutoFit/>
          </a:bodyPr>
          <a:lstStyle/>
          <a:p>
            <a:r>
              <a:rPr lang="en-US" sz="4000">
                <a:solidFill>
                  <a:srgbClr val="002060"/>
                </a:solidFill>
              </a:rPr>
              <a:t>u</a:t>
            </a:r>
          </a:p>
        </p:txBody>
      </p:sp>
    </p:spTree>
    <p:extLst>
      <p:ext uri="{BB962C8B-B14F-4D97-AF65-F5344CB8AC3E}">
        <p14:creationId xmlns:p14="http://schemas.microsoft.com/office/powerpoint/2010/main" val="119426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heel(1)">
                                      <p:cBhvr>
                                        <p:cTn id="10" dur="2000"/>
                                        <p:tgtEl>
                                          <p:spTgt spid="2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heel(1)">
                                      <p:cBhvr>
                                        <p:cTn id="13" dur="2000"/>
                                        <p:tgtEl>
                                          <p:spTgt spid="2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heel(1)">
                                      <p:cBhvr>
                                        <p:cTn id="16" dur="2000"/>
                                        <p:tgtEl>
                                          <p:spTgt spid="3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heel(1)">
                                      <p:cBhvr>
                                        <p:cTn id="19" dur="2000"/>
                                        <p:tgtEl>
                                          <p:spTgt spid="3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heel(1)">
                                      <p:cBhvr>
                                        <p:cTn id="2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075" y="4361"/>
            <a:ext cx="7662860" cy="523220"/>
          </a:xfrm>
          <a:prstGeom prst="rect">
            <a:avLst/>
          </a:prstGeom>
          <a:solidFill>
            <a:schemeClr val="bg1"/>
          </a:solidFill>
        </p:spPr>
        <p:txBody>
          <a:bodyPr wrap="square" rtlCol="0">
            <a:spAutoFit/>
          </a:bodyPr>
          <a:lstStyle/>
          <a:p>
            <a:r>
              <a:rPr lang="en-US" sz="2800" b="1">
                <a:solidFill>
                  <a:schemeClr val="tx1"/>
                </a:solidFill>
              </a:rPr>
              <a:t>Giải ô chữ </a:t>
            </a:r>
            <a:r>
              <a:rPr lang="en-US" sz="2800" b="1" i="1">
                <a:solidFill>
                  <a:schemeClr val="tx1"/>
                </a:solidFill>
              </a:rPr>
              <a:t>Đi tìm nhân vật</a:t>
            </a:r>
            <a:r>
              <a:rPr lang="en-US" sz="2800" b="1">
                <a:solidFill>
                  <a:schemeClr val="tx1"/>
                </a:solidFill>
              </a:rPr>
              <a:t> </a:t>
            </a:r>
          </a:p>
        </p:txBody>
      </p:sp>
      <p:sp>
        <p:nvSpPr>
          <p:cNvPr id="4" name="Oval 3"/>
          <p:cNvSpPr/>
          <p:nvPr/>
        </p:nvSpPr>
        <p:spPr>
          <a:xfrm>
            <a:off x="62135" y="-1"/>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9</a:t>
            </a:r>
          </a:p>
        </p:txBody>
      </p:sp>
      <p:grpSp>
        <p:nvGrpSpPr>
          <p:cNvPr id="2" name="Group 1"/>
          <p:cNvGrpSpPr/>
          <p:nvPr/>
        </p:nvGrpSpPr>
        <p:grpSpPr>
          <a:xfrm>
            <a:off x="775340" y="527581"/>
            <a:ext cx="6161127" cy="1795748"/>
            <a:chOff x="559162" y="2633031"/>
            <a:chExt cx="6161127" cy="1795748"/>
          </a:xfrm>
        </p:grpSpPr>
        <p:sp>
          <p:nvSpPr>
            <p:cNvPr id="5" name="Rectangle 4"/>
            <p:cNvSpPr/>
            <p:nvPr/>
          </p:nvSpPr>
          <p:spPr>
            <a:xfrm>
              <a:off x="1035586"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1683"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78795"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94892"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10987" y="2633031"/>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27084" y="2633031"/>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43179" y="2633032"/>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78795"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94892" y="324997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910987" y="324997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10987" y="3877935"/>
              <a:ext cx="661012" cy="550843"/>
            </a:xfrm>
            <a:prstGeom prst="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27084" y="3877935"/>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43179"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059277" y="3877936"/>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9162" y="2660655"/>
              <a:ext cx="385042" cy="523220"/>
            </a:xfrm>
            <a:prstGeom prst="rect">
              <a:avLst/>
            </a:prstGeom>
            <a:noFill/>
          </p:spPr>
          <p:txBody>
            <a:bodyPr wrap="none" rtlCol="0">
              <a:spAutoFit/>
            </a:bodyPr>
            <a:lstStyle/>
            <a:p>
              <a:r>
                <a:rPr lang="en-US" sz="2800" b="1">
                  <a:solidFill>
                    <a:srgbClr val="0070C0"/>
                  </a:solidFill>
                </a:rPr>
                <a:t>1</a:t>
              </a:r>
            </a:p>
          </p:txBody>
        </p:sp>
        <p:sp>
          <p:nvSpPr>
            <p:cNvPr id="25" name="TextBox 24"/>
            <p:cNvSpPr txBox="1"/>
            <p:nvPr/>
          </p:nvSpPr>
          <p:spPr>
            <a:xfrm>
              <a:off x="1889668" y="3249975"/>
              <a:ext cx="385042" cy="523220"/>
            </a:xfrm>
            <a:prstGeom prst="rect">
              <a:avLst/>
            </a:prstGeom>
            <a:noFill/>
          </p:spPr>
          <p:txBody>
            <a:bodyPr wrap="none" rtlCol="0">
              <a:spAutoFit/>
            </a:bodyPr>
            <a:lstStyle/>
            <a:p>
              <a:r>
                <a:rPr lang="en-US" sz="2800" b="1">
                  <a:solidFill>
                    <a:srgbClr val="0070C0"/>
                  </a:solidFill>
                </a:rPr>
                <a:t>2</a:t>
              </a:r>
            </a:p>
          </p:txBody>
        </p:sp>
        <p:sp>
          <p:nvSpPr>
            <p:cNvPr id="26" name="TextBox 25"/>
            <p:cNvSpPr txBox="1"/>
            <p:nvPr/>
          </p:nvSpPr>
          <p:spPr>
            <a:xfrm>
              <a:off x="3194892" y="3905559"/>
              <a:ext cx="385042" cy="523220"/>
            </a:xfrm>
            <a:prstGeom prst="rect">
              <a:avLst/>
            </a:prstGeom>
            <a:noFill/>
          </p:spPr>
          <p:txBody>
            <a:bodyPr wrap="none" rtlCol="0">
              <a:spAutoFit/>
            </a:bodyPr>
            <a:lstStyle/>
            <a:p>
              <a:r>
                <a:rPr lang="en-US" sz="2800" b="1">
                  <a:solidFill>
                    <a:srgbClr val="0070C0"/>
                  </a:solidFill>
                </a:rPr>
                <a:t>3</a:t>
              </a:r>
            </a:p>
          </p:txBody>
        </p:sp>
      </p:grpSp>
      <p:sp>
        <p:nvSpPr>
          <p:cNvPr id="28" name="TextBox 27"/>
          <p:cNvSpPr txBox="1"/>
          <p:nvPr/>
        </p:nvSpPr>
        <p:spPr>
          <a:xfrm>
            <a:off x="4186734" y="1609090"/>
            <a:ext cx="441146" cy="707886"/>
          </a:xfrm>
          <a:prstGeom prst="rect">
            <a:avLst/>
          </a:prstGeom>
          <a:noFill/>
        </p:spPr>
        <p:txBody>
          <a:bodyPr wrap="none" rtlCol="0">
            <a:spAutoFit/>
          </a:bodyPr>
          <a:lstStyle/>
          <a:p>
            <a:r>
              <a:rPr lang="en-US" sz="4000">
                <a:solidFill>
                  <a:srgbClr val="002060"/>
                </a:solidFill>
              </a:rPr>
              <a:t>c</a:t>
            </a:r>
          </a:p>
        </p:txBody>
      </p:sp>
      <p:sp>
        <p:nvSpPr>
          <p:cNvPr id="29" name="TextBox 28"/>
          <p:cNvSpPr txBox="1"/>
          <p:nvPr/>
        </p:nvSpPr>
        <p:spPr>
          <a:xfrm>
            <a:off x="4952246" y="1596551"/>
            <a:ext cx="470000" cy="707886"/>
          </a:xfrm>
          <a:prstGeom prst="rect">
            <a:avLst/>
          </a:prstGeom>
          <a:noFill/>
        </p:spPr>
        <p:txBody>
          <a:bodyPr wrap="none" rtlCol="0">
            <a:spAutoFit/>
          </a:bodyPr>
          <a:lstStyle/>
          <a:p>
            <a:r>
              <a:rPr lang="en-US" sz="4000">
                <a:solidFill>
                  <a:srgbClr val="002060"/>
                </a:solidFill>
              </a:rPr>
              <a:t>ú</a:t>
            </a:r>
          </a:p>
        </p:txBody>
      </p:sp>
      <p:sp>
        <p:nvSpPr>
          <p:cNvPr id="30" name="TextBox 29"/>
          <p:cNvSpPr txBox="1"/>
          <p:nvPr/>
        </p:nvSpPr>
        <p:spPr>
          <a:xfrm>
            <a:off x="5654866" y="1604425"/>
            <a:ext cx="612668" cy="707886"/>
          </a:xfrm>
          <a:prstGeom prst="rect">
            <a:avLst/>
          </a:prstGeom>
          <a:noFill/>
        </p:spPr>
        <p:txBody>
          <a:bodyPr wrap="none" rtlCol="0">
            <a:spAutoFit/>
          </a:bodyPr>
          <a:lstStyle/>
          <a:p>
            <a:r>
              <a:rPr lang="en-US" sz="4000">
                <a:solidFill>
                  <a:srgbClr val="002060"/>
                </a:solidFill>
              </a:rPr>
              <a:t>m</a:t>
            </a:r>
          </a:p>
        </p:txBody>
      </p:sp>
      <p:sp>
        <p:nvSpPr>
          <p:cNvPr id="31" name="TextBox 30"/>
          <p:cNvSpPr txBox="1"/>
          <p:nvPr/>
        </p:nvSpPr>
        <p:spPr>
          <a:xfrm>
            <a:off x="6370961" y="1615442"/>
            <a:ext cx="470000" cy="707886"/>
          </a:xfrm>
          <a:prstGeom prst="rect">
            <a:avLst/>
          </a:prstGeom>
          <a:noFill/>
        </p:spPr>
        <p:txBody>
          <a:bodyPr wrap="none" rtlCol="0">
            <a:spAutoFit/>
          </a:bodyPr>
          <a:lstStyle/>
          <a:p>
            <a:r>
              <a:rPr lang="en-US" sz="4000">
                <a:solidFill>
                  <a:srgbClr val="002060"/>
                </a:solidFill>
              </a:rPr>
              <a:t>è</a:t>
            </a:r>
          </a:p>
        </p:txBody>
      </p:sp>
      <p:sp>
        <p:nvSpPr>
          <p:cNvPr id="32" name="Rectangle 31"/>
          <p:cNvSpPr/>
          <p:nvPr/>
        </p:nvSpPr>
        <p:spPr>
          <a:xfrm>
            <a:off x="7017742" y="1772484"/>
            <a:ext cx="661012" cy="55084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113248" y="1615442"/>
            <a:ext cx="470000" cy="707886"/>
          </a:xfrm>
          <a:prstGeom prst="rect">
            <a:avLst/>
          </a:prstGeom>
          <a:noFill/>
        </p:spPr>
        <p:txBody>
          <a:bodyPr wrap="none" rtlCol="0">
            <a:spAutoFit/>
          </a:bodyPr>
          <a:lstStyle/>
          <a:p>
            <a:r>
              <a:rPr lang="en-US" sz="4000">
                <a:solidFill>
                  <a:srgbClr val="002060"/>
                </a:solidFill>
              </a:rPr>
              <a:t>o</a:t>
            </a:r>
          </a:p>
        </p:txBody>
      </p:sp>
      <p:sp>
        <p:nvSpPr>
          <p:cNvPr id="34" name="TextBox 33"/>
          <p:cNvSpPr txBox="1"/>
          <p:nvPr/>
        </p:nvSpPr>
        <p:spPr>
          <a:xfrm>
            <a:off x="2761043" y="997675"/>
            <a:ext cx="441146" cy="707886"/>
          </a:xfrm>
          <a:prstGeom prst="rect">
            <a:avLst/>
          </a:prstGeom>
          <a:noFill/>
        </p:spPr>
        <p:txBody>
          <a:bodyPr wrap="none" rtlCol="0">
            <a:spAutoFit/>
          </a:bodyPr>
          <a:lstStyle/>
          <a:p>
            <a:r>
              <a:rPr lang="en-US" sz="4000">
                <a:solidFill>
                  <a:srgbClr val="002060"/>
                </a:solidFill>
              </a:rPr>
              <a:t>c</a:t>
            </a:r>
          </a:p>
        </p:txBody>
      </p:sp>
      <p:sp>
        <p:nvSpPr>
          <p:cNvPr id="35" name="TextBox 34"/>
          <p:cNvSpPr txBox="1"/>
          <p:nvPr/>
        </p:nvSpPr>
        <p:spPr>
          <a:xfrm>
            <a:off x="3506576" y="987482"/>
            <a:ext cx="470000" cy="707886"/>
          </a:xfrm>
          <a:prstGeom prst="rect">
            <a:avLst/>
          </a:prstGeom>
          <a:noFill/>
        </p:spPr>
        <p:txBody>
          <a:bodyPr wrap="none" rtlCol="0">
            <a:spAutoFit/>
          </a:bodyPr>
          <a:lstStyle/>
          <a:p>
            <a:r>
              <a:rPr lang="en-US" sz="4000">
                <a:solidFill>
                  <a:srgbClr val="002060"/>
                </a:solidFill>
              </a:rPr>
              <a:t>h</a:t>
            </a:r>
          </a:p>
        </p:txBody>
      </p:sp>
      <p:sp>
        <p:nvSpPr>
          <p:cNvPr id="36" name="TextBox 35"/>
          <p:cNvSpPr txBox="1"/>
          <p:nvPr/>
        </p:nvSpPr>
        <p:spPr>
          <a:xfrm>
            <a:off x="4178089" y="1003927"/>
            <a:ext cx="470000" cy="707886"/>
          </a:xfrm>
          <a:prstGeom prst="rect">
            <a:avLst/>
          </a:prstGeom>
          <a:noFill/>
        </p:spPr>
        <p:txBody>
          <a:bodyPr wrap="none" rtlCol="0">
            <a:spAutoFit/>
          </a:bodyPr>
          <a:lstStyle/>
          <a:p>
            <a:r>
              <a:rPr lang="en-US" sz="4000">
                <a:solidFill>
                  <a:srgbClr val="002060"/>
                </a:solidFill>
              </a:rPr>
              <a:t>ó</a:t>
            </a:r>
          </a:p>
        </p:txBody>
      </p:sp>
      <p:sp>
        <p:nvSpPr>
          <p:cNvPr id="37" name="TextBox 36"/>
          <p:cNvSpPr txBox="1"/>
          <p:nvPr/>
        </p:nvSpPr>
        <p:spPr>
          <a:xfrm>
            <a:off x="1306612" y="436641"/>
            <a:ext cx="441146" cy="707886"/>
          </a:xfrm>
          <a:prstGeom prst="rect">
            <a:avLst/>
          </a:prstGeom>
          <a:noFill/>
        </p:spPr>
        <p:txBody>
          <a:bodyPr wrap="none" rtlCol="0">
            <a:spAutoFit/>
          </a:bodyPr>
          <a:lstStyle/>
          <a:p>
            <a:r>
              <a:rPr lang="en-US" sz="4000">
                <a:solidFill>
                  <a:srgbClr val="002060"/>
                </a:solidFill>
              </a:rPr>
              <a:t>c</a:t>
            </a:r>
          </a:p>
        </p:txBody>
      </p:sp>
      <p:sp>
        <p:nvSpPr>
          <p:cNvPr id="38" name="TextBox 37"/>
          <p:cNvSpPr txBox="1"/>
          <p:nvPr/>
        </p:nvSpPr>
        <p:spPr>
          <a:xfrm>
            <a:off x="2052145" y="426448"/>
            <a:ext cx="470000" cy="707886"/>
          </a:xfrm>
          <a:prstGeom prst="rect">
            <a:avLst/>
          </a:prstGeom>
          <a:noFill/>
        </p:spPr>
        <p:txBody>
          <a:bodyPr wrap="none" rtlCol="0">
            <a:spAutoFit/>
          </a:bodyPr>
          <a:lstStyle/>
          <a:p>
            <a:r>
              <a:rPr lang="en-US" sz="4000">
                <a:solidFill>
                  <a:srgbClr val="002060"/>
                </a:solidFill>
              </a:rPr>
              <a:t>h</a:t>
            </a:r>
          </a:p>
        </p:txBody>
      </p:sp>
      <p:sp>
        <p:nvSpPr>
          <p:cNvPr id="39" name="TextBox 38"/>
          <p:cNvSpPr txBox="1"/>
          <p:nvPr/>
        </p:nvSpPr>
        <p:spPr>
          <a:xfrm>
            <a:off x="2876239" y="436639"/>
            <a:ext cx="298480" cy="707886"/>
          </a:xfrm>
          <a:prstGeom prst="rect">
            <a:avLst/>
          </a:prstGeom>
          <a:noFill/>
        </p:spPr>
        <p:txBody>
          <a:bodyPr wrap="none" rtlCol="0">
            <a:spAutoFit/>
          </a:bodyPr>
          <a:lstStyle/>
          <a:p>
            <a:r>
              <a:rPr lang="en-US" sz="4000">
                <a:solidFill>
                  <a:srgbClr val="002060"/>
                </a:solidFill>
              </a:rPr>
              <a:t>i</a:t>
            </a:r>
          </a:p>
        </p:txBody>
      </p:sp>
      <p:sp>
        <p:nvSpPr>
          <p:cNvPr id="40" name="TextBox 39"/>
          <p:cNvSpPr txBox="1"/>
          <p:nvPr/>
        </p:nvSpPr>
        <p:spPr>
          <a:xfrm>
            <a:off x="3459414" y="414203"/>
            <a:ext cx="612668" cy="707886"/>
          </a:xfrm>
          <a:prstGeom prst="rect">
            <a:avLst/>
          </a:prstGeom>
          <a:noFill/>
        </p:spPr>
        <p:txBody>
          <a:bodyPr wrap="none" rtlCol="0">
            <a:spAutoFit/>
          </a:bodyPr>
          <a:lstStyle/>
          <a:p>
            <a:r>
              <a:rPr lang="en-US" sz="4000">
                <a:solidFill>
                  <a:srgbClr val="002060"/>
                </a:solidFill>
              </a:rPr>
              <a:t>m</a:t>
            </a:r>
          </a:p>
        </p:txBody>
      </p:sp>
      <p:sp>
        <p:nvSpPr>
          <p:cNvPr id="41" name="TextBox 40"/>
          <p:cNvSpPr txBox="1"/>
          <p:nvPr/>
        </p:nvSpPr>
        <p:spPr>
          <a:xfrm>
            <a:off x="4224926" y="401664"/>
            <a:ext cx="441146" cy="707886"/>
          </a:xfrm>
          <a:prstGeom prst="rect">
            <a:avLst/>
          </a:prstGeom>
          <a:noFill/>
        </p:spPr>
        <p:txBody>
          <a:bodyPr wrap="none" rtlCol="0">
            <a:spAutoFit/>
          </a:bodyPr>
          <a:lstStyle/>
          <a:p>
            <a:r>
              <a:rPr lang="en-US" sz="4000">
                <a:solidFill>
                  <a:srgbClr val="002060"/>
                </a:solidFill>
              </a:rPr>
              <a:t>s</a:t>
            </a:r>
          </a:p>
        </p:txBody>
      </p:sp>
      <p:sp>
        <p:nvSpPr>
          <p:cNvPr id="42" name="TextBox 41"/>
          <p:cNvSpPr txBox="1"/>
          <p:nvPr/>
        </p:nvSpPr>
        <p:spPr>
          <a:xfrm>
            <a:off x="4927546" y="409538"/>
            <a:ext cx="470000" cy="707886"/>
          </a:xfrm>
          <a:prstGeom prst="rect">
            <a:avLst/>
          </a:prstGeom>
          <a:noFill/>
        </p:spPr>
        <p:txBody>
          <a:bodyPr wrap="none" rtlCol="0">
            <a:spAutoFit/>
          </a:bodyPr>
          <a:lstStyle/>
          <a:p>
            <a:r>
              <a:rPr lang="en-US" sz="4000">
                <a:solidFill>
                  <a:srgbClr val="002060"/>
                </a:solidFill>
              </a:rPr>
              <a:t>â</a:t>
            </a:r>
          </a:p>
        </p:txBody>
      </p:sp>
      <p:sp>
        <p:nvSpPr>
          <p:cNvPr id="43" name="TextBox 42"/>
          <p:cNvSpPr txBox="1"/>
          <p:nvPr/>
        </p:nvSpPr>
        <p:spPr>
          <a:xfrm>
            <a:off x="5643641" y="420555"/>
            <a:ext cx="470000" cy="707886"/>
          </a:xfrm>
          <a:prstGeom prst="rect">
            <a:avLst/>
          </a:prstGeom>
          <a:noFill/>
        </p:spPr>
        <p:txBody>
          <a:bodyPr wrap="none" rtlCol="0">
            <a:spAutoFit/>
          </a:bodyPr>
          <a:lstStyle/>
          <a:p>
            <a:r>
              <a:rPr lang="en-US" sz="4000">
                <a:solidFill>
                  <a:srgbClr val="002060"/>
                </a:solidFill>
              </a:rPr>
              <a:t>u</a:t>
            </a:r>
          </a:p>
        </p:txBody>
      </p:sp>
      <p:pic>
        <p:nvPicPr>
          <p:cNvPr id="4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5118" b="21980"/>
          <a:stretch/>
        </p:blipFill>
        <p:spPr bwMode="auto">
          <a:xfrm>
            <a:off x="855432" y="2323329"/>
            <a:ext cx="2940680" cy="148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03591" y="3547432"/>
            <a:ext cx="979755" cy="646331"/>
          </a:xfrm>
          <a:prstGeom prst="rect">
            <a:avLst/>
          </a:prstGeom>
          <a:noFill/>
        </p:spPr>
        <p:txBody>
          <a:bodyPr wrap="none" rtlCol="0">
            <a:spAutoFit/>
          </a:bodyPr>
          <a:lstStyle/>
          <a:p>
            <a:r>
              <a:rPr lang="en-US" sz="3600">
                <a:solidFill>
                  <a:srgbClr val="FF0000"/>
                </a:solidFill>
              </a:rPr>
              <a:t>Sóc</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183" y="2316976"/>
            <a:ext cx="374332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6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48065" y="260497"/>
            <a:ext cx="5200410" cy="394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0357" y="320940"/>
            <a:ext cx="4968917" cy="400110"/>
          </a:xfrm>
          <a:prstGeom prst="rect">
            <a:avLst/>
          </a:prstGeom>
          <a:solidFill>
            <a:schemeClr val="bg1"/>
          </a:solidFill>
        </p:spPr>
        <p:txBody>
          <a:bodyPr wrap="square" rtlCol="0">
            <a:spAutoFit/>
          </a:bodyPr>
          <a:lstStyle/>
          <a:p>
            <a:r>
              <a:rPr lang="en-US" sz="2000">
                <a:solidFill>
                  <a:schemeClr val="tx1"/>
                </a:solidFill>
              </a:rPr>
              <a:t>Quan sát các con vật trong tranh?</a:t>
            </a:r>
          </a:p>
        </p:txBody>
      </p:sp>
      <p:sp>
        <p:nvSpPr>
          <p:cNvPr id="3" name="Rectangle 2"/>
          <p:cNvSpPr/>
          <p:nvPr/>
        </p:nvSpPr>
        <p:spPr>
          <a:xfrm>
            <a:off x="1276056" y="4182091"/>
            <a:ext cx="4892686" cy="400110"/>
          </a:xfrm>
          <a:prstGeom prst="rect">
            <a:avLst/>
          </a:prstGeom>
          <a:solidFill>
            <a:schemeClr val="bg1"/>
          </a:solidFill>
        </p:spPr>
        <p:txBody>
          <a:bodyPr wrap="none">
            <a:spAutoFit/>
          </a:bodyPr>
          <a:lstStyle/>
          <a:p>
            <a:r>
              <a:rPr lang="vi-VN" sz="2000"/>
              <a:t>a . Các con vật trong tranh đang làm gì ? </a:t>
            </a:r>
            <a:endParaRPr lang="en-US" sz="2000"/>
          </a:p>
        </p:txBody>
      </p:sp>
      <p:sp>
        <p:nvSpPr>
          <p:cNvPr id="7" name="Rectangle 6"/>
          <p:cNvSpPr/>
          <p:nvPr/>
        </p:nvSpPr>
        <p:spPr>
          <a:xfrm>
            <a:off x="1276056" y="4555416"/>
            <a:ext cx="4536819" cy="400110"/>
          </a:xfrm>
          <a:prstGeom prst="rect">
            <a:avLst/>
          </a:prstGeom>
        </p:spPr>
        <p:txBody>
          <a:bodyPr wrap="none">
            <a:spAutoFit/>
          </a:bodyPr>
          <a:lstStyle/>
          <a:p>
            <a:r>
              <a:rPr lang="vi-VN" sz="2000"/>
              <a:t>b . Em thấy các con vật này thế nào ? </a:t>
            </a:r>
            <a:endParaRPr lang="en-US" sz="2000"/>
          </a:p>
        </p:txBody>
      </p:sp>
    </p:spTree>
    <p:extLst>
      <p:ext uri="{BB962C8B-B14F-4D97-AF65-F5344CB8AC3E}">
        <p14:creationId xmlns:p14="http://schemas.microsoft.com/office/powerpoint/2010/main" val="32464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4660" y="29817"/>
            <a:ext cx="4599336" cy="461665"/>
          </a:xfrm>
          <a:prstGeom prst="rect">
            <a:avLst/>
          </a:prstGeom>
          <a:noFill/>
        </p:spPr>
        <p:txBody>
          <a:bodyPr wrap="none" rtlCol="0">
            <a:spAutoFit/>
          </a:bodyPr>
          <a:lstStyle/>
          <a:p>
            <a:r>
              <a:rPr lang="en-US" sz="2400"/>
              <a:t>Nhìn vào bức tranh em thấy gì ?</a:t>
            </a:r>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2500"/>
          <a:stretch/>
        </p:blipFill>
        <p:spPr bwMode="auto">
          <a:xfrm>
            <a:off x="2343150" y="491482"/>
            <a:ext cx="4276725" cy="429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079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E80888"/>
          </a:solidFill>
          <a:ln w="76200">
            <a:solidFill>
              <a:srgbClr val="FFD1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t>         BÀI HỌC TỪ CUỘC SỐNG</a:t>
            </a:r>
          </a:p>
        </p:txBody>
      </p:sp>
      <p:sp>
        <p:nvSpPr>
          <p:cNvPr id="5" name="Oval 4"/>
          <p:cNvSpPr/>
          <p:nvPr/>
        </p:nvSpPr>
        <p:spPr>
          <a:xfrm>
            <a:off x="-225781" y="-180975"/>
            <a:ext cx="1575559" cy="1290584"/>
          </a:xfrm>
          <a:prstGeom prst="ellipse">
            <a:avLst/>
          </a:prstGeom>
          <a:solidFill>
            <a:schemeClr val="bg1"/>
          </a:solidFill>
          <a:ln w="76200">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E80888"/>
                </a:solidFill>
              </a:rPr>
              <a:t>5</a:t>
            </a:r>
          </a:p>
        </p:txBody>
      </p:sp>
      <p:grpSp>
        <p:nvGrpSpPr>
          <p:cNvPr id="12" name="Group 11"/>
          <p:cNvGrpSpPr/>
          <p:nvPr/>
        </p:nvGrpSpPr>
        <p:grpSpPr>
          <a:xfrm>
            <a:off x="2123416" y="1959308"/>
            <a:ext cx="6789696" cy="1028015"/>
            <a:chOff x="9566063" y="964372"/>
            <a:chExt cx="5446165" cy="698253"/>
          </a:xfrm>
        </p:grpSpPr>
        <p:sp>
          <p:nvSpPr>
            <p:cNvPr id="16" name="Rectangle 10"/>
            <p:cNvSpPr/>
            <p:nvPr/>
          </p:nvSpPr>
          <p:spPr>
            <a:xfrm>
              <a:off x="9566063" y="1015053"/>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B67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446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0" name="TextBox 9"/>
          <p:cNvSpPr txBox="1"/>
          <p:nvPr/>
        </p:nvSpPr>
        <p:spPr>
          <a:xfrm>
            <a:off x="2124738" y="2044087"/>
            <a:ext cx="6034523" cy="707874"/>
          </a:xfrm>
          <a:prstGeom prst="rect">
            <a:avLst/>
          </a:prstGeom>
          <a:noFill/>
        </p:spPr>
        <p:txBody>
          <a:bodyPr wrap="square" lIns="91428" tIns="45714" rIns="91428" bIns="45714" rtlCol="0">
            <a:spAutoFit/>
          </a:bodyPr>
          <a:lstStyle/>
          <a:p>
            <a:pPr algn="ctr"/>
            <a:r>
              <a:rPr lang="en-US" sz="4000" b="1">
                <a:solidFill>
                  <a:srgbClr val="E80888"/>
                </a:solidFill>
                <a:latin typeface="Arial" pitchFamily="34" charset="0"/>
                <a:ea typeface="Arial-Rounded" pitchFamily="34" charset="0"/>
                <a:cs typeface="Arial" pitchFamily="34" charset="0"/>
              </a:rPr>
              <a:t>Câu hỏi của sói</a:t>
            </a:r>
          </a:p>
        </p:txBody>
      </p:sp>
      <p:sp>
        <p:nvSpPr>
          <p:cNvPr id="4" name="Oval 3"/>
          <p:cNvSpPr/>
          <p:nvPr/>
        </p:nvSpPr>
        <p:spPr>
          <a:xfrm>
            <a:off x="1374593" y="1928949"/>
            <a:ext cx="1055077" cy="1028015"/>
          </a:xfrm>
          <a:prstGeom prst="ellipse">
            <a:avLst/>
          </a:prstGeom>
          <a:solidFill>
            <a:srgbClr val="E808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05221" y="1932472"/>
            <a:ext cx="793820" cy="1015651"/>
          </a:xfrm>
          <a:prstGeom prst="rect">
            <a:avLst/>
          </a:prstGeom>
          <a:noFill/>
        </p:spPr>
        <p:txBody>
          <a:bodyPr wrap="square" lIns="91428" tIns="45714" rIns="91428" bIns="45714" rtlCol="0">
            <a:spAutoFit/>
          </a:bodyPr>
          <a:lstStyle/>
          <a:p>
            <a:pPr algn="ctr"/>
            <a:r>
              <a:rPr lang="en-US" sz="2400" b="1">
                <a:solidFill>
                  <a:schemeClr val="bg1"/>
                </a:solidFill>
                <a:latin typeface="+mn-lt"/>
                <a:ea typeface="Arial-Rounded" pitchFamily="34" charset="0"/>
                <a:cs typeface="Arial-Rounded" pitchFamily="34" charset="0"/>
              </a:rPr>
              <a:t>Bài</a:t>
            </a:r>
          </a:p>
          <a:p>
            <a:pPr algn="ctr"/>
            <a:r>
              <a:rPr lang="en-US" sz="3600" b="1">
                <a:solidFill>
                  <a:schemeClr val="bg1"/>
                </a:solidFill>
                <a:latin typeface="+mn-lt"/>
                <a:ea typeface="Arial-Rounded" pitchFamily="34" charset="0"/>
                <a:cs typeface="Times New Roman" pitchFamily="18"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 pitchFamily="34" charset="0"/>
                <a:cs typeface="Arial" pitchFamily="34" charset="0"/>
              </a:rPr>
              <a:t>Đọc</a:t>
            </a: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itchFamily="34" charset="0"/>
                <a:cs typeface="Arial" pitchFamily="34" charset="0"/>
              </a:rPr>
              <a:t>2</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56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a:solidFill>
                  <a:srgbClr val="FF0000"/>
                </a:solidFill>
              </a:rPr>
              <a:t>Câu hỏi của sói</a:t>
            </a: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Một chú sóc đang chuyền trên cành cây bỗng trượt chân, rơi trúng đầu lão sói đang ngái ngủ. Sói chồm dậy, túm lấy sóc. Sóc van nài :</a:t>
            </a:r>
          </a:p>
          <a:p>
            <a:pPr lvl="1" algn="just"/>
            <a:r>
              <a:rPr lang="en-US" sz="2100" i="1"/>
              <a:t>    </a:t>
            </a:r>
            <a:r>
              <a:rPr lang="en-US" sz="2100"/>
              <a:t>- Xin hãy thả tôi ra!</a:t>
            </a:r>
          </a:p>
          <a:p>
            <a:pPr lvl="1" algn="just"/>
            <a:r>
              <a:rPr lang="en-US" sz="2100"/>
              <a:t>    Sói nói :</a:t>
            </a:r>
          </a:p>
          <a:p>
            <a:pPr lvl="1" algn="just"/>
            <a:r>
              <a:rPr lang="en-US" sz="2100"/>
              <a:t>    - Được, ta sẽ thả, những ngươi hãy nói cho ta biết : Vì sao các ngươi cứ nhảy nhót vui đùa suốt ngày, còn ta lúc nào cũng thấy buồn bực ?</a:t>
            </a:r>
          </a:p>
          <a:p>
            <a:pPr lvl="1" algn="just"/>
            <a:r>
              <a:rPr lang="en-US" sz="2100"/>
              <a:t>    Sóc bảo :</a:t>
            </a:r>
          </a:p>
          <a:p>
            <a:pPr lvl="1" algn="just"/>
            <a:r>
              <a:rPr lang="en-US" sz="2100"/>
              <a:t>     - Thả tôi ra, rồi tôi sẽ nói.</a:t>
            </a:r>
          </a:p>
          <a:p>
            <a:pPr lvl="1" algn="just"/>
            <a:r>
              <a:rPr lang="en-US" sz="2100"/>
              <a:t>    Sói thả sóc ra. Sóc nhảy tót lên cây cao, rồi đáp vọng xuống :</a:t>
            </a:r>
          </a:p>
          <a:p>
            <a:pPr lvl="1" algn="just"/>
            <a:r>
              <a:rPr lang="en-US" sz="2100"/>
              <a:t>    - Mỗi khi nhìn thấy anh, chúng tôi đều bỏ chạy vì anh hay gây gổ. Anh hay buồn bực vì anh không có bạn bè. Còn chúng tôi lúc nào cũng vui vì chúng tôi có nhiều bạn tốt.</a:t>
            </a:r>
          </a:p>
          <a:p>
            <a:pPr lvl="1" algn="r"/>
            <a:r>
              <a:rPr lang="en-US" sz="2100"/>
              <a:t>( Theo </a:t>
            </a:r>
            <a:r>
              <a:rPr lang="en-US" sz="2100" i="1"/>
              <a:t>truyện cổ Grim</a:t>
            </a:r>
            <a:r>
              <a:rPr lang="en-US" sz="2100"/>
              <a:t>)</a:t>
            </a:r>
          </a:p>
          <a:p>
            <a:pPr lvl="1" algn="just"/>
            <a:endParaRPr lang="en-US" sz="2100"/>
          </a:p>
        </p:txBody>
      </p:sp>
      <p:sp>
        <p:nvSpPr>
          <p:cNvPr id="9" name="TextBox 8"/>
          <p:cNvSpPr txBox="1"/>
          <p:nvPr/>
        </p:nvSpPr>
        <p:spPr>
          <a:xfrm>
            <a:off x="0" y="-5121"/>
            <a:ext cx="1417376" cy="461665"/>
          </a:xfrm>
          <a:prstGeom prst="rect">
            <a:avLst/>
          </a:prstGeom>
          <a:solidFill>
            <a:srgbClr val="FFD1FF"/>
          </a:solidFill>
        </p:spPr>
        <p:txBody>
          <a:bodyPr wrap="none" rtlCol="0">
            <a:spAutoFit/>
          </a:bodyPr>
          <a:lstStyle/>
          <a:p>
            <a:r>
              <a:rPr lang="en-US" sz="2400">
                <a:solidFill>
                  <a:schemeClr val="tx1"/>
                </a:solidFill>
              </a:rPr>
              <a:t>Đọc mẫu</a:t>
            </a:r>
          </a:p>
        </p:txBody>
      </p:sp>
    </p:spTree>
    <p:extLst>
      <p:ext uri="{BB962C8B-B14F-4D97-AF65-F5344CB8AC3E}">
        <p14:creationId xmlns:p14="http://schemas.microsoft.com/office/powerpoint/2010/main" val="32076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a:solidFill>
                  <a:srgbClr val="FF0000"/>
                </a:solidFill>
              </a:rPr>
              <a:t>Câu hỏi của sói</a:t>
            </a: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Một chú sóc đang chuyền trên cành cây bỗng trượt chân, rơi trúng đầu lão sói đang ngái ngủ. Sói chồm dậy, túm lấy sóc. Sóc van nài :</a:t>
            </a:r>
          </a:p>
          <a:p>
            <a:pPr lvl="1" algn="just"/>
            <a:r>
              <a:rPr lang="en-US" sz="2100" i="1"/>
              <a:t>    </a:t>
            </a:r>
            <a:r>
              <a:rPr lang="en-US" sz="2100"/>
              <a:t>- Xin hãy thả tôi ra!</a:t>
            </a:r>
          </a:p>
          <a:p>
            <a:pPr lvl="1" algn="just"/>
            <a:r>
              <a:rPr lang="en-US" sz="2100"/>
              <a:t>    Sói nói :</a:t>
            </a:r>
          </a:p>
          <a:p>
            <a:pPr lvl="1" algn="just"/>
            <a:r>
              <a:rPr lang="en-US" sz="2100"/>
              <a:t>    - Được, ta sẽ thả, những ngươi hãy nói cho ta biết : Vì sao các ngươi cứ nhảy nhót vui đùa suốt ngày, còn ta lúc nào cũng thấy buồn bực ?</a:t>
            </a:r>
          </a:p>
          <a:p>
            <a:pPr lvl="1" algn="just"/>
            <a:r>
              <a:rPr lang="en-US" sz="2100"/>
              <a:t>    Sóc bảo :</a:t>
            </a:r>
          </a:p>
          <a:p>
            <a:pPr lvl="1" algn="just"/>
            <a:r>
              <a:rPr lang="en-US" sz="2100"/>
              <a:t>     - Thả tôi ra, rồi tôi sẽ nói.</a:t>
            </a:r>
          </a:p>
          <a:p>
            <a:pPr lvl="1" algn="just"/>
            <a:r>
              <a:rPr lang="en-US" sz="2100"/>
              <a:t>    Sói thả sóc ra. Sóc nhảy tót lên cây cao, rồi đáp vọng xuống :</a:t>
            </a:r>
          </a:p>
          <a:p>
            <a:pPr lvl="1" algn="just"/>
            <a:r>
              <a:rPr lang="en-US" sz="2100"/>
              <a:t>    - Mỗi khi nhìn thấy anh, chúng tôi đều bỏ chạy vì anh hay gây gổ. Anh hay buồn bực vì anh không có bạn bè. Còn chúng tôi lúc nào cũng vui vì chúng tôi có nhiều bạn tốt.</a:t>
            </a:r>
          </a:p>
          <a:p>
            <a:pPr lvl="1" algn="r"/>
            <a:r>
              <a:rPr lang="en-US" sz="2100"/>
              <a:t>( Theo </a:t>
            </a:r>
            <a:r>
              <a:rPr lang="en-US" sz="2100" i="1"/>
              <a:t>truyện cổ Grim</a:t>
            </a:r>
            <a:r>
              <a:rPr lang="en-US" sz="2100"/>
              <a:t>)</a:t>
            </a:r>
          </a:p>
          <a:p>
            <a:pPr lvl="1" algn="just"/>
            <a:endParaRPr lang="en-US" sz="2100"/>
          </a:p>
        </p:txBody>
      </p:sp>
      <p:sp>
        <p:nvSpPr>
          <p:cNvPr id="5" name="TextBox 4"/>
          <p:cNvSpPr txBox="1"/>
          <p:nvPr/>
        </p:nvSpPr>
        <p:spPr>
          <a:xfrm>
            <a:off x="0" y="4690008"/>
            <a:ext cx="3866764" cy="461665"/>
          </a:xfrm>
          <a:prstGeom prst="rect">
            <a:avLst/>
          </a:prstGeom>
          <a:solidFill>
            <a:srgbClr val="FFD1FF"/>
          </a:solidFill>
        </p:spPr>
        <p:txBody>
          <a:bodyPr wrap="none" rtlCol="0">
            <a:spAutoFit/>
          </a:bodyPr>
          <a:lstStyle/>
          <a:p>
            <a:r>
              <a:rPr lang="en-US" sz="2400"/>
              <a:t>Đọc nối tiếp từng câu lần 2</a:t>
            </a:r>
          </a:p>
        </p:txBody>
      </p:sp>
      <p:cxnSp>
        <p:nvCxnSpPr>
          <p:cNvPr id="7" name="Straight Connector 6"/>
          <p:cNvCxnSpPr/>
          <p:nvPr/>
        </p:nvCxnSpPr>
        <p:spPr>
          <a:xfrm flipH="1">
            <a:off x="3511195" y="777449"/>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54125" y="777449"/>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961081" y="1117585"/>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57853" y="2340330"/>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719368" y="3010181"/>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390299" y="3350317"/>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782800" y="3690453"/>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901377" y="3935853"/>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70019" y="4299008"/>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870019" y="2664291"/>
            <a:ext cx="3980577" cy="369332"/>
          </a:xfrm>
          <a:prstGeom prst="rect">
            <a:avLst/>
          </a:prstGeom>
        </p:spPr>
        <p:txBody>
          <a:bodyPr wrap="none">
            <a:spAutoFit/>
          </a:bodyPr>
          <a:lstStyle/>
          <a:p>
            <a:r>
              <a:rPr lang="en-US" sz="1800"/>
              <a:t>Từ khó: </a:t>
            </a:r>
            <a:r>
              <a:rPr lang="en-US" sz="1800">
                <a:solidFill>
                  <a:srgbClr val="FF0000"/>
                </a:solidFill>
              </a:rPr>
              <a:t>van nài, lúc nào, vọng xuống</a:t>
            </a:r>
          </a:p>
        </p:txBody>
      </p:sp>
    </p:spTree>
    <p:extLst>
      <p:ext uri="{BB962C8B-B14F-4D97-AF65-F5344CB8AC3E}">
        <p14:creationId xmlns:p14="http://schemas.microsoft.com/office/powerpoint/2010/main" val="17187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5016</TotalTime>
  <Words>2076</Words>
  <Application>Microsoft Office PowerPoint</Application>
  <PresentationFormat>On-screen Show (16:9)</PresentationFormat>
  <Paragraphs>287</Paragraphs>
  <Slides>40</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HP001 4 hàng</vt:lpstr>
      <vt:lpstr>Quicksand Medium</vt:lpstr>
      <vt:lpstr>Calibri Light</vt:lpstr>
      <vt:lpstr>Lato</vt:lpstr>
      <vt:lpstr>Times New Roman</vt:lpstr>
      <vt:lpstr>Calibri</vt:lpstr>
      <vt:lpstr>Arial</vt:lpstr>
      <vt:lpstr>Arial-Rounded</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Administrator</cp:lastModifiedBy>
  <cp:revision>671</cp:revision>
  <dcterms:modified xsi:type="dcterms:W3CDTF">2024-03-21T02:43:12Z</dcterms:modified>
</cp:coreProperties>
</file>