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306" r:id="rId3"/>
    <p:sldId id="307" r:id="rId4"/>
    <p:sldId id="309" r:id="rId5"/>
    <p:sldId id="310" r:id="rId6"/>
    <p:sldId id="311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14" r:id="rId15"/>
    <p:sldId id="270" r:id="rId16"/>
    <p:sldId id="304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01" r:id="rId26"/>
    <p:sldId id="280" r:id="rId27"/>
    <p:sldId id="300" r:id="rId28"/>
    <p:sldId id="302" r:id="rId29"/>
    <p:sldId id="281" r:id="rId30"/>
    <p:sldId id="272" r:id="rId31"/>
  </p:sldIdLst>
  <p:sldSz cx="12192000" cy="6858000"/>
  <p:notesSz cx="6858000" cy="9144000"/>
  <p:embeddedFontLst>
    <p:embeddedFont>
      <p:font typeface="Tahoma" panose="020B060403050404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lgerian" panose="04020705040A02060702" pitchFamily="82" charset="0"/>
      <p:regular r:id="rId39"/>
    </p:embeddedFont>
    <p:embeddedFont>
      <p:font typeface="宋体" panose="02010600030101010101" pitchFamily="2" charset="-122"/>
      <p:regular r:id="rId40"/>
    </p:embeddedFont>
    <p:embeddedFont>
      <p:font typeface="Bahnschrift" panose="020B0502040204020203" pitchFamily="34" charset="0"/>
      <p:regular r:id="rId41"/>
      <p:bold r:id="rId42"/>
    </p:embeddedFont>
    <p:embeddedFont>
      <p:font typeface="Bernard MT Condensed" panose="02050806060905020404" pitchFamily="18" charset="0"/>
      <p:regular r:id="rId43"/>
    </p:embeddedFont>
    <p:embeddedFont>
      <p:font typeface="Arial Black" panose="020B0A04020102020204" pitchFamily="34" charset="0"/>
      <p:regular r:id="rId44"/>
      <p:bold r:id="rId45"/>
      <p:italic r:id="rId46"/>
    </p:embeddedFont>
    <p:embeddedFont>
      <p:font typeface="Britannic Bold" panose="020B0903060703020204" pitchFamily="34" charset="0"/>
      <p:regular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1" autoAdjust="0"/>
    <p:restoredTop sz="94660"/>
  </p:normalViewPr>
  <p:slideViewPr>
    <p:cSldViewPr snapToGrid="0">
      <p:cViewPr varScale="1">
        <p:scale>
          <a:sx n="82" d="100"/>
          <a:sy n="82" d="100"/>
        </p:scale>
        <p:origin x="2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D12D-0C3F-414E-B792-4AAB0FB83D2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F108C-250C-4C7B-8FBB-669888FA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6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801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586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173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55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93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08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007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48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4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80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309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46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00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4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openxmlformats.org/officeDocument/2006/relationships/image" Target="../media/image37.png"/><Relationship Id="rId4" Type="http://schemas.openxmlformats.org/officeDocument/2006/relationships/audio" Target="../media/audio9.wav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3136388" y="4687795"/>
            <a:ext cx="5479386" cy="46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Lesson </a:t>
            </a:r>
            <a:r>
              <a:rPr lang="en-US" altLang="zh-CN" sz="1600" b="1" dirty="0" smtClean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1 – Part 4,5,6</a:t>
            </a:r>
            <a:endParaRPr lang="zh-CN" altLang="en-US" sz="16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901521" y="1305013"/>
            <a:ext cx="37735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17</a:t>
            </a:r>
            <a:endParaRPr lang="zh-CN" altLang="en-US" sz="60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anose="020B0903060703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104" y="2828836"/>
            <a:ext cx="1070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What would you like to eat </a:t>
            </a:r>
          </a:p>
        </p:txBody>
      </p:sp>
    </p:spTree>
    <p:extLst>
      <p:ext uri="{BB962C8B-B14F-4D97-AF65-F5344CB8AC3E}">
        <p14:creationId xmlns:p14="http://schemas.microsoft.com/office/powerpoint/2010/main" val="26373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14075" y="207195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bar</a:t>
            </a:r>
          </a:p>
        </p:txBody>
      </p:sp>
      <p:sp>
        <p:nvSpPr>
          <p:cNvPr id="6" name="DapanB"/>
          <p:cNvSpPr/>
          <p:nvPr/>
        </p:nvSpPr>
        <p:spPr>
          <a:xfrm>
            <a:off x="8401882" y="207195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glass</a:t>
            </a:r>
          </a:p>
        </p:txBody>
      </p:sp>
      <p:sp>
        <p:nvSpPr>
          <p:cNvPr id="7" name="DapanD"/>
          <p:cNvSpPr/>
          <p:nvPr/>
        </p:nvSpPr>
        <p:spPr>
          <a:xfrm>
            <a:off x="8401882" y="33925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bowl</a:t>
            </a:r>
          </a:p>
        </p:txBody>
      </p:sp>
      <p:sp>
        <p:nvSpPr>
          <p:cNvPr id="8" name="DapanC"/>
          <p:cNvSpPr/>
          <p:nvPr/>
        </p:nvSpPr>
        <p:spPr>
          <a:xfrm>
            <a:off x="5014075" y="33925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packet	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6539367">
            <a:off x="5574890" y="7285703"/>
            <a:ext cx="1268362" cy="123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979" y="1988465"/>
            <a:ext cx="3007222" cy="28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bowl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carton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cup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5702"/>
          <a:stretch/>
        </p:blipFill>
        <p:spPr>
          <a:xfrm>
            <a:off x="1107895" y="2426043"/>
            <a:ext cx="3017389" cy="19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9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bottle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cup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carton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982" t="6388" r="27564" b="12680"/>
          <a:stretch/>
        </p:blipFill>
        <p:spPr>
          <a:xfrm>
            <a:off x="1741423" y="1499308"/>
            <a:ext cx="1750334" cy="31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glass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carton	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packet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bowl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772" y="2087877"/>
            <a:ext cx="2171884" cy="29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9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uhoi"/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8673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558" y="1323242"/>
            <a:ext cx="9888569" cy="507840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8543" y="1314450"/>
            <a:ext cx="10987315" cy="5087256"/>
            <a:chOff x="-735576" y="856221"/>
            <a:chExt cx="12332491" cy="5602635"/>
          </a:xfrm>
          <a:noFill/>
        </p:grpSpPr>
        <p:grpSp>
          <p:nvGrpSpPr>
            <p:cNvPr id="7" name="Group 6"/>
            <p:cNvGrpSpPr/>
            <p:nvPr/>
          </p:nvGrpSpPr>
          <p:grpSpPr>
            <a:xfrm>
              <a:off x="-735576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4" name="Rectangle 3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399510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9" name="Rectangle 8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534596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13" name="Rectangle 12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669683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7030A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7030A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7030A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85798" y="441598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tick.</a:t>
            </a:r>
            <a:endParaRPr lang="en-US" sz="2000" dirty="0"/>
          </a:p>
        </p:txBody>
      </p:sp>
      <p:sp>
        <p:nvSpPr>
          <p:cNvPr id="21" name="Oval 20"/>
          <p:cNvSpPr/>
          <p:nvPr/>
        </p:nvSpPr>
        <p:spPr>
          <a:xfrm>
            <a:off x="725019" y="1352550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725019" y="3087822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Oval 22"/>
          <p:cNvSpPr/>
          <p:nvPr/>
        </p:nvSpPr>
        <p:spPr>
          <a:xfrm>
            <a:off x="725019" y="482309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Oval 23"/>
          <p:cNvSpPr/>
          <p:nvPr/>
        </p:nvSpPr>
        <p:spPr>
          <a:xfrm>
            <a:off x="3500695" y="1352550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Oval 24"/>
          <p:cNvSpPr/>
          <p:nvPr/>
        </p:nvSpPr>
        <p:spPr>
          <a:xfrm>
            <a:off x="3500695" y="3087822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Oval 25"/>
          <p:cNvSpPr/>
          <p:nvPr/>
        </p:nvSpPr>
        <p:spPr>
          <a:xfrm>
            <a:off x="3500695" y="482309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" name="Oval 26"/>
          <p:cNvSpPr/>
          <p:nvPr/>
        </p:nvSpPr>
        <p:spPr>
          <a:xfrm>
            <a:off x="6293819" y="1352550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6293819" y="3087822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9" name="Oval 28"/>
          <p:cNvSpPr/>
          <p:nvPr/>
        </p:nvSpPr>
        <p:spPr>
          <a:xfrm>
            <a:off x="6293819" y="482309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" name="Oval 29"/>
          <p:cNvSpPr/>
          <p:nvPr/>
        </p:nvSpPr>
        <p:spPr>
          <a:xfrm>
            <a:off x="9086943" y="133894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" name="Oval 30"/>
          <p:cNvSpPr/>
          <p:nvPr/>
        </p:nvSpPr>
        <p:spPr>
          <a:xfrm>
            <a:off x="9086943" y="3074215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Oval 31"/>
          <p:cNvSpPr/>
          <p:nvPr/>
        </p:nvSpPr>
        <p:spPr>
          <a:xfrm>
            <a:off x="9086943" y="4809486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73132" y="2515507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73132" y="426529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73132" y="598605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63322" y="2515507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63322" y="426529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63322" y="598605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456446" y="2515507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456446" y="426529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456446" y="598605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249570" y="250190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49570" y="4251686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249570" y="597244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2873132" y="4032678"/>
            <a:ext cx="621961" cy="6219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5626232" y="2308279"/>
            <a:ext cx="621961" cy="62196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8439380" y="4016894"/>
            <a:ext cx="621961" cy="62196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/>
          <a:srcRect l="23725" t="23282" r="24182" b="28467"/>
          <a:stretch/>
        </p:blipFill>
        <p:spPr>
          <a:xfrm>
            <a:off x="11189367" y="5729849"/>
            <a:ext cx="621961" cy="62196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4459" y="7552867"/>
            <a:ext cx="1676545" cy="2688569"/>
          </a:xfrm>
          <a:prstGeom prst="rect">
            <a:avLst/>
          </a:prstGeom>
        </p:spPr>
      </p:pic>
      <p:pic>
        <p:nvPicPr>
          <p:cNvPr id="87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2358382" y="976011"/>
            <a:ext cx="274319" cy="274320"/>
          </a:xfrm>
          <a:prstGeom prst="ellipse">
            <a:avLst/>
          </a:prstGeom>
        </p:spPr>
      </p:pic>
      <p:pic>
        <p:nvPicPr>
          <p:cNvPr id="91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5080355" y="976011"/>
            <a:ext cx="274319" cy="274320"/>
          </a:xfrm>
          <a:prstGeom prst="ellipse">
            <a:avLst/>
          </a:prstGeom>
        </p:spPr>
      </p:pic>
      <p:pic>
        <p:nvPicPr>
          <p:cNvPr id="95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8040940" y="976011"/>
            <a:ext cx="274319" cy="274320"/>
          </a:xfrm>
          <a:prstGeom prst="ellipse">
            <a:avLst/>
          </a:prstGeom>
        </p:spPr>
      </p:pic>
      <p:pic>
        <p:nvPicPr>
          <p:cNvPr id="97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602324" y="976011"/>
            <a:ext cx="274319" cy="274320"/>
          </a:xfrm>
          <a:prstGeom prst="ellipse">
            <a:avLst/>
          </a:prstGeom>
        </p:spPr>
      </p:pic>
      <p:pic>
        <p:nvPicPr>
          <p:cNvPr id="99" name="soundMsPham1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3056012" y="479523"/>
            <a:ext cx="274319" cy="274320"/>
          </a:xfrm>
          <a:prstGeom prst="ellipse">
            <a:avLst/>
          </a:prstGeom>
        </p:spPr>
      </p:pic>
      <p:sp>
        <p:nvSpPr>
          <p:cNvPr id="100" name="Oval 99"/>
          <p:cNvSpPr/>
          <p:nvPr/>
        </p:nvSpPr>
        <p:spPr>
          <a:xfrm>
            <a:off x="1567546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01" name="Oval 100"/>
          <p:cNvSpPr/>
          <p:nvPr/>
        </p:nvSpPr>
        <p:spPr>
          <a:xfrm>
            <a:off x="4289198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03" name="Oval 102"/>
          <p:cNvSpPr/>
          <p:nvPr/>
        </p:nvSpPr>
        <p:spPr>
          <a:xfrm>
            <a:off x="7276809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04" name="Oval 103"/>
          <p:cNvSpPr/>
          <p:nvPr/>
        </p:nvSpPr>
        <p:spPr>
          <a:xfrm>
            <a:off x="9818452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4.</a:t>
            </a:r>
          </a:p>
        </p:txBody>
      </p:sp>
      <p:pic>
        <p:nvPicPr>
          <p:cNvPr id="10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7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7 What would you like to eat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7 What would you like to eat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7 What would you like to eat- - Lesson 1 - 4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7507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</a:t>
            </a:r>
          </a:p>
        </p:txBody>
      </p:sp>
      <p:sp>
        <p:nvSpPr>
          <p:cNvPr id="9" name="Rectangle 8"/>
          <p:cNvSpPr/>
          <p:nvPr/>
        </p:nvSpPr>
        <p:spPr>
          <a:xfrm>
            <a:off x="2761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89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0306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6107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575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038906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20306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26" y="1051383"/>
            <a:ext cx="2274634" cy="1614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369" y="971369"/>
            <a:ext cx="2119110" cy="1747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794" y="4060924"/>
            <a:ext cx="2190431" cy="1505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40" y="3760050"/>
            <a:ext cx="1391341" cy="18165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9210" y="3651100"/>
            <a:ext cx="2074781" cy="1889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653" y="843772"/>
            <a:ext cx="2286198" cy="20301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7594" y="899240"/>
            <a:ext cx="2303137" cy="1841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9510" y="3554147"/>
            <a:ext cx="1999304" cy="201675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761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/lʌntʃ/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389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/drɪŋk/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920306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/ˈhel</a:t>
            </a:r>
            <a:r>
              <a:rPr lang="el-G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1575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/fuːd/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761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/mɪlk/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0389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/miːl/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920306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/baɪ/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1575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/ˈsænwɪtʃ/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9" grpId="0"/>
      <p:bldP spid="21" grpId="0"/>
      <p:bldP spid="2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ertical Scroll 11"/>
          <p:cNvSpPr/>
          <p:nvPr/>
        </p:nvSpPr>
        <p:spPr>
          <a:xfrm>
            <a:off x="352559" y="1178477"/>
            <a:ext cx="2073284" cy="4527150"/>
          </a:xfrm>
          <a:prstGeom prst="verticalScroll">
            <a:avLst>
              <a:gd name="adj" fmla="val 6436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1045" y="46303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702895" y="758339"/>
            <a:ext cx="8803305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What do English children usually eat nowadays? At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(1)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, Jim goes to a shop and buys a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(2)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, some chocolate and some milk. Some of his friends buy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(3) 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 at the shop, too. Some of the sandwiches are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(4)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, but some aren't. School meals are healthier, but Jim and his friends never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(5) 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 at the school canteen.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72212" y="1604995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lunch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45" y="4653881"/>
            <a:ext cx="998877" cy="1603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6380" y="4372551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healthy</a:t>
            </a:r>
          </a:p>
        </p:txBody>
      </p:sp>
      <p:sp>
        <p:nvSpPr>
          <p:cNvPr id="7" name="Rectangle 6"/>
          <p:cNvSpPr/>
          <p:nvPr/>
        </p:nvSpPr>
        <p:spPr>
          <a:xfrm>
            <a:off x="6336380" y="2303835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sandwich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1230" y="3670233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food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410200" y="5688058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eat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14286" y="3170269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lunch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14286" y="1686657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healthy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4286" y="3912075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sandwich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4286" y="4653881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food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14286" y="2428463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eat</a:t>
            </a:r>
            <a:endParaRPr lang="en-US" sz="2800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89751" y="3431879"/>
            <a:ext cx="1357932" cy="33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38111" y="4156797"/>
            <a:ext cx="1567571" cy="70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36573" y="4915491"/>
            <a:ext cx="1062998" cy="546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9759" y="1955140"/>
            <a:ext cx="1503751" cy="342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587089" y="3893214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025323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10087816" y="7716742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433" y="-3733441"/>
            <a:ext cx="6099872" cy="3513608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3" y="5353350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8809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_______________?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some biscuits</a:t>
            </a: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7" y="415437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Helvetica Neue"/>
              </a:rPr>
              <a:t>What would you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Helvetica Neue"/>
              </a:rPr>
              <a:t>like to eat?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uhoi"/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PLAY</a:t>
            </a:r>
          </a:p>
        </p:txBody>
      </p:sp>
      <p:sp>
        <p:nvSpPr>
          <p:cNvPr id="5" name="next">
            <a:hlinkClick r:id="" action="ppaction://hlinkshowjump?jump=nextslide"/>
          </p:cNvPr>
          <p:cNvSpPr/>
          <p:nvPr/>
        </p:nvSpPr>
        <p:spPr>
          <a:xfrm>
            <a:off x="5538800" y="4431322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043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 you like to eat?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 a bar of chocolate.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I’d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7728823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76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862472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ounded Rectangle 2"/>
          <p:cNvSpPr/>
          <p:nvPr/>
        </p:nvSpPr>
        <p:spPr>
          <a:xfrm>
            <a:off x="5801312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____ you like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glass of water.</a:t>
            </a: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6225163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53176" y="4366679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4942102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25665" y="1292386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___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carton of milk.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9516" y="4196780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8049061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 you like to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eat/drink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bowl of noodles.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4" cy="105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7835258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20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9945688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2"/>
          <p:cNvSpPr/>
          <p:nvPr/>
        </p:nvSpPr>
        <p:spPr>
          <a:xfrm>
            <a:off x="5907747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like to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eat/drink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carton of lemonade.</a:t>
            </a:r>
          </a:p>
        </p:txBody>
      </p:sp>
      <p:sp>
        <p:nvSpPr>
          <p:cNvPr id="180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81" name="DA.MsPham2"/>
          <p:cNvSpPr txBox="1"/>
          <p:nvPr/>
        </p:nvSpPr>
        <p:spPr>
          <a:xfrm>
            <a:off x="6331598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9" grpId="0" animBg="1"/>
      <p:bldP spid="180" grpId="0" animBg="1"/>
      <p:bldP spid="181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72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would you like to eat?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some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chocolate/chocolates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chocolate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4" cy="105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" name="XmDA.MsPham"/>
          <p:cNvSpPr/>
          <p:nvPr/>
        </p:nvSpPr>
        <p:spPr>
          <a:xfrm>
            <a:off x="7848455" y="451506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13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14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1423270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8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8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2" name="Oval 121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3" name="Oval 122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4" name="Oval 123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5" name="Oval 124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6" name="Oval 125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44" name="Right Arrow 143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ounded Rectangle 2"/>
          <p:cNvSpPr/>
          <p:nvPr/>
        </p:nvSpPr>
        <p:spPr>
          <a:xfrm>
            <a:off x="5920944" y="144076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 you like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__________.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a packet of biscuits 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b. a glass of orange juice</a:t>
            </a:r>
          </a:p>
        </p:txBody>
      </p:sp>
      <p:sp>
        <p:nvSpPr>
          <p:cNvPr id="173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74" name="DA.MsPham2"/>
          <p:cNvSpPr txBox="1"/>
          <p:nvPr/>
        </p:nvSpPr>
        <p:spPr>
          <a:xfrm>
            <a:off x="6344795" y="434516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b. a glass of orange juice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2" grpId="0" animBg="1"/>
      <p:bldP spid="173" grpId="0" animBg="1"/>
      <p:bldP spid="174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like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__________.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glass of water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b. a glass of water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b. a glass of water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62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like to eat?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__________.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a bowl of rice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 b. a bowl of noodle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a. a bowl of rice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5" y="5227515"/>
            <a:ext cx="920151" cy="93858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60340" y="1262297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7854782" y="7196651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4286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water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juice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milk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 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27" y="1574262"/>
            <a:ext cx="2921665" cy="31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5769" t="3447" r="23718" b="16780"/>
          <a:stretch/>
        </p:blipFill>
        <p:spPr>
          <a:xfrm>
            <a:off x="2161249" y="682139"/>
            <a:ext cx="7874002" cy="5710628"/>
          </a:xfrm>
          <a:prstGeom prst="roundRect">
            <a:avLst>
              <a:gd name="adj" fmla="val 8305"/>
            </a:avLst>
          </a:prstGeom>
        </p:spPr>
      </p:pic>
      <p:sp>
        <p:nvSpPr>
          <p:cNvPr id="11" name="Rectangle 10"/>
          <p:cNvSpPr/>
          <p:nvPr/>
        </p:nvSpPr>
        <p:spPr>
          <a:xfrm>
            <a:off x="1969477" y="482084"/>
            <a:ext cx="3188677" cy="980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0674" y="48208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</a:t>
            </a:r>
            <a:endParaRPr lang="en-US" sz="2000" dirty="0"/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ếng Anh 5 Tập 2 - Unit 17 What would you like to eat- - Lesson 1 - 6 Let’s si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44" y="5905404"/>
            <a:ext cx="486697" cy="487363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4609" y="1036919"/>
            <a:ext cx="420648" cy="4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7 What would you like to eat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choclate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bread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biscuit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rice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32736" r="49160" b="33709"/>
          <a:stretch/>
        </p:blipFill>
        <p:spPr>
          <a:xfrm>
            <a:off x="1167731" y="2450985"/>
            <a:ext cx="2646391" cy="19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Lemonade 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Orange juice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Water 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Lemon juice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757" y="1805203"/>
            <a:ext cx="2809665" cy="32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14075" y="207195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noodles</a:t>
            </a:r>
          </a:p>
        </p:txBody>
      </p:sp>
      <p:sp>
        <p:nvSpPr>
          <p:cNvPr id="6" name="DapanB"/>
          <p:cNvSpPr/>
          <p:nvPr/>
        </p:nvSpPr>
        <p:spPr>
          <a:xfrm>
            <a:off x="8401882" y="207195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bread</a:t>
            </a:r>
          </a:p>
        </p:txBody>
      </p:sp>
      <p:sp>
        <p:nvSpPr>
          <p:cNvPr id="7" name="DapanD"/>
          <p:cNvSpPr/>
          <p:nvPr/>
        </p:nvSpPr>
        <p:spPr>
          <a:xfrm>
            <a:off x="8401882" y="33925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biscuits</a:t>
            </a:r>
          </a:p>
        </p:txBody>
      </p:sp>
      <p:sp>
        <p:nvSpPr>
          <p:cNvPr id="8" name="DapanC"/>
          <p:cNvSpPr/>
          <p:nvPr/>
        </p:nvSpPr>
        <p:spPr>
          <a:xfrm>
            <a:off x="5014075" y="33925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rice	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6539367">
            <a:off x="5574890" y="7285703"/>
            <a:ext cx="1268362" cy="123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5" y="2071952"/>
            <a:ext cx="3675229" cy="30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Orange juice 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Lemonade 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Milk 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Water 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15" y="1628858"/>
            <a:ext cx="3205802" cy="36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4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rice 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chocolate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noodle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biscuits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852531" y="2226316"/>
            <a:ext cx="3528117" cy="27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bar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packet	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bottle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bowl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1713464" y="1884912"/>
            <a:ext cx="1589691" cy="29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767</Words>
  <Application>Microsoft Office PowerPoint</Application>
  <PresentationFormat>Widescreen</PresentationFormat>
  <Paragraphs>297</Paragraphs>
  <Slides>30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Tahoma</vt:lpstr>
      <vt:lpstr>Calibri</vt:lpstr>
      <vt:lpstr>Algerian</vt:lpstr>
      <vt:lpstr>宋体</vt:lpstr>
      <vt:lpstr>Helvetica Neue</vt:lpstr>
      <vt:lpstr>Bahnschrift</vt:lpstr>
      <vt:lpstr>Bernard MT Condensed</vt:lpstr>
      <vt:lpstr>Arial Black</vt:lpstr>
      <vt:lpstr>Britannic Bold</vt:lpstr>
      <vt:lpstr>黑体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139</cp:revision>
  <dcterms:created xsi:type="dcterms:W3CDTF">2021-02-08T14:42:03Z</dcterms:created>
  <dcterms:modified xsi:type="dcterms:W3CDTF">2024-03-25T14:45:03Z</dcterms:modified>
</cp:coreProperties>
</file>