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6" r:id="rId4"/>
  </p:sldMasterIdLst>
  <p:notesMasterIdLst>
    <p:notesMasterId r:id="rId35"/>
  </p:notesMasterIdLst>
  <p:sldIdLst>
    <p:sldId id="286" r:id="rId5"/>
    <p:sldId id="257" r:id="rId6"/>
    <p:sldId id="258" r:id="rId7"/>
    <p:sldId id="259" r:id="rId8"/>
    <p:sldId id="260" r:id="rId9"/>
    <p:sldId id="261" r:id="rId10"/>
    <p:sldId id="285" r:id="rId11"/>
    <p:sldId id="294" r:id="rId12"/>
    <p:sldId id="292" r:id="rId13"/>
    <p:sldId id="293"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318" r:id="rId27"/>
    <p:sldId id="319" r:id="rId28"/>
    <p:sldId id="321" r:id="rId29"/>
    <p:sldId id="320" r:id="rId30"/>
    <p:sldId id="322" r:id="rId31"/>
    <p:sldId id="323" r:id="rId32"/>
    <p:sldId id="324"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84E222-584C-4C8D-96AE-0BD097359373}"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B6342-647E-449F-847B-14814F30C0F6}" type="slidenum">
              <a:rPr lang="en-US" smtClean="0"/>
              <a:t>‹#›</a:t>
            </a:fld>
            <a:endParaRPr lang="en-US"/>
          </a:p>
        </p:txBody>
      </p:sp>
    </p:spTree>
    <p:extLst>
      <p:ext uri="{BB962C8B-B14F-4D97-AF65-F5344CB8AC3E}">
        <p14:creationId xmlns:p14="http://schemas.microsoft.com/office/powerpoint/2010/main" val="2675683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79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599195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2236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446508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759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165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178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18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864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591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305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616521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918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660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1069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785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7646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9852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70488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5444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08026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1141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362473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8694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3202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5994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3465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43879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6776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900596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119103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97831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175169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599828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88735402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73640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6D2C4-F5B2-4BAF-AAAA-E5719FEE0C0C}" type="datetimeFigureOut">
              <a:rPr lang="en-US" smtClean="0"/>
              <a:t>1/17/2024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D3FD-8217-4768-8ED4-6898380C4537}" type="slidenum">
              <a:rPr lang="en-US" smtClean="0"/>
              <a:t>‹#›</a:t>
            </a:fld>
            <a:endParaRPr lang="en-US"/>
          </a:p>
        </p:txBody>
      </p:sp>
    </p:spTree>
    <p:extLst>
      <p:ext uri="{BB962C8B-B14F-4D97-AF65-F5344CB8AC3E}">
        <p14:creationId xmlns:p14="http://schemas.microsoft.com/office/powerpoint/2010/main" val="10671875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2149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5781118"/>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 Id="rId1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6.png"/><Relationship Id="rId12" Type="http://schemas.openxmlformats.org/officeDocument/2006/relationships/image" Target="../media/image8.pn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slide" Target="slide8.xml"/><Relationship Id="rId5" Type="http://schemas.openxmlformats.org/officeDocument/2006/relationships/slide" Target="slide3.xml"/><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4.jpg"/><Relationship Id="rId9" Type="http://schemas.openxmlformats.org/officeDocument/2006/relationships/image" Target="../media/image7.pn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2.png"/><Relationship Id="rId7"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0.png"/><Relationship Id="rId5" Type="http://schemas.microsoft.com/office/2007/relationships/hdphoto" Target="../media/hdphoto10.wdp"/><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1.png"/><Relationship Id="rId1" Type="http://schemas.openxmlformats.org/officeDocument/2006/relationships/slideLayout" Target="../slideLayouts/slideLayout1.xml"/><Relationship Id="rId5" Type="http://schemas.microsoft.com/office/2007/relationships/hdphoto" Target="../media/hdphoto12.wdp"/><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2.png"/><Relationship Id="rId7"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0.png"/><Relationship Id="rId5" Type="http://schemas.microsoft.com/office/2007/relationships/hdphoto" Target="../media/hdphoto10.wdp"/><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4.xml"/><Relationship Id="rId3" Type="http://schemas.openxmlformats.org/officeDocument/2006/relationships/image" Target="../media/image13.png"/><Relationship Id="rId7" Type="http://schemas.openxmlformats.org/officeDocument/2006/relationships/slide" Target="slide5.xml"/><Relationship Id="rId12" Type="http://schemas.microsoft.com/office/2007/relationships/hdphoto" Target="../media/hdphoto7.wdp"/><Relationship Id="rId17" Type="http://schemas.openxmlformats.org/officeDocument/2006/relationships/slide" Target="slide7.xml"/><Relationship Id="rId2" Type="http://schemas.openxmlformats.org/officeDocument/2006/relationships/image" Target="../media/image12.jpg"/><Relationship Id="rId16" Type="http://schemas.openxmlformats.org/officeDocument/2006/relationships/image" Target="../media/image16.gif"/><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7.png"/><Relationship Id="rId15" Type="http://schemas.microsoft.com/office/2007/relationships/hdphoto" Target="../media/hdphoto8.wdp"/><Relationship Id="rId10" Type="http://schemas.openxmlformats.org/officeDocument/2006/relationships/slide" Target="slide6.xml"/><Relationship Id="rId4" Type="http://schemas.microsoft.com/office/2007/relationships/hdphoto" Target="../media/hdphoto6.wdp"/><Relationship Id="rId9" Type="http://schemas.microsoft.com/office/2007/relationships/hdphoto" Target="../media/hdphoto4.wdp"/><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14.xml"/><Relationship Id="rId5" Type="http://schemas.openxmlformats.org/officeDocument/2006/relationships/slide" Target="slide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3.xml"/><Relationship Id="rId5" Type="http://schemas.openxmlformats.org/officeDocument/2006/relationships/slide" Target="slide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3.xml"/><Relationship Id="rId5" Type="http://schemas.openxmlformats.org/officeDocument/2006/relationships/slide" Target="slide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163444" y="3272953"/>
            <a:ext cx="3897244" cy="3786393"/>
          </a:xfrm>
          <a:prstGeom prst="rect">
            <a:avLst/>
          </a:prstGeom>
        </p:spPr>
      </p:pic>
      <p:pic>
        <p:nvPicPr>
          <p:cNvPr id="5" name="Picture 4">
            <a:extLst>
              <a:ext uri="{FF2B5EF4-FFF2-40B4-BE49-F238E27FC236}">
                <a16:creationId xmlns:a16="http://schemas.microsoft.com/office/drawing/2014/main" xmlns="" id="{CD69CD1D-5F86-E838-A9C3-3B93950C906F}"/>
              </a:ext>
            </a:extLst>
          </p:cNvPr>
          <p:cNvPicPr>
            <a:picLocks noChangeAspect="1"/>
          </p:cNvPicPr>
          <p:nvPr/>
        </p:nvPicPr>
        <p:blipFill>
          <a:blip r:embed="rId4"/>
          <a:stretch>
            <a:fillRect/>
          </a:stretch>
        </p:blipFill>
        <p:spPr>
          <a:xfrm>
            <a:off x="2024292" y="2212356"/>
            <a:ext cx="7876715" cy="2566638"/>
          </a:xfrm>
          <a:prstGeom prst="rect">
            <a:avLst/>
          </a:prstGeom>
        </p:spPr>
      </p:pic>
    </p:spTree>
    <p:extLst>
      <p:ext uri="{BB962C8B-B14F-4D97-AF65-F5344CB8AC3E}">
        <p14:creationId xmlns:p14="http://schemas.microsoft.com/office/powerpoint/2010/main" val="35392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2" name="Picture 11">
            <a:extLst>
              <a:ext uri="{FF2B5EF4-FFF2-40B4-BE49-F238E27FC236}">
                <a16:creationId xmlns:a16="http://schemas.microsoft.com/office/drawing/2014/main" xmlns="" id="{6C5FAB59-20A2-9383-D478-C8409333772A}"/>
              </a:ext>
            </a:extLst>
          </p:cNvPr>
          <p:cNvPicPr>
            <a:picLocks noChangeAspect="1"/>
          </p:cNvPicPr>
          <p:nvPr/>
        </p:nvPicPr>
        <p:blipFill>
          <a:blip r:embed="rId4"/>
          <a:stretch>
            <a:fillRect/>
          </a:stretch>
        </p:blipFill>
        <p:spPr>
          <a:xfrm>
            <a:off x="1364768" y="1559615"/>
            <a:ext cx="3434052" cy="4016238"/>
          </a:xfrm>
          <a:prstGeom prst="rect">
            <a:avLst/>
          </a:prstGeom>
        </p:spPr>
      </p:pic>
      <p:sp>
        <p:nvSpPr>
          <p:cNvPr id="13" name="TextBox 12">
            <a:extLst>
              <a:ext uri="{FF2B5EF4-FFF2-40B4-BE49-F238E27FC236}">
                <a16:creationId xmlns:a16="http://schemas.microsoft.com/office/drawing/2014/main" xmlns=""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ho vịt ăn → nhu cầu thức ăn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66499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xmlns=""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Tắm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làm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mát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vệ</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sinh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sạch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sẽ</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xmlns="" id="{DBEAD9BB-2DBC-ADDF-7DE9-50E8840006EB}"/>
              </a:ext>
            </a:extLst>
          </p:cNvPr>
          <p:cNvPicPr>
            <a:picLocks noChangeAspect="1"/>
          </p:cNvPicPr>
          <p:nvPr/>
        </p:nvPicPr>
        <p:blipFill>
          <a:blip r:embed="rId4"/>
          <a:stretch>
            <a:fillRect/>
          </a:stretch>
        </p:blipFill>
        <p:spPr>
          <a:xfrm>
            <a:off x="1180686" y="1232038"/>
            <a:ext cx="3867150" cy="4552950"/>
          </a:xfrm>
          <a:prstGeom prst="rect">
            <a:avLst/>
          </a:prstGeom>
        </p:spPr>
      </p:pic>
    </p:spTree>
    <p:extLst>
      <p:ext uri="{BB962C8B-B14F-4D97-AF65-F5344CB8AC3E}">
        <p14:creationId xmlns:p14="http://schemas.microsoft.com/office/powerpoint/2010/main" val="1806538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xmlns=""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Che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chắn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chuồng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nuôi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rét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xmlns="" id="{CE788BAF-B3EA-9FC5-0673-21348DD0E790}"/>
              </a:ext>
            </a:extLst>
          </p:cNvPr>
          <p:cNvPicPr>
            <a:picLocks noChangeAspect="1"/>
          </p:cNvPicPr>
          <p:nvPr/>
        </p:nvPicPr>
        <p:blipFill>
          <a:blip r:embed="rId4"/>
          <a:stretch>
            <a:fillRect/>
          </a:stretch>
        </p:blipFill>
        <p:spPr>
          <a:xfrm>
            <a:off x="1228725" y="1090612"/>
            <a:ext cx="3943350" cy="4924425"/>
          </a:xfrm>
          <a:prstGeom prst="rect">
            <a:avLst/>
          </a:prstGeom>
        </p:spPr>
      </p:pic>
    </p:spTree>
    <p:extLst>
      <p:ext uri="{BB962C8B-B14F-4D97-AF65-F5344CB8AC3E}">
        <p14:creationId xmlns:p14="http://schemas.microsoft.com/office/powerpoint/2010/main" val="312326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xmlns=""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Thắp</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đèn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sáng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xmlns="" id="{CEEA2FCA-8A05-C75B-9CC7-A88819D99803}"/>
              </a:ext>
            </a:extLst>
          </p:cNvPr>
          <p:cNvPicPr>
            <a:picLocks noChangeAspect="1"/>
          </p:cNvPicPr>
          <p:nvPr/>
        </p:nvPicPr>
        <p:blipFill>
          <a:blip r:embed="rId4"/>
          <a:stretch>
            <a:fillRect/>
          </a:stretch>
        </p:blipFill>
        <p:spPr>
          <a:xfrm>
            <a:off x="1247775" y="1038225"/>
            <a:ext cx="3848100" cy="4857750"/>
          </a:xfrm>
          <a:prstGeom prst="rect">
            <a:avLst/>
          </a:prstGeom>
        </p:spPr>
      </p:pic>
    </p:spTree>
    <p:extLst>
      <p:ext uri="{BB962C8B-B14F-4D97-AF65-F5344CB8AC3E}">
        <p14:creationId xmlns:p14="http://schemas.microsoft.com/office/powerpoint/2010/main" val="4219406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xmlns="" id="{6A053617-8933-574E-E9AF-F2B110F1858D}"/>
              </a:ext>
            </a:extLst>
          </p:cNvPr>
          <p:cNvGrpSpPr/>
          <p:nvPr/>
        </p:nvGrpSpPr>
        <p:grpSpPr>
          <a:xfrm>
            <a:off x="3084167" y="638175"/>
            <a:ext cx="8126758" cy="2219349"/>
            <a:chOff x="4350992" y="1465690"/>
            <a:chExt cx="7115894" cy="1164494"/>
          </a:xfrm>
        </p:grpSpPr>
        <p:sp>
          <p:nvSpPr>
            <p:cNvPr id="6" name="Rounded Rectangle 12">
              <a:extLst>
                <a:ext uri="{FF2B5EF4-FFF2-40B4-BE49-F238E27FC236}">
                  <a16:creationId xmlns:a16="http://schemas.microsoft.com/office/drawing/2014/main" xmlns="" id="{6637EAAD-F7FC-B568-E0F5-DA4C16DEA691}"/>
                </a:ext>
              </a:extLst>
            </p:cNvPr>
            <p:cNvSpPr/>
            <p:nvPr/>
          </p:nvSpPr>
          <p:spPr>
            <a:xfrm>
              <a:off x="4350992" y="1465690"/>
              <a:ext cx="7115894" cy="1164494"/>
            </a:xfrm>
            <a:prstGeom prst="roundRect">
              <a:avLst/>
            </a:prstGeom>
            <a:solidFill>
              <a:schemeClr val="accent6">
                <a:lumMod val="20000"/>
                <a:lumOff val="8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7" name="TextBox 6">
              <a:extLst>
                <a:ext uri="{FF2B5EF4-FFF2-40B4-BE49-F238E27FC236}">
                  <a16:creationId xmlns:a16="http://schemas.microsoft.com/office/drawing/2014/main" xmlns="" id="{3F11DD60-83B4-6B90-915A-7B9CF6312599}"/>
                </a:ext>
              </a:extLst>
            </p:cNvPr>
            <p:cNvSpPr txBox="1"/>
            <p:nvPr/>
          </p:nvSpPr>
          <p:spPr>
            <a:xfrm>
              <a:off x="4590751" y="1496322"/>
              <a:ext cx="6629958" cy="1081987"/>
            </a:xfrm>
            <a:prstGeom prst="rect">
              <a:avLst/>
            </a:prstGeom>
            <a:noFill/>
          </p:spPr>
          <p:txBody>
            <a:bodyPr wrap="square" rtlCol="0">
              <a:spAutoFit/>
            </a:bodyPr>
            <a:lstStyle/>
            <a:p>
              <a:pPr marL="0" marR="0" algn="just">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1. </a:t>
              </a:r>
              <a:r>
                <a:rPr lang="vi-VN" sz="3200" b="1" dirty="0">
                  <a:solidFill>
                    <a:srgbClr val="002060"/>
                  </a:solidFill>
                  <a:effectLst/>
                  <a:latin typeface="Cambria" panose="02040503050406030204" pitchFamily="18" charset="0"/>
                  <a:ea typeface="Cambria" panose="02040503050406030204" pitchFamily="18" charset="0"/>
                </a:rPr>
                <a:t>Em hãy kể các công việc chăm sóc một vật nuôi của gia đình em hoặc người thân. Các công việc chăm sóc đó đáp ứng nhu cầu sống nào của con vật?</a:t>
              </a:r>
              <a:endParaRPr lang="en-US" sz="3200" b="1" dirty="0">
                <a:solidFill>
                  <a:srgbClr val="002060"/>
                </a:solidFill>
                <a:effectLst/>
                <a:latin typeface="Cambria" panose="02040503050406030204" pitchFamily="18" charset="0"/>
                <a:ea typeface="Cambria" panose="02040503050406030204" pitchFamily="18" charset="0"/>
              </a:endParaRPr>
            </a:p>
          </p:txBody>
        </p:sp>
      </p:grpSp>
      <p:pic>
        <p:nvPicPr>
          <p:cNvPr id="8" name="Google Shape;213;p8" descr="3 Em Bé Học Bài, Đọc Sách - KhoThietKe.Net">
            <a:extLst>
              <a:ext uri="{FF2B5EF4-FFF2-40B4-BE49-F238E27FC236}">
                <a16:creationId xmlns:a16="http://schemas.microsoft.com/office/drawing/2014/main" xmlns="" id="{975602EF-554F-9A8E-AAB5-92C70B2D95AC}"/>
              </a:ext>
            </a:extLst>
          </p:cNvPr>
          <p:cNvPicPr preferRelativeResize="0"/>
          <p:nvPr/>
        </p:nvPicPr>
        <p:blipFill rotWithShape="1">
          <a:blip r:embed="rId4">
            <a:alphaModFix/>
          </a:blip>
          <a:srcRect/>
          <a:stretch/>
        </p:blipFill>
        <p:spPr>
          <a:xfrm>
            <a:off x="796613" y="2870985"/>
            <a:ext cx="3608539" cy="3057244"/>
          </a:xfrm>
          <a:prstGeom prst="rect">
            <a:avLst/>
          </a:prstGeom>
          <a:noFill/>
          <a:ln>
            <a:noFill/>
          </a:ln>
        </p:spPr>
      </p:pic>
    </p:spTree>
    <p:extLst>
      <p:ext uri="{BB962C8B-B14F-4D97-AF65-F5344CB8AC3E}">
        <p14:creationId xmlns:p14="http://schemas.microsoft.com/office/powerpoint/2010/main" val="2869318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026" name="Picture 2" descr="MỘT SỐ ĐIỀU BẠN CẦN BIẾT VỀ THỨC ĂN CHO MÈO">
            <a:extLst>
              <a:ext uri="{FF2B5EF4-FFF2-40B4-BE49-F238E27FC236}">
                <a16:creationId xmlns:a16="http://schemas.microsoft.com/office/drawing/2014/main" xmlns="" id="{DBB0A725-AB0F-7992-DC5C-86232746C1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9701" y="2081587"/>
            <a:ext cx="4781550" cy="33456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65C126FF-8B13-1D46-11C9-60225A998B09}"/>
              </a:ext>
            </a:extLst>
          </p:cNvPr>
          <p:cNvSpPr txBox="1"/>
          <p:nvPr/>
        </p:nvSpPr>
        <p:spPr>
          <a:xfrm>
            <a:off x="6362700" y="2466154"/>
            <a:ext cx="4972050" cy="2308324"/>
          </a:xfrm>
          <a:custGeom>
            <a:avLst/>
            <a:gdLst>
              <a:gd name="connsiteX0" fmla="*/ 0 w 4972050"/>
              <a:gd name="connsiteY0" fmla="*/ 0 h 2308324"/>
              <a:gd name="connsiteX1" fmla="*/ 4972050 w 4972050"/>
              <a:gd name="connsiteY1" fmla="*/ 0 h 2308324"/>
              <a:gd name="connsiteX2" fmla="*/ 4972050 w 4972050"/>
              <a:gd name="connsiteY2" fmla="*/ 2308324 h 2308324"/>
              <a:gd name="connsiteX3" fmla="*/ 0 w 4972050"/>
              <a:gd name="connsiteY3" fmla="*/ 2308324 h 2308324"/>
              <a:gd name="connsiteX4" fmla="*/ 0 w 497205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2308324" fill="none" extrusionOk="0">
                <a:moveTo>
                  <a:pt x="0" y="0"/>
                </a:moveTo>
                <a:cubicBezTo>
                  <a:pt x="785492" y="5222"/>
                  <a:pt x="2518884" y="24918"/>
                  <a:pt x="4972050" y="0"/>
                </a:cubicBezTo>
                <a:cubicBezTo>
                  <a:pt x="4810805" y="295473"/>
                  <a:pt x="4928290" y="1186317"/>
                  <a:pt x="4972050" y="2308324"/>
                </a:cubicBezTo>
                <a:cubicBezTo>
                  <a:pt x="3478572" y="2143563"/>
                  <a:pt x="1394718" y="2426474"/>
                  <a:pt x="0" y="2308324"/>
                </a:cubicBezTo>
                <a:cubicBezTo>
                  <a:pt x="-55725" y="1490219"/>
                  <a:pt x="17072" y="609588"/>
                  <a:pt x="0" y="0"/>
                </a:cubicBezTo>
                <a:close/>
              </a:path>
              <a:path w="4972050" h="2308324" stroke="0" extrusionOk="0">
                <a:moveTo>
                  <a:pt x="0" y="0"/>
                </a:moveTo>
                <a:cubicBezTo>
                  <a:pt x="1317066" y="11849"/>
                  <a:pt x="3724087" y="-161459"/>
                  <a:pt x="4972050" y="0"/>
                </a:cubicBezTo>
                <a:cubicBezTo>
                  <a:pt x="4975180" y="699270"/>
                  <a:pt x="4870874" y="2031698"/>
                  <a:pt x="4972050" y="2308324"/>
                </a:cubicBezTo>
                <a:cubicBezTo>
                  <a:pt x="3400935" y="2162464"/>
                  <a:pt x="1620419" y="2230000"/>
                  <a:pt x="0" y="2308324"/>
                </a:cubicBezTo>
                <a:cubicBezTo>
                  <a:pt x="74291" y="1581858"/>
                  <a:pt x="168006" y="1077334"/>
                  <a:pt x="0" y="0"/>
                </a:cubicBezTo>
                <a:close/>
              </a:path>
            </a:pathLst>
          </a:custGeom>
          <a:solidFill>
            <a:schemeClr val="accent6">
              <a:lumMod val="20000"/>
              <a:lumOff val="80000"/>
            </a:schemeClr>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Ví</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dụ</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mèo ăn, uống nước mỗi ngày: đảm bảo nhu cầu thức ăn, nước uống.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61204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TextBox 4">
            <a:extLst>
              <a:ext uri="{FF2B5EF4-FFF2-40B4-BE49-F238E27FC236}">
                <a16:creationId xmlns:a16="http://schemas.microsoft.com/office/drawing/2014/main" xmlns="" id="{65C126FF-8B13-1D46-11C9-60225A998B09}"/>
              </a:ext>
            </a:extLst>
          </p:cNvPr>
          <p:cNvSpPr txBox="1"/>
          <p:nvPr/>
        </p:nvSpPr>
        <p:spPr>
          <a:xfrm>
            <a:off x="6362700" y="2466154"/>
            <a:ext cx="4972050" cy="1200329"/>
          </a:xfrm>
          <a:custGeom>
            <a:avLst/>
            <a:gdLst>
              <a:gd name="connsiteX0" fmla="*/ 0 w 4972050"/>
              <a:gd name="connsiteY0" fmla="*/ 0 h 1200329"/>
              <a:gd name="connsiteX1" fmla="*/ 4972050 w 4972050"/>
              <a:gd name="connsiteY1" fmla="*/ 0 h 1200329"/>
              <a:gd name="connsiteX2" fmla="*/ 4972050 w 4972050"/>
              <a:gd name="connsiteY2" fmla="*/ 1200329 h 1200329"/>
              <a:gd name="connsiteX3" fmla="*/ 0 w 4972050"/>
              <a:gd name="connsiteY3" fmla="*/ 1200329 h 1200329"/>
              <a:gd name="connsiteX4" fmla="*/ 0 w 497205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1200329" fill="none" extrusionOk="0">
                <a:moveTo>
                  <a:pt x="0" y="0"/>
                </a:moveTo>
                <a:cubicBezTo>
                  <a:pt x="785492" y="5222"/>
                  <a:pt x="2518884" y="24918"/>
                  <a:pt x="4972050" y="0"/>
                </a:cubicBezTo>
                <a:cubicBezTo>
                  <a:pt x="5038784" y="180425"/>
                  <a:pt x="5025067" y="1037242"/>
                  <a:pt x="4972050" y="1200329"/>
                </a:cubicBezTo>
                <a:cubicBezTo>
                  <a:pt x="3478572" y="1035568"/>
                  <a:pt x="1394718" y="1318479"/>
                  <a:pt x="0" y="1200329"/>
                </a:cubicBezTo>
                <a:cubicBezTo>
                  <a:pt x="40680" y="790633"/>
                  <a:pt x="-39089" y="241570"/>
                  <a:pt x="0" y="0"/>
                </a:cubicBezTo>
                <a:close/>
              </a:path>
              <a:path w="4972050" h="1200329" stroke="0" extrusionOk="0">
                <a:moveTo>
                  <a:pt x="0" y="0"/>
                </a:moveTo>
                <a:cubicBezTo>
                  <a:pt x="1317066" y="11849"/>
                  <a:pt x="3724087" y="-161459"/>
                  <a:pt x="4972050" y="0"/>
                </a:cubicBezTo>
                <a:cubicBezTo>
                  <a:pt x="4897008" y="255061"/>
                  <a:pt x="5042572" y="845340"/>
                  <a:pt x="4972050" y="1200329"/>
                </a:cubicBezTo>
                <a:cubicBezTo>
                  <a:pt x="3400935" y="1054469"/>
                  <a:pt x="1620419" y="1122005"/>
                  <a:pt x="0" y="1200329"/>
                </a:cubicBezTo>
                <a:cubicBezTo>
                  <a:pt x="-104018" y="661816"/>
                  <a:pt x="-19313" y="342843"/>
                  <a:pt x="0" y="0"/>
                </a:cubicBezTo>
                <a:close/>
              </a:path>
            </a:pathLst>
          </a:custGeom>
          <a:solidFill>
            <a:schemeClr val="accent6">
              <a:lumMod val="20000"/>
              <a:lumOff val="80000"/>
            </a:schemeClr>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Ví</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dụ</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Tắm cho chó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nhu cầu vệ sinh.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BẠN ĐÃ BIẾT TẮM CHO CHÓ ĐÚNG CÁCH CHƯA ???">
            <a:extLst>
              <a:ext uri="{FF2B5EF4-FFF2-40B4-BE49-F238E27FC236}">
                <a16:creationId xmlns:a16="http://schemas.microsoft.com/office/drawing/2014/main" xmlns="" id="{5B5AD400-8ED5-9015-520C-F1EB48126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0" y="1838325"/>
            <a:ext cx="4717571"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485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4" name="Picture 3">
            <a:extLst>
              <a:ext uri="{FF2B5EF4-FFF2-40B4-BE49-F238E27FC236}">
                <a16:creationId xmlns:a16="http://schemas.microsoft.com/office/drawing/2014/main" xmlns="" id="{73121687-598C-B6DC-C8E7-12FCAF3F59B0}"/>
              </a:ext>
            </a:extLst>
          </p:cNvPr>
          <p:cNvPicPr>
            <a:picLocks noChangeAspect="1"/>
          </p:cNvPicPr>
          <p:nvPr/>
        </p:nvPicPr>
        <p:blipFill>
          <a:blip r:embed="rId4"/>
          <a:stretch>
            <a:fillRect/>
          </a:stretch>
        </p:blipFill>
        <p:spPr>
          <a:xfrm>
            <a:off x="932180" y="3204455"/>
            <a:ext cx="3573145" cy="2901334"/>
          </a:xfrm>
          <a:prstGeom prst="rect">
            <a:avLst/>
          </a:prstGeom>
        </p:spPr>
      </p:pic>
      <p:sp>
        <p:nvSpPr>
          <p:cNvPr id="6" name="Speech Bubble: Rectangle with Corners Rounded 4">
            <a:extLst>
              <a:ext uri="{FF2B5EF4-FFF2-40B4-BE49-F238E27FC236}">
                <a16:creationId xmlns:a16="http://schemas.microsoft.com/office/drawing/2014/main" xmlns="" id="{6E21916A-8E1B-FD4D-6D31-6D73A8EF51BD}"/>
              </a:ext>
            </a:extLst>
          </p:cNvPr>
          <p:cNvSpPr/>
          <p:nvPr/>
        </p:nvSpPr>
        <p:spPr>
          <a:xfrm flipH="1">
            <a:off x="4124324" y="1171575"/>
            <a:ext cx="7496175" cy="260678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dirty="0">
                <a:solidFill>
                  <a:srgbClr val="002060"/>
                </a:solidFill>
                <a:latin typeface="Cambria" panose="02040503050406030204" pitchFamily="18" charset="0"/>
                <a:ea typeface="Cambria" panose="02040503050406030204" pitchFamily="18" charset="0"/>
              </a:rPr>
              <a:t>2. Đề xuất các công việc cần làm để chăm sóc vật nuôi trong các trường hợp sau:</a:t>
            </a:r>
            <a:endParaRPr lang="en-US" sz="3200"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vật nuôi đói hay khát.</a:t>
            </a:r>
            <a:endParaRPr lang="en-US" sz="3200" b="1"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thời tiết nắng nóng.</a:t>
            </a:r>
            <a:endParaRPr lang="en-US" sz="3200" b="1"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thời tiết lạnh giá.</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3891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673351" y="19269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xmlns="" id="{4BD34404-8A61-645C-D59E-9EC5AF6C2763}"/>
              </a:ext>
            </a:extLst>
          </p:cNvPr>
          <p:cNvSpPr/>
          <p:nvPr/>
        </p:nvSpPr>
        <p:spPr>
          <a:xfrm>
            <a:off x="1362075" y="1152526"/>
            <a:ext cx="9715500" cy="126682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vật nuôi đói hay khát: </a:t>
            </a:r>
            <a:r>
              <a:rPr lang="vi-VN" sz="3600" dirty="0">
                <a:ln w="0"/>
                <a:solidFill>
                  <a:srgbClr val="002060"/>
                </a:solidFill>
                <a:latin typeface="Cambria" panose="02040503050406030204" pitchFamily="18" charset="0"/>
                <a:ea typeface="Cambria" panose="02040503050406030204" pitchFamily="18" charset="0"/>
              </a:rPr>
              <a:t>cần cho vật nuôi thức ăn đủ và phù hợp, cho nước uống đủ, sạch.</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3074" name="Picture 2" descr="Bí quyết giúp bạn chăm sóc chó cưng khỏe mạnh">
            <a:extLst>
              <a:ext uri="{FF2B5EF4-FFF2-40B4-BE49-F238E27FC236}">
                <a16:creationId xmlns:a16="http://schemas.microsoft.com/office/drawing/2014/main" xmlns="" id="{71913663-9D01-5B6F-614B-4C4711384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450" y="2879908"/>
            <a:ext cx="4248150" cy="28303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nh dưỡng cho heo con, bà con chăn nuôi cần biết - Thuốc thú y và Thủy sản  Mebipha">
            <a:extLst>
              <a:ext uri="{FF2B5EF4-FFF2-40B4-BE49-F238E27FC236}">
                <a16:creationId xmlns:a16="http://schemas.microsoft.com/office/drawing/2014/main" xmlns="" id="{3F79DC6B-B455-DF26-9644-F98993352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152" y="2819401"/>
            <a:ext cx="4642423" cy="283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070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par>
                                <p:cTn id="13" presetID="10"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MẸ THU HOẠCH TRỨNG GÀ</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1"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057400" y="1905000"/>
            <a:ext cx="609600" cy="609600"/>
          </a:xfrm>
          <a:prstGeom prst="rect">
            <a:avLst/>
          </a:prstGeom>
        </p:spPr>
      </p:pic>
    </p:spTree>
    <p:extLst>
      <p:ext uri="{BB962C8B-B14F-4D97-AF65-F5344CB8AC3E}">
        <p14:creationId xmlns:p14="http://schemas.microsoft.com/office/powerpoint/2010/main" val="1410690194"/>
      </p:ext>
    </p:extLst>
  </p:cSld>
  <p:clrMapOvr>
    <a:masterClrMapping/>
  </p:clrMapOvr>
  <p:timing>
    <p:tnLst>
      <p:par>
        <p:cTn id="1" dur="indefinite" restart="never" nodeType="tmRoot">
          <p:childTnLst>
            <p:audio>
              <p:cMediaNode vol="80000" numSld="10">
                <p:cTn id="2"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xmlns="" id="{4BD34404-8A61-645C-D59E-9EC5AF6C2763}"/>
              </a:ext>
            </a:extLst>
          </p:cNvPr>
          <p:cNvSpPr/>
          <p:nvPr/>
        </p:nvSpPr>
        <p:spPr>
          <a:xfrm>
            <a:off x="1162050" y="762000"/>
            <a:ext cx="10125075" cy="1390650"/>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thời tiết nắng nóng: </a:t>
            </a:r>
            <a:r>
              <a:rPr lang="vi-VN" sz="3600" dirty="0">
                <a:ln w="0"/>
                <a:solidFill>
                  <a:srgbClr val="002060"/>
                </a:solidFill>
                <a:latin typeface="Cambria" panose="02040503050406030204" pitchFamily="18" charset="0"/>
                <a:ea typeface="Cambria" panose="02040503050406030204" pitchFamily="18" charset="0"/>
              </a:rPr>
              <a:t>tắm mát, cho uống đủ nước, ở trong chuồng trại thoáng mát ...</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5122" name="Picture 2" descr="Biện pháp chống nắng nóng cho đàn vật nuôi | baoninhbinh.org.vn">
            <a:extLst>
              <a:ext uri="{FF2B5EF4-FFF2-40B4-BE49-F238E27FC236}">
                <a16:creationId xmlns:a16="http://schemas.microsoft.com/office/drawing/2014/main" xmlns="" id="{733565D0-F827-F7A8-463E-726E442BF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2275" y="2337196"/>
            <a:ext cx="6648450" cy="3739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23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xmlns="" id="{4BD34404-8A61-645C-D59E-9EC5AF6C2763}"/>
              </a:ext>
            </a:extLst>
          </p:cNvPr>
          <p:cNvSpPr/>
          <p:nvPr/>
        </p:nvSpPr>
        <p:spPr>
          <a:xfrm>
            <a:off x="1162050" y="762000"/>
            <a:ext cx="10125075" cy="1390650"/>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thời tiết lạnh giá: </a:t>
            </a:r>
            <a:r>
              <a:rPr lang="vi-VN" sz="3200" dirty="0">
                <a:ln w="0"/>
                <a:solidFill>
                  <a:srgbClr val="002060"/>
                </a:solidFill>
                <a:latin typeface="Cambria" panose="02040503050406030204" pitchFamily="18" charset="0"/>
                <a:ea typeface="Cambria" panose="02040503050406030204" pitchFamily="18" charset="0"/>
              </a:rPr>
              <a:t>không thả vật nuôi, che chuồng trại tránh gió, mặc ấm, sưởi ấm cho vật nuôi, cho ăn no,....</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6146" name="Picture 2" descr="Văn Yên quyết tâm giữ vững đàn gia súc">
            <a:extLst>
              <a:ext uri="{FF2B5EF4-FFF2-40B4-BE49-F238E27FC236}">
                <a16:creationId xmlns:a16="http://schemas.microsoft.com/office/drawing/2014/main" xmlns="" id="{AE2CF280-3CC5-044F-3340-C61AAB4FF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965" y="2625696"/>
            <a:ext cx="4679967" cy="26519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Kỹ thuật sưởi ấm cho gà">
            <a:extLst>
              <a:ext uri="{FF2B5EF4-FFF2-40B4-BE49-F238E27FC236}">
                <a16:creationId xmlns:a16="http://schemas.microsoft.com/office/drawing/2014/main" xmlns="" id="{F5F749B1-94F2-B44E-B434-333822840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6476" y="2665345"/>
            <a:ext cx="4363984" cy="266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82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par>
                                <p:cTn id="13" presetID="10" presetClass="entr" presetSubtype="0"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fade">
                                      <p:cBhvr>
                                        <p:cTn id="15"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6" name="图片 5">
            <a:extLst>
              <a:ext uri="{FF2B5EF4-FFF2-40B4-BE49-F238E27FC236}">
                <a16:creationId xmlns:a16="http://schemas.microsoft.com/office/drawing/2014/main" xmlns="" id="{264264CA-DD1A-42C4-ADCD-DE6B057E6D62}"/>
              </a:ext>
            </a:extLst>
          </p:cNvPr>
          <p:cNvPicPr>
            <a:picLocks noChangeAspect="1"/>
          </p:cNvPicPr>
          <p:nvPr/>
        </p:nvPicPr>
        <p:blipFill rotWithShape="1">
          <a:blip r:embed="rId4">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
        <p:nvSpPr>
          <p:cNvPr id="7" name="Cloud 6">
            <a:extLst>
              <a:ext uri="{FF2B5EF4-FFF2-40B4-BE49-F238E27FC236}">
                <a16:creationId xmlns:a16="http://schemas.microsoft.com/office/drawing/2014/main" xmlns="" id="{C4F272C9-F0AE-F4B0-2751-DE5BD4B0EDDE}"/>
              </a:ext>
            </a:extLst>
          </p:cNvPr>
          <p:cNvSpPr/>
          <p:nvPr/>
        </p:nvSpPr>
        <p:spPr>
          <a:xfrm rot="11112132">
            <a:off x="800821" y="1378934"/>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17">
            <a:extLst>
              <a:ext uri="{FF2B5EF4-FFF2-40B4-BE49-F238E27FC236}">
                <a16:creationId xmlns:a16="http://schemas.microsoft.com/office/drawing/2014/main" xmlns="" id="{F9E67DE8-5B42-BC73-DD6F-88CF1811E33B}"/>
              </a:ext>
            </a:extLst>
          </p:cNvPr>
          <p:cNvSpPr txBox="1">
            <a:spLocks noChangeArrowheads="1"/>
          </p:cNvSpPr>
          <p:nvPr/>
        </p:nvSpPr>
        <p:spPr bwMode="auto">
          <a:xfrm>
            <a:off x="1000124" y="2222286"/>
            <a:ext cx="6130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marL="0" marR="0" lvl="0" indent="0" algn="ctr" defTabSz="912813" rtl="0" eaLnBrk="1" fontAlgn="auto" latinLnBrk="0" hangingPunct="1">
              <a:lnSpc>
                <a:spcPct val="100000"/>
              </a:lnSpc>
              <a:spcBef>
                <a:spcPts val="0"/>
              </a:spcBef>
              <a:spcAft>
                <a:spcPts val="0"/>
              </a:spcAft>
              <a:buClrTx/>
              <a:buSzTx/>
              <a:buFontTx/>
              <a:buNone/>
              <a:tabLst>
                <a:tab pos="131763" algn="l"/>
                <a:tab pos="996950" algn="l"/>
              </a:tabLst>
              <a:defRPr/>
            </a:pPr>
            <a:r>
              <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Hoạt động </a:t>
            </a:r>
            <a:r>
              <a:rPr kumimoji="0" lang="en-US"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2</a:t>
            </a:r>
            <a:r>
              <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Thực</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hiện</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chăm</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sóc</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cây</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trồng</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vật</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nuôi</a:t>
            </a:r>
            <a:endPar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439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7" name="TextBox 16">
            <a:extLst>
              <a:ext uri="{FF2B5EF4-FFF2-40B4-BE49-F238E27FC236}">
                <a16:creationId xmlns:a16="http://schemas.microsoft.com/office/drawing/2014/main" xmlns="" id="{A3C03039-5318-E7AE-660B-97A796724135}"/>
              </a:ext>
            </a:extLst>
          </p:cNvPr>
          <p:cNvSpPr txBox="1"/>
          <p:nvPr/>
        </p:nvSpPr>
        <p:spPr>
          <a:xfrm>
            <a:off x="1228725" y="838200"/>
            <a:ext cx="10325099" cy="954107"/>
          </a:xfrm>
          <a:prstGeom prst="rect">
            <a:avLst/>
          </a:prstGeom>
          <a:noFill/>
        </p:spPr>
        <p:txBody>
          <a:bodyPr wrap="square" rtlCol="0">
            <a:spAutoFit/>
          </a:bodyPr>
          <a:lstStyle/>
          <a:p>
            <a:pPr lvl="0"/>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Thảo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luận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xây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dựng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hoạch</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chăm</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sóc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trồng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hoặc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vật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nuôi</a:t>
            </a:r>
            <a:r>
              <a:rPr lang="en-US" sz="2800" b="1" dirty="0">
                <a:solidFill>
                  <a:srgbClr val="000000"/>
                </a:solidFill>
                <a:latin typeface="Cambria" panose="02040503050406030204" pitchFamily="18" charset="0"/>
                <a:ea typeface="Cambria" panose="02040503050406030204" pitchFamily="18" charset="0"/>
              </a:rPr>
              <a:t> ở </a:t>
            </a:r>
            <a:r>
              <a:rPr lang="en-US" sz="2800" b="1" dirty="0" err="1">
                <a:solidFill>
                  <a:srgbClr val="000000"/>
                </a:solidFill>
                <a:latin typeface="Cambria" panose="02040503050406030204" pitchFamily="18" charset="0"/>
                <a:ea typeface="Cambria" panose="02040503050406030204" pitchFamily="18" charset="0"/>
              </a:rPr>
              <a:t>nhà</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gợi</a:t>
            </a:r>
            <a:r>
              <a:rPr lang="en-US" sz="2800" b="1" dirty="0">
                <a:solidFill>
                  <a:srgbClr val="000000"/>
                </a:solidFill>
                <a:latin typeface="Cambria" panose="02040503050406030204" pitchFamily="18" charset="0"/>
                <a:ea typeface="Cambria" panose="02040503050406030204" pitchFamily="18" charset="0"/>
              </a:rPr>
              <a:t> ý </a:t>
            </a:r>
            <a:r>
              <a:rPr lang="en-US" sz="2800" b="1" dirty="0" err="1">
                <a:solidFill>
                  <a:srgbClr val="000000"/>
                </a:solidFill>
                <a:latin typeface="Cambria" panose="02040503050406030204" pitchFamily="18" charset="0"/>
                <a:ea typeface="Cambria" panose="02040503050406030204" pitchFamily="18" charset="0"/>
              </a:rPr>
              <a:t>sau</a:t>
            </a:r>
            <a:r>
              <a:rPr lang="en-US" sz="2800" b="1" dirty="0">
                <a:solidFill>
                  <a:srgbClr val="00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4" name="Table 3">
            <a:extLst>
              <a:ext uri="{FF2B5EF4-FFF2-40B4-BE49-F238E27FC236}">
                <a16:creationId xmlns:a16="http://schemas.microsoft.com/office/drawing/2014/main" xmlns="" id="{2531B4A4-7B9B-FE7D-92E7-E727E88DD014}"/>
              </a:ext>
            </a:extLst>
          </p:cNvPr>
          <p:cNvGraphicFramePr>
            <a:graphicFrameLocks noGrp="1"/>
          </p:cNvGraphicFramePr>
          <p:nvPr>
            <p:extLst>
              <p:ext uri="{D42A27DB-BD31-4B8C-83A1-F6EECF244321}">
                <p14:modId xmlns:p14="http://schemas.microsoft.com/office/powerpoint/2010/main" val="3028892364"/>
              </p:ext>
            </p:extLst>
          </p:nvPr>
        </p:nvGraphicFramePr>
        <p:xfrm>
          <a:off x="990600" y="2197259"/>
          <a:ext cx="10163174" cy="2560320"/>
        </p:xfrm>
        <a:graphic>
          <a:graphicData uri="http://schemas.openxmlformats.org/drawingml/2006/table">
            <a:tbl>
              <a:tblPr/>
              <a:tblGrid>
                <a:gridCol w="2909419">
                  <a:extLst>
                    <a:ext uri="{9D8B030D-6E8A-4147-A177-3AD203B41FA5}">
                      <a16:colId xmlns:a16="http://schemas.microsoft.com/office/drawing/2014/main" xmlns="" val="2664063202"/>
                    </a:ext>
                  </a:extLst>
                </a:gridCol>
                <a:gridCol w="2909419">
                  <a:extLst>
                    <a:ext uri="{9D8B030D-6E8A-4147-A177-3AD203B41FA5}">
                      <a16:colId xmlns:a16="http://schemas.microsoft.com/office/drawing/2014/main" xmlns="" val="33749164"/>
                    </a:ext>
                  </a:extLst>
                </a:gridCol>
                <a:gridCol w="4344336">
                  <a:extLst>
                    <a:ext uri="{9D8B030D-6E8A-4147-A177-3AD203B41FA5}">
                      <a16:colId xmlns:a16="http://schemas.microsoft.com/office/drawing/2014/main" xmlns="" val="2524833033"/>
                    </a:ext>
                  </a:extLst>
                </a:gridCol>
              </a:tblGrid>
              <a:tr h="0">
                <a:tc gridSpan="3">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trồng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hoặc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vật</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nuôi</a:t>
                      </a:r>
                      <a:r>
                        <a:rPr lang="en-US" sz="2400" b="1" dirty="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995427380"/>
                  </a:ext>
                </a:extLst>
              </a:tr>
              <a:tr h="0">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Nhu </a:t>
                      </a:r>
                      <a:r>
                        <a:rPr lang="en-US" sz="2400" dirty="0" err="1">
                          <a:solidFill>
                            <a:srgbClr val="000000"/>
                          </a:solidFill>
                          <a:effectLst/>
                          <a:latin typeface="Cambria" panose="02040503050406030204" pitchFamily="18" charset="0"/>
                          <a:ea typeface="Cambria" panose="02040503050406030204" pitchFamily="18" charset="0"/>
                        </a:rPr>
                        <a:t>cầu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của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cây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trồng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hoặc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vật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nuôi</a:t>
                      </a: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Công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cần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làm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Lưu ý khi thực hiện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98002658"/>
                  </a:ext>
                </a:extLst>
              </a:tr>
              <a:tr h="0">
                <a:tc>
                  <a:txBody>
                    <a:bodyPr/>
                    <a:lstStyle/>
                    <a:p>
                      <a:pPr algn="ctr"/>
                      <a:r>
                        <a:rPr lang="vi-VN" sz="2400">
                          <a:solidFill>
                            <a:srgbClr val="000000"/>
                          </a:solidFill>
                          <a:effectLst/>
                          <a:latin typeface="Cambria" panose="02040503050406030204" pitchFamily="18" charset="0"/>
                          <a:ea typeface="Cambria" panose="02040503050406030204" pitchFamily="18" charset="0"/>
                        </a:rPr>
                        <a:t>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Tưới nước cho cây (cho vật nuôi uống 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Tưới nước vào sáng sớm hoặc chiều tối (cho uống hằng ngày)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90881773"/>
                  </a:ext>
                </a:extLst>
              </a:tr>
              <a:tr h="0">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885879534"/>
                  </a:ext>
                </a:extLst>
              </a:tr>
            </a:tbl>
          </a:graphicData>
        </a:graphic>
      </p:graphicFrame>
    </p:spTree>
    <p:extLst>
      <p:ext uri="{BB962C8B-B14F-4D97-AF65-F5344CB8AC3E}">
        <p14:creationId xmlns:p14="http://schemas.microsoft.com/office/powerpoint/2010/main" val="4185925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xmlns="" id="{2531B4A4-7B9B-FE7D-92E7-E727E88DD014}"/>
              </a:ext>
            </a:extLst>
          </p:cNvPr>
          <p:cNvGraphicFramePr>
            <a:graphicFrameLocks noGrp="1"/>
          </p:cNvGraphicFramePr>
          <p:nvPr>
            <p:extLst>
              <p:ext uri="{D42A27DB-BD31-4B8C-83A1-F6EECF244321}">
                <p14:modId xmlns:p14="http://schemas.microsoft.com/office/powerpoint/2010/main" val="3452090086"/>
              </p:ext>
            </p:extLst>
          </p:nvPr>
        </p:nvGraphicFramePr>
        <p:xfrm>
          <a:off x="704850" y="800098"/>
          <a:ext cx="10744198" cy="5876927"/>
        </p:xfrm>
        <a:graphic>
          <a:graphicData uri="http://schemas.openxmlformats.org/drawingml/2006/table">
            <a:tbl>
              <a:tblPr/>
              <a:tblGrid>
                <a:gridCol w="3075749">
                  <a:extLst>
                    <a:ext uri="{9D8B030D-6E8A-4147-A177-3AD203B41FA5}">
                      <a16:colId xmlns:a16="http://schemas.microsoft.com/office/drawing/2014/main" xmlns="" val="2664063202"/>
                    </a:ext>
                  </a:extLst>
                </a:gridCol>
                <a:gridCol w="3075749">
                  <a:extLst>
                    <a:ext uri="{9D8B030D-6E8A-4147-A177-3AD203B41FA5}">
                      <a16:colId xmlns:a16="http://schemas.microsoft.com/office/drawing/2014/main" xmlns="" val="33749164"/>
                    </a:ext>
                  </a:extLst>
                </a:gridCol>
                <a:gridCol w="4592700">
                  <a:extLst>
                    <a:ext uri="{9D8B030D-6E8A-4147-A177-3AD203B41FA5}">
                      <a16:colId xmlns:a16="http://schemas.microsoft.com/office/drawing/2014/main" xmlns="" val="2524833033"/>
                    </a:ext>
                  </a:extLst>
                </a:gridCol>
              </a:tblGrid>
              <a:tr h="706567">
                <a:tc gridSpan="3">
                  <a:txBody>
                    <a:bodyPr/>
                    <a:lstStyle/>
                    <a:p>
                      <a:pPr algn="ctr"/>
                      <a:r>
                        <a:rPr lang="en-US" sz="4000" b="1" dirty="0" err="1">
                          <a:solidFill>
                            <a:srgbClr val="FF0000"/>
                          </a:solidFill>
                          <a:effectLst/>
                          <a:latin typeface="Cambria" panose="02040503050406030204" pitchFamily="18" charset="0"/>
                          <a:ea typeface="Cambria" panose="02040503050406030204" pitchFamily="18" charset="0"/>
                        </a:rPr>
                        <a:t>Cây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hoa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giấy</a:t>
                      </a:r>
                      <a:endParaRPr lang="en-US" sz="4000" b="1" dirty="0">
                        <a:solidFill>
                          <a:srgbClr val="FF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995427380"/>
                  </a:ext>
                </a:extLst>
              </a:tr>
              <a:tr h="1059848">
                <a:tc>
                  <a:txBody>
                    <a:bodyPr/>
                    <a:lstStyle/>
                    <a:p>
                      <a:pPr algn="ctr"/>
                      <a:r>
                        <a:rPr lang="en-US" sz="2400" b="1" dirty="0">
                          <a:solidFill>
                            <a:srgbClr val="000000"/>
                          </a:solidFill>
                          <a:effectLst/>
                          <a:latin typeface="Cambria" panose="02040503050406030204" pitchFamily="18" charset="0"/>
                          <a:ea typeface="Cambria" panose="02040503050406030204" pitchFamily="18" charset="0"/>
                        </a:rPr>
                        <a:t>Nhu </a:t>
                      </a:r>
                      <a:r>
                        <a:rPr lang="en-US" sz="2400" b="1" dirty="0" err="1">
                          <a:solidFill>
                            <a:srgbClr val="000000"/>
                          </a:solidFill>
                          <a:effectLst/>
                          <a:latin typeface="Cambria" panose="02040503050406030204" pitchFamily="18" charset="0"/>
                          <a:ea typeface="Cambria" panose="02040503050406030204" pitchFamily="18" charset="0"/>
                        </a:rPr>
                        <a:t>cầu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của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trồng</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Công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việc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cần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làm</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Lưu ý khi thực hiện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98002658"/>
                  </a:ext>
                </a:extLst>
              </a:tr>
              <a:tr h="1631410">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90881773"/>
                  </a:ext>
                </a:extLst>
              </a:tr>
              <a:tr h="1239551">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61427985"/>
                  </a:ext>
                </a:extLst>
              </a:tr>
              <a:tr h="1239551">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885879534"/>
                  </a:ext>
                </a:extLst>
              </a:tr>
            </a:tbl>
          </a:graphicData>
        </a:graphic>
      </p:graphicFrame>
      <p:sp>
        <p:nvSpPr>
          <p:cNvPr id="5" name="TextBox 4">
            <a:extLst>
              <a:ext uri="{FF2B5EF4-FFF2-40B4-BE49-F238E27FC236}">
                <a16:creationId xmlns:a16="http://schemas.microsoft.com/office/drawing/2014/main" xmlns="" id="{A25EA391-A1F5-BC83-A01A-62DFAB54B252}"/>
              </a:ext>
            </a:extLst>
          </p:cNvPr>
          <p:cNvSpPr txBox="1"/>
          <p:nvPr/>
        </p:nvSpPr>
        <p:spPr>
          <a:xfrm>
            <a:off x="190500" y="114300"/>
            <a:ext cx="2095500" cy="584775"/>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Ví</a:t>
            </a:r>
            <a:r>
              <a:rPr lang="en-US" sz="3200" b="1" dirty="0">
                <a:highlight>
                  <a:srgbClr val="FFFF00"/>
                </a:highlight>
                <a:latin typeface="Cambria" panose="02040503050406030204" pitchFamily="18" charset="0"/>
                <a:ea typeface="Cambria" panose="02040503050406030204" pitchFamily="18" charset="0"/>
              </a:rPr>
              <a:t> </a:t>
            </a:r>
            <a:r>
              <a:rPr lang="en-US" sz="3200" b="1" dirty="0" err="1">
                <a:highlight>
                  <a:srgbClr val="FFFF00"/>
                </a:highlight>
                <a:latin typeface="Cambria" panose="02040503050406030204" pitchFamily="18" charset="0"/>
                <a:ea typeface="Cambria" panose="02040503050406030204" pitchFamily="18" charset="0"/>
              </a:rPr>
              <a:t>dụ</a:t>
            </a:r>
            <a:r>
              <a:rPr lang="en-US" sz="3200" b="1" dirty="0">
                <a:highlight>
                  <a:srgbClr val="FFFF00"/>
                </a:highlight>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xmlns="" id="{0B2E27BA-0E2F-D5EF-28A6-FB3C0661E799}"/>
              </a:ext>
            </a:extLst>
          </p:cNvPr>
          <p:cNvSpPr txBox="1"/>
          <p:nvPr/>
        </p:nvSpPr>
        <p:spPr>
          <a:xfrm>
            <a:off x="1047750" y="2686050"/>
            <a:ext cx="1838325"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Nước</a:t>
            </a:r>
            <a:endParaRPr lang="en-US" sz="40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089894F5-828D-1431-4DDE-9FDA589FF823}"/>
              </a:ext>
            </a:extLst>
          </p:cNvPr>
          <p:cNvSpPr txBox="1"/>
          <p:nvPr/>
        </p:nvSpPr>
        <p:spPr>
          <a:xfrm>
            <a:off x="4105275" y="2657475"/>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Tưới nước cho cây</a:t>
            </a:r>
            <a:endParaRPr lang="en-US" sz="28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B5FD7766-2D34-D2EE-661D-0A7EF6BB67A6}"/>
              </a:ext>
            </a:extLst>
          </p:cNvPr>
          <p:cNvSpPr txBox="1"/>
          <p:nvPr/>
        </p:nvSpPr>
        <p:spPr>
          <a:xfrm>
            <a:off x="7019925" y="2524125"/>
            <a:ext cx="4343400" cy="1200329"/>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rPr>
              <a:t>Tưới nước vào sáng sớm hoặc chiều tối (tưới hằng ngày, trừ khi trời mưa, ẩm)</a:t>
            </a:r>
            <a:endParaRPr lang="en-US" sz="24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E971D409-6191-1034-09B2-449C035ECE57}"/>
              </a:ext>
            </a:extLst>
          </p:cNvPr>
          <p:cNvSpPr txBox="1"/>
          <p:nvPr/>
        </p:nvSpPr>
        <p:spPr>
          <a:xfrm>
            <a:off x="666750" y="4429125"/>
            <a:ext cx="3133725"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Dinh dưỡng</a:t>
            </a:r>
            <a:endParaRPr lang="en-US" sz="40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B69DC300-A226-061D-F761-D3D2D5B16E4B}"/>
              </a:ext>
            </a:extLst>
          </p:cNvPr>
          <p:cNvSpPr txBox="1"/>
          <p:nvPr/>
        </p:nvSpPr>
        <p:spPr>
          <a:xfrm>
            <a:off x="4124325" y="4343400"/>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Bón phân cho cây</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D1AAE64B-EDCA-E0E2-4D2A-A2A408A0ABD3}"/>
              </a:ext>
            </a:extLst>
          </p:cNvPr>
          <p:cNvSpPr txBox="1"/>
          <p:nvPr/>
        </p:nvSpPr>
        <p:spPr>
          <a:xfrm>
            <a:off x="6972300" y="4191000"/>
            <a:ext cx="4429125" cy="1200329"/>
          </a:xfrm>
          <a:prstGeom prst="rect">
            <a:avLst/>
          </a:prstGeom>
          <a:noFill/>
        </p:spPr>
        <p:txBody>
          <a:bodyPr wrap="square" rtlCol="0">
            <a:spAutoFit/>
          </a:bodyPr>
          <a:lstStyle/>
          <a:p>
            <a:pPr algn="just"/>
            <a:r>
              <a:rPr lang="vi-VN" b="1" dirty="0">
                <a:solidFill>
                  <a:srgbClr val="FF0000"/>
                </a:solidFill>
                <a:latin typeface="Cambria" panose="02040503050406030204" pitchFamily="18" charset="0"/>
                <a:ea typeface="Cambria" panose="02040503050406030204" pitchFamily="18" charset="0"/>
              </a:rPr>
              <a:t>Bón phân bằng cách hòa nước dạng lỏng ngay khi cây bắt đầu tăng trưởng vào đầu mùa xuân và tiếp tục bón hai tuần một lần trong thời kỳ ra hoa.</a:t>
            </a:r>
            <a:endParaRPr lang="en-US"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E75C04FE-DD4D-0CE4-D2AA-2A23FA686117}"/>
              </a:ext>
            </a:extLst>
          </p:cNvPr>
          <p:cNvSpPr txBox="1"/>
          <p:nvPr/>
        </p:nvSpPr>
        <p:spPr>
          <a:xfrm>
            <a:off x="942975" y="5391150"/>
            <a:ext cx="277177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Trao đổi khí, nước và các chất khoáng.</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96D85E79-F32D-8F87-A04E-8A1DFBE13ACF}"/>
              </a:ext>
            </a:extLst>
          </p:cNvPr>
          <p:cNvSpPr txBox="1"/>
          <p:nvPr/>
        </p:nvSpPr>
        <p:spPr>
          <a:xfrm>
            <a:off x="4076700" y="5591175"/>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Làm cỏ, vun xới</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569A6816-252B-778E-F128-C27D978CEFDF}"/>
              </a:ext>
            </a:extLst>
          </p:cNvPr>
          <p:cNvSpPr txBox="1"/>
          <p:nvPr/>
        </p:nvSpPr>
        <p:spPr>
          <a:xfrm>
            <a:off x="6943725" y="5381625"/>
            <a:ext cx="4343400" cy="1323439"/>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Trộn xơ dừa, mùn cưa và vỏ trấu như một loại phân bón hữu cơ để đảm bảo dinh dưỡng cho cây và độ tơi xốp cho đất. </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47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1"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xmlns="" id="{E965EE17-45ED-0D27-E3CF-6090A4A3C9DA}"/>
              </a:ext>
            </a:extLst>
          </p:cNvPr>
          <p:cNvGrpSpPr/>
          <p:nvPr/>
        </p:nvGrpSpPr>
        <p:grpSpPr>
          <a:xfrm flipH="1">
            <a:off x="728856" y="3076575"/>
            <a:ext cx="2528694" cy="3894330"/>
            <a:chOff x="12843095" y="658761"/>
            <a:chExt cx="3036002" cy="5584723"/>
          </a:xfrm>
        </p:grpSpPr>
        <p:pic>
          <p:nvPicPr>
            <p:cNvPr id="5" name="Picture 2" descr="Cartoon students Royalty Free Vector Image - VectorStock">
              <a:extLst>
                <a:ext uri="{FF2B5EF4-FFF2-40B4-BE49-F238E27FC236}">
                  <a16:creationId xmlns:a16="http://schemas.microsoft.com/office/drawing/2014/main" xmlns="" id="{AA0711DF-D7FD-18AC-93CB-2526C92B61C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students Royalty Free Vector Image - VectorStock">
              <a:extLst>
                <a:ext uri="{FF2B5EF4-FFF2-40B4-BE49-F238E27FC236}">
                  <a16:creationId xmlns:a16="http://schemas.microsoft.com/office/drawing/2014/main" xmlns="" id="{961D3268-FDD3-0057-5570-4A58C849144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xmlns="" id="{F8499645-291A-00C7-A762-0074CD3710D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xmlns="" id="{184F58F6-A8E3-76B6-0101-94BA6E453D17}"/>
              </a:ext>
            </a:extLst>
          </p:cNvPr>
          <p:cNvSpPr/>
          <p:nvPr/>
        </p:nvSpPr>
        <p:spPr>
          <a:xfrm>
            <a:off x="2381250" y="714375"/>
            <a:ext cx="8982075" cy="2666999"/>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u="sng" dirty="0" err="1">
                <a:ln w="0"/>
                <a:solidFill>
                  <a:srgbClr val="002060"/>
                </a:solidFill>
                <a:latin typeface="Cambria" panose="02040503050406030204" pitchFamily="18" charset="0"/>
                <a:ea typeface="Cambria" panose="02040503050406030204" pitchFamily="18" charset="0"/>
              </a:rPr>
              <a:t>Về</a:t>
            </a:r>
            <a:r>
              <a:rPr lang="en-US" sz="3600" b="1" u="sng" dirty="0">
                <a:ln w="0"/>
                <a:solidFill>
                  <a:srgbClr val="002060"/>
                </a:solidFill>
                <a:latin typeface="Cambria" panose="02040503050406030204" pitchFamily="18" charset="0"/>
                <a:ea typeface="Cambria" panose="02040503050406030204" pitchFamily="18" charset="0"/>
              </a:rPr>
              <a:t> </a:t>
            </a:r>
            <a:r>
              <a:rPr lang="en-US" sz="3600" b="1" u="sng" dirty="0" err="1">
                <a:ln w="0"/>
                <a:solidFill>
                  <a:srgbClr val="002060"/>
                </a:solidFill>
                <a:latin typeface="Cambria" panose="02040503050406030204" pitchFamily="18" charset="0"/>
                <a:ea typeface="Cambria" panose="02040503050406030204" pitchFamily="18" charset="0"/>
              </a:rPr>
              <a:t>nhà</a:t>
            </a:r>
            <a:r>
              <a:rPr lang="en-US" sz="3600" b="1" u="sng" dirty="0">
                <a:ln w="0"/>
                <a:solidFill>
                  <a:srgbClr val="002060"/>
                </a:solidFill>
                <a:latin typeface="Cambria" panose="02040503050406030204" pitchFamily="18" charset="0"/>
                <a:ea typeface="Cambria" panose="02040503050406030204" pitchFamily="18" charset="0"/>
              </a:rPr>
              <a:t>: </a:t>
            </a:r>
            <a:r>
              <a:rPr lang="vi-VN" sz="3600" b="1" dirty="0">
                <a:ln w="0"/>
                <a:solidFill>
                  <a:srgbClr val="002060"/>
                </a:solidFill>
                <a:latin typeface="Cambria" panose="02040503050406030204" pitchFamily="18" charset="0"/>
                <a:ea typeface="Cambria" panose="02040503050406030204" pitchFamily="18" charset="0"/>
              </a:rPr>
              <a:t>tự tiến hành thực hiện theo kế hoạch đề ra và đưa ra những nhận xét về sự thay đổi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của</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cây</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trồng</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hoặc</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vật</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nuôi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sau</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một</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thời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gian</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07038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Content Placeholder 12">
            <a:extLst>
              <a:ext uri="{FF2B5EF4-FFF2-40B4-BE49-F238E27FC236}">
                <a16:creationId xmlns:a16="http://schemas.microsoft.com/office/drawing/2014/main" xmlns="" id="{EEE95C36-3ED6-2F87-83C0-D454FC3F3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46" y="685801"/>
            <a:ext cx="10644740" cy="2933700"/>
          </a:xfrm>
          <a:prstGeom prst="rect">
            <a:avLst/>
          </a:prstGeom>
        </p:spPr>
      </p:pic>
      <p:sp>
        <p:nvSpPr>
          <p:cNvPr id="15" name="文本框 34">
            <a:extLst>
              <a:ext uri="{FF2B5EF4-FFF2-40B4-BE49-F238E27FC236}">
                <a16:creationId xmlns:a16="http://schemas.microsoft.com/office/drawing/2014/main" xmlns="" id="{6502A1E1-5A25-5629-8172-8C0503B42B21}"/>
              </a:ext>
            </a:extLst>
          </p:cNvPr>
          <p:cNvSpPr txBox="1"/>
          <p:nvPr/>
        </p:nvSpPr>
        <p:spPr>
          <a:xfrm>
            <a:off x="1133764" y="910428"/>
            <a:ext cx="10140254" cy="2554545"/>
          </a:xfrm>
          <a:prstGeom prst="rect">
            <a:avLst/>
          </a:prstGeom>
          <a:noFill/>
        </p:spPr>
        <p:txBody>
          <a:bodyPr wrap="square" rtlCol="0">
            <a:spAutoFit/>
          </a:bodyPr>
          <a:lstStyle/>
          <a:p>
            <a:pPr lvl="0" algn="just"/>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chăm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sóc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trồng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nuôi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cách</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đảm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bảo</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điều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kiện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phù</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giúp</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nuôi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phát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triển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tốt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0126A6F7-04AC-CA72-E854-73CFFCE528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80974" y="3203165"/>
            <a:ext cx="3654835" cy="3654835"/>
          </a:xfrm>
          <a:prstGeom prst="rect">
            <a:avLst/>
          </a:prstGeom>
        </p:spPr>
      </p:pic>
    </p:spTree>
    <p:extLst>
      <p:ext uri="{BB962C8B-B14F-4D97-AF65-F5344CB8AC3E}">
        <p14:creationId xmlns:p14="http://schemas.microsoft.com/office/powerpoint/2010/main" val="32247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163444" y="3272953"/>
            <a:ext cx="3897244" cy="3786393"/>
          </a:xfrm>
          <a:prstGeom prst="rect">
            <a:avLst/>
          </a:prstGeom>
        </p:spPr>
      </p:pic>
      <p:pic>
        <p:nvPicPr>
          <p:cNvPr id="6" name="Picture 5">
            <a:extLst>
              <a:ext uri="{FF2B5EF4-FFF2-40B4-BE49-F238E27FC236}">
                <a16:creationId xmlns:a16="http://schemas.microsoft.com/office/drawing/2014/main" xmlns="" id="{DD20E43D-B3EC-1C6E-95F7-E7D022E4DD04}"/>
              </a:ext>
            </a:extLst>
          </p:cNvPr>
          <p:cNvPicPr>
            <a:picLocks noChangeAspect="1"/>
          </p:cNvPicPr>
          <p:nvPr/>
        </p:nvPicPr>
        <p:blipFill>
          <a:blip r:embed="rId4"/>
          <a:stretch>
            <a:fillRect/>
          </a:stretch>
        </p:blipFill>
        <p:spPr>
          <a:xfrm>
            <a:off x="2587061" y="2156326"/>
            <a:ext cx="7151228" cy="3078747"/>
          </a:xfrm>
          <a:prstGeom prst="rect">
            <a:avLst/>
          </a:prstGeom>
        </p:spPr>
      </p:pic>
    </p:spTree>
    <p:extLst>
      <p:ext uri="{BB962C8B-B14F-4D97-AF65-F5344CB8AC3E}">
        <p14:creationId xmlns:p14="http://schemas.microsoft.com/office/powerpoint/2010/main" val="3974651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xmlns="" id="{87E911E9-B2D5-BA50-16C5-98BC0582F606}"/>
              </a:ext>
            </a:extLst>
          </p:cNvPr>
          <p:cNvGrpSpPr/>
          <p:nvPr/>
        </p:nvGrpSpPr>
        <p:grpSpPr>
          <a:xfrm flipH="1">
            <a:off x="1014606" y="2600325"/>
            <a:ext cx="2528694" cy="3894330"/>
            <a:chOff x="12843095" y="658761"/>
            <a:chExt cx="3036002" cy="5584723"/>
          </a:xfrm>
        </p:grpSpPr>
        <p:pic>
          <p:nvPicPr>
            <p:cNvPr id="5" name="Picture 2" descr="Cartoon students Royalty Free Vector Image - VectorStock">
              <a:extLst>
                <a:ext uri="{FF2B5EF4-FFF2-40B4-BE49-F238E27FC236}">
                  <a16:creationId xmlns:a16="http://schemas.microsoft.com/office/drawing/2014/main" xmlns="" id="{FE4E118A-8712-BC39-AB77-49AA005A168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students Royalty Free Vector Image - VectorStock">
              <a:extLst>
                <a:ext uri="{FF2B5EF4-FFF2-40B4-BE49-F238E27FC236}">
                  <a16:creationId xmlns:a16="http://schemas.microsoft.com/office/drawing/2014/main" xmlns="" id="{B8E046FD-70FD-4F60-F683-0E2412F90427}"/>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xmlns="" id="{AB79F8EB-50C9-93F2-4406-5E71A178612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Cloud 10">
            <a:extLst>
              <a:ext uri="{FF2B5EF4-FFF2-40B4-BE49-F238E27FC236}">
                <a16:creationId xmlns:a16="http://schemas.microsoft.com/office/drawing/2014/main" xmlns="" id="{BEF1E4A4-9448-2422-A61A-FBE6299F8E40}"/>
              </a:ext>
            </a:extLst>
          </p:cNvPr>
          <p:cNvSpPr/>
          <p:nvPr/>
        </p:nvSpPr>
        <p:spPr>
          <a:xfrm rot="11112132">
            <a:off x="3115396" y="826483"/>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7">
            <a:extLst>
              <a:ext uri="{FF2B5EF4-FFF2-40B4-BE49-F238E27FC236}">
                <a16:creationId xmlns:a16="http://schemas.microsoft.com/office/drawing/2014/main" xmlns="" id="{DC1EC7CF-33B9-5B7E-5D25-D5052C8EA38B}"/>
              </a:ext>
            </a:extLst>
          </p:cNvPr>
          <p:cNvSpPr txBox="1">
            <a:spLocks noChangeArrowheads="1"/>
          </p:cNvSpPr>
          <p:nvPr/>
        </p:nvSpPr>
        <p:spPr bwMode="auto">
          <a:xfrm>
            <a:off x="3390899" y="1650785"/>
            <a:ext cx="6130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r>
              <a:rPr lang="vi-VN" altLang="en-US" sz="4400" dirty="0">
                <a:latin typeface="Cambria" panose="02040503050406030204" pitchFamily="18" charset="0"/>
                <a:ea typeface="Cambria" panose="02040503050406030204" pitchFamily="18" charset="0"/>
              </a:rPr>
              <a:t>Em cần làm những việc gì để </a:t>
            </a:r>
            <a:r>
              <a:rPr lang="en-US" altLang="en-US" sz="4400" dirty="0" err="1">
                <a:latin typeface="Cambria" panose="02040503050406030204" pitchFamily="18" charset="0"/>
                <a:ea typeface="Cambria" panose="02040503050406030204" pitchFamily="18" charset="0"/>
              </a:rPr>
              <a:t>chăm</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sóc</a:t>
            </a:r>
            <a:r>
              <a:rPr lang="en-US" altLang="en-US" sz="4400" dirty="0">
                <a:latin typeface="Cambria" panose="02040503050406030204" pitchFamily="18" charset="0"/>
                <a:ea typeface="Cambria" panose="02040503050406030204" pitchFamily="18" charset="0"/>
              </a:rPr>
              <a:t> </a:t>
            </a:r>
            <a:r>
              <a:rPr lang="vi-VN" altLang="en-US" sz="4400" dirty="0">
                <a:latin typeface="Cambria" panose="02040503050406030204" pitchFamily="18" charset="0"/>
                <a:ea typeface="Cambria" panose="02040503050406030204" pitchFamily="18" charset="0"/>
              </a:rPr>
              <a:t>thú cưng</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trong</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gia</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đình</a:t>
            </a:r>
            <a:r>
              <a:rPr lang="vi-VN" altLang="en-US" sz="4400" dirty="0">
                <a:latin typeface="Cambria" panose="02040503050406030204" pitchFamily="18" charset="0"/>
                <a:ea typeface="Cambria" panose="02040503050406030204" pitchFamily="18" charset="0"/>
              </a:rPr>
              <a:t>?</a:t>
            </a:r>
            <a:endPar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64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xmlns="" id="{0CF39ABC-73BD-E22B-03F3-D7E66799F5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12192000" cy="6934200"/>
          </a:xfrm>
          <a:prstGeom prst="rect">
            <a:avLst/>
          </a:prstGeom>
        </p:spPr>
      </p:pic>
    </p:spTree>
    <p:extLst>
      <p:ext uri="{BB962C8B-B14F-4D97-AF65-F5344CB8AC3E}">
        <p14:creationId xmlns:p14="http://schemas.microsoft.com/office/powerpoint/2010/main" val="328531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371599" y="1447800"/>
            <a:ext cx="4107873"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prstClr val="white"/>
                </a:solidFill>
                <a:latin typeface="Times New Roman" pitchFamily="18" charset="0"/>
                <a:cs typeface="Times New Roman" pitchFamily="18" charset="0"/>
              </a:rPr>
              <a:t>Xin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chào</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là</a:t>
            </a:r>
            <a:r>
              <a:rPr lang="en-US" b="1" dirty="0">
                <a:solidFill>
                  <a:prstClr val="white"/>
                </a:solidFill>
                <a:latin typeface="Times New Roman" pitchFamily="18" charset="0"/>
                <a:cs typeface="Times New Roman" pitchFamily="18" charset="0"/>
              </a:rPr>
              <a:t> Mai. </a:t>
            </a:r>
            <a:r>
              <a:rPr lang="en-US" b="1" dirty="0" err="1">
                <a:solidFill>
                  <a:prstClr val="white"/>
                </a:solidFill>
                <a:latin typeface="Times New Roman" pitchFamily="18" charset="0"/>
                <a:cs typeface="Times New Roman" pitchFamily="18" charset="0"/>
              </a:rPr>
              <a:t>Hôm</a:t>
            </a:r>
            <a:r>
              <a:rPr lang="en-US" b="1" dirty="0">
                <a:solidFill>
                  <a:prstClr val="white"/>
                </a:solidFill>
                <a:latin typeface="Times New Roman" pitchFamily="18" charset="0"/>
                <a:cs typeface="Times New Roman" pitchFamily="18" charset="0"/>
              </a:rPr>
              <a:t> nay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phải</a:t>
            </a:r>
            <a:r>
              <a:rPr lang="en-US" b="1" dirty="0">
                <a:solidFill>
                  <a:prstClr val="white"/>
                </a:solidFill>
                <a:latin typeface="Times New Roman" pitchFamily="18" charset="0"/>
                <a:cs typeface="Times New Roman" pitchFamily="18" charset="0"/>
              </a:rPr>
              <a:t> ở </a:t>
            </a:r>
            <a:r>
              <a:rPr lang="en-US" b="1" dirty="0" err="1">
                <a:solidFill>
                  <a:prstClr val="white"/>
                </a:solidFill>
                <a:latin typeface="Times New Roman" pitchFamily="18" charset="0"/>
                <a:cs typeface="Times New Roman" pitchFamily="18" charset="0"/>
              </a:rPr>
              <a:t>nhà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hãy</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trước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khi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nhé</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bằng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lời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đúng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câu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hỏi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mỗi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quả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a:t>
            </a:r>
          </a:p>
        </p:txBody>
      </p:sp>
      <p:pic>
        <p:nvPicPr>
          <p:cNvPr id="4" name="Picture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19" name="Picture 18">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sp>
        <p:nvSpPr>
          <p:cNvPr id="2" name="Rectangle: Rounded Corners 1">
            <a:hlinkClick r:id="rId17" action="ppaction://hlinksldjump"/>
            <a:extLst>
              <a:ext uri="{FF2B5EF4-FFF2-40B4-BE49-F238E27FC236}">
                <a16:creationId xmlns:a16="http://schemas.microsoft.com/office/drawing/2014/main" xmlns="" id="{52E3256E-6C8C-DD84-46C7-88B9E874464F}"/>
              </a:ext>
            </a:extLst>
          </p:cNvPr>
          <p:cNvSpPr/>
          <p:nvPr/>
        </p:nvSpPr>
        <p:spPr>
          <a:xfrm>
            <a:off x="228600" y="200025"/>
            <a:ext cx="168592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8.61111E-6 5.92593E-6 C 0.00433 -0.01689 0.00729 -0.03379 0.01215 -0.05046 C 0.01336 -0.05925 0.01475 -0.06643 0.01666 -0.07476 C 0.01614 -0.10161 0.01614 -0.1287 0.01527 -0.15555 C 0.01493 -0.16342 0.01128 -0.17222 0.0092 -0.17962 C 0.00729 -0.18657 0.00312 -0.19999 0.00312 -0.19999 C 0.00104 -0.21574 -0.00539 -0.22893 -0.00747 -0.24444 C -0.00938 -0.25879 -0.0073 -0.253 -0.01198 -0.26249 C -0.01355 -0.27106 -0.01598 -0.27731 -0.01962 -0.28472 C -0.02275 -0.30092 -0.02761 -0.31504 -0.03629 -0.32731 C -0.03994 -0.34166 -0.03473 -0.3243 -0.04237 -0.33935 C -0.04532 -0.34513 -0.04723 -0.35324 -0.05001 -0.35949 C -0.05643 -0.37384 -0.06198 -0.38356 -0.06511 -0.39999 C -0.06285 -0.41435 -0.06407 -0.41874 -0.07119 -0.42824 C -0.07379 -0.43819 -0.07726 -0.43518 -0.08178 -0.44236 C -0.08664 -0.45023 -0.08317 -0.453 -0.0908 -0.45648 C -0.09549 -0.47453 -0.11442 -0.48217 -0.12726 -0.48472 C -0.13664 -0.48911 -0.14619 -0.49097 -0.15608 -0.49282 C -0.16511 -0.49212 -0.17431 -0.49212 -0.18334 -0.49074 C -0.21007 -0.4868 -0.23542 -0.47106 -0.2606 -0.46064 C -0.26511 -0.45648 -0.26893 -0.45462 -0.27414 -0.45254 C -0.27848 -0.44675 -0.28507 -0.44305 -0.2908 -0.44027 C -0.29167 -0.43911 -0.29636 -0.43356 -0.29688 -0.43217 C -0.29775 -0.43032 -0.2974 -0.42777 -0.29844 -0.42615 C -0.30157 -0.42083 -0.30556 -0.41689 -0.30903 -0.41203 C -0.31251 -0.39861 -0.31198 -0.39212 -0.31355 -0.37569 C -0.31494 -0.36064 -0.32049 -0.3456 -0.32414 -0.33124 C -0.32622 -0.32314 -0.32848 -0.31504 -0.33021 -0.30694 C -0.33143 -0.30161 -0.33334 -0.29074 -0.33334 -0.29074 C -0.33386 -0.28541 -0.33386 -0.28009 -0.33473 -0.27476 C -0.33542 -0.2706 -0.33785 -0.26249 -0.33785 -0.26249 C -0.33594 -0.22962 -0.33629 -0.22754 -0.33629 -0.25648 " pathEditMode="relative" ptsTypes="fffffffffffffffffffffffffffffffA">
                                      <p:cBhvr>
                                        <p:cTn id="29"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1.66667E-6 -3.7037E-7 C 0.00156 -0.01852 0.0059 -0.03472 0.01059 -0.05254 C 0.01892 -0.11875 0.03646 -0.20092 0.00746 -0.25671 C 0.00434 -0.27014 -0.00174 -0.27963 -0.00764 -0.29097 C -0.00868 -0.29282 -0.00955 -0.29491 -0.01059 -0.29699 C -0.01163 -0.29907 -0.01372 -0.30301 -0.01372 -0.30301 C -0.01545 -0.31041 -0.01771 -0.31134 -0.02118 -0.31736 C -0.02691 -0.32708 -0.03125 -0.33727 -0.03646 -0.34745 C -0.03906 -0.35879 -0.04635 -0.36504 -0.05313 -0.37176 C -0.06111 -0.38796 -0.04983 -0.36805 -0.06215 -0.37986 C -0.07674 -0.39398 -0.05851 -0.38426 -0.07135 -0.39004 C -0.0809 -0.39977 -0.09097 -0.40717 -0.10174 -0.41412 C -0.10521 -0.41944 -0.10868 -0.42199 -0.11389 -0.4243 C -0.12188 -0.43518 -0.14167 -0.44352 -0.15313 -0.44653 C -0.16319 -0.45208 -0.17292 -0.45278 -0.18333 -0.45671 C -0.20139 -0.46342 -0.2191 -0.47153 -0.23785 -0.47477 C -0.24757 -0.48009 -0.25625 -0.48287 -0.26667 -0.48495 C -0.29705 -0.50069 -0.32917 -0.48981 -0.36215 -0.48889 C -0.37101 -0.48426 -0.37847 -0.47893 -0.38785 -0.47685 C -0.39792 -0.47037 -0.40608 -0.45949 -0.41667 -0.45463 C -0.42379 -0.44583 -0.43785 -0.43217 -0.44705 -0.42847 C -0.45208 -0.42153 -0.4566 -0.41528 -0.46372 -0.41227 C -0.47795 -0.39907 -0.47795 -0.38819 -0.48646 -0.37176 C -0.49028 -0.35532 -0.4849 -0.375 -0.49097 -0.3618 C -0.49618 -0.35069 -0.48785 -0.35949 -0.49705 -0.35162 C -0.50087 -0.34398 -0.50243 -0.33495 -0.50608 -0.32731 C -0.50764 -0.32407 -0.51042 -0.32222 -0.51215 -0.31921 C -0.52135 -0.30254 -0.53142 -0.28217 -0.53646 -0.26273 C -0.53698 -0.25602 -0.53785 -0.24259 -0.53785 -0.24259 L -0.53646 -0.25671 " pathEditMode="relative" ptsTypes="ffffffffffffffffffffffffffffAA">
                                      <p:cBhvr>
                                        <p:cTn id="34"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3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xmlns="" id="{74F17991-CFA6-4E8E-A724-9846AC08B61F}"/>
              </a:ext>
            </a:extLst>
          </p:cNvPr>
          <p:cNvPicPr>
            <a:picLocks noChangeAspect="1"/>
          </p:cNvPicPr>
          <p:nvPr/>
        </p:nvPicPr>
        <p:blipFill rotWithShape="1">
          <a:blip r:embed="rId3">
            <a:extLst>
              <a:ext uri="{28A0092B-C50C-407E-A947-70E740481C1C}">
                <a14:useLocalDpi xmlns:a14="http://schemas.microsoft.com/office/drawing/2010/main" val="0"/>
              </a:ext>
            </a:extLst>
          </a:blip>
          <a:srcRect l="11382" t="65334" r="64270" b="-1"/>
          <a:stretch/>
        </p:blipFill>
        <p:spPr>
          <a:xfrm>
            <a:off x="8407718" y="3812813"/>
            <a:ext cx="3276601" cy="3291840"/>
          </a:xfrm>
          <a:prstGeom prst="rect">
            <a:avLst/>
          </a:prstGeom>
        </p:spPr>
      </p:pic>
      <p:pic>
        <p:nvPicPr>
          <p:cNvPr id="5" name="图片 4">
            <a:extLst>
              <a:ext uri="{FF2B5EF4-FFF2-40B4-BE49-F238E27FC236}">
                <a16:creationId xmlns:a16="http://schemas.microsoft.com/office/drawing/2014/main" xmlns="" id="{BF7012FD-D768-4CBB-B701-17DD569AE167}"/>
              </a:ext>
            </a:extLst>
          </p:cNvPr>
          <p:cNvPicPr>
            <a:picLocks noChangeAspect="1"/>
          </p:cNvPicPr>
          <p:nvPr/>
        </p:nvPicPr>
        <p:blipFill rotWithShape="1">
          <a:blip r:embed="rId3">
            <a:extLst>
              <a:ext uri="{28A0092B-C50C-407E-A947-70E740481C1C}">
                <a14:useLocalDpi xmlns:a14="http://schemas.microsoft.com/office/drawing/2010/main" val="0"/>
              </a:ext>
            </a:extLst>
          </a:blip>
          <a:srcRect l="40373" t="30025" r="35279" b="35308"/>
          <a:stretch/>
        </p:blipFill>
        <p:spPr>
          <a:xfrm>
            <a:off x="882014" y="3566160"/>
            <a:ext cx="3276601" cy="3291840"/>
          </a:xfrm>
          <a:prstGeom prst="rect">
            <a:avLst/>
          </a:prstGeom>
        </p:spPr>
      </p:pic>
      <p:pic>
        <p:nvPicPr>
          <p:cNvPr id="6" name="图片 5">
            <a:extLst>
              <a:ext uri="{FF2B5EF4-FFF2-40B4-BE49-F238E27FC236}">
                <a16:creationId xmlns:a16="http://schemas.microsoft.com/office/drawing/2014/main" xmlns="" id="{98C63F03-F1D4-461F-8685-005F72CB1A47}"/>
              </a:ext>
            </a:extLst>
          </p:cNvPr>
          <p:cNvPicPr>
            <a:picLocks noChangeAspect="1"/>
          </p:cNvPicPr>
          <p:nvPr/>
        </p:nvPicPr>
        <p:blipFill rotWithShape="1">
          <a:blip r:embed="rId3">
            <a:extLst>
              <a:ext uri="{28A0092B-C50C-407E-A947-70E740481C1C}">
                <a14:useLocalDpi xmlns:a14="http://schemas.microsoft.com/office/drawing/2010/main" val="0"/>
              </a:ext>
            </a:extLst>
          </a:blip>
          <a:srcRect l="68345" t="32667" r="7307" b="32667"/>
          <a:stretch/>
        </p:blipFill>
        <p:spPr>
          <a:xfrm>
            <a:off x="8200069" y="-73284"/>
            <a:ext cx="3276601" cy="3291840"/>
          </a:xfrm>
          <a:prstGeom prst="rect">
            <a:avLst/>
          </a:prstGeom>
        </p:spPr>
      </p:pic>
      <p:pic>
        <p:nvPicPr>
          <p:cNvPr id="2" name="Picture 1">
            <a:extLst>
              <a:ext uri="{FF2B5EF4-FFF2-40B4-BE49-F238E27FC236}">
                <a16:creationId xmlns:a16="http://schemas.microsoft.com/office/drawing/2014/main" xmlns="" id="{3EC1D776-5960-9DBE-85C6-73DE8C9643E0}"/>
              </a:ext>
            </a:extLst>
          </p:cNvPr>
          <p:cNvPicPr>
            <a:picLocks noChangeAspect="1"/>
          </p:cNvPicPr>
          <p:nvPr/>
        </p:nvPicPr>
        <p:blipFill>
          <a:blip r:embed="rId4"/>
          <a:stretch>
            <a:fillRect/>
          </a:stretch>
        </p:blipFill>
        <p:spPr>
          <a:xfrm>
            <a:off x="2664458" y="2001271"/>
            <a:ext cx="6559865" cy="2798307"/>
          </a:xfrm>
          <a:prstGeom prst="rect">
            <a:avLst/>
          </a:prstGeom>
        </p:spPr>
      </p:pic>
    </p:spTree>
    <p:extLst>
      <p:ext uri="{BB962C8B-B14F-4D97-AF65-F5344CB8AC3E}">
        <p14:creationId xmlns:p14="http://schemas.microsoft.com/office/powerpoint/2010/main" val="347157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par>
                                <p:cTn id="39" presetID="53" presetClass="entr" presetSubtype="16"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ppt_w</p:attrName>
                                        </p:attrNameLst>
                                      </p:cBhvr>
                                      <p:tavLst>
                                        <p:tav tm="0">
                                          <p:val>
                                            <p:fltVal val="0"/>
                                          </p:val>
                                        </p:tav>
                                        <p:tav tm="100000">
                                          <p:val>
                                            <p:strVal val="#ppt_w"/>
                                          </p:val>
                                        </p:tav>
                                      </p:tavLst>
                                    </p:anim>
                                    <p:anim calcmode="lin" valueType="num">
                                      <p:cBhvr>
                                        <p:cTn id="42" dur="500" fill="hold"/>
                                        <p:tgtEl>
                                          <p:spTgt spid="2"/>
                                        </p:tgtEl>
                                        <p:attrNameLst>
                                          <p:attrName>ppt_h</p:attrName>
                                        </p:attrNameLst>
                                      </p:cBhvr>
                                      <p:tavLst>
                                        <p:tav tm="0">
                                          <p:val>
                                            <p:fltVal val="0"/>
                                          </p:val>
                                        </p:tav>
                                        <p:tav tm="100000">
                                          <p:val>
                                            <p:strVal val="#ppt_h"/>
                                          </p:val>
                                        </p:tav>
                                      </p:tavLst>
                                    </p:anim>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cần nhiều nước</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5418489"/>
            <a:ext cx="5410200" cy="1355024"/>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Cây</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lúa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hoa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sen</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hoa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súng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9" name="Right Arrow 8">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cần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ít</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 nước</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4857750"/>
            <a:ext cx="5572126" cy="1887188"/>
          </a:xfrm>
          <a:prstGeom prst="cloudCallout">
            <a:avLst>
              <a:gd name="adj1" fmla="val -57923"/>
              <a:gd name="adj2" fmla="val -190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Xương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rồng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thanh</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long, phi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lao</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thích</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hợp</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nơi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bóng</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râm</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5418489"/>
            <a:ext cx="3810000" cy="1355024"/>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Cây</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lá</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lốt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mùi</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tàu</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xmlns="" id="{74F17991-CFA6-4E8E-A724-9846AC08B61F}"/>
              </a:ext>
            </a:extLst>
          </p:cNvPr>
          <p:cNvPicPr>
            <a:picLocks noChangeAspect="1"/>
          </p:cNvPicPr>
          <p:nvPr/>
        </p:nvPicPr>
        <p:blipFill rotWithShape="1">
          <a:blip r:embed="rId3">
            <a:extLst>
              <a:ext uri="{28A0092B-C50C-407E-A947-70E740481C1C}">
                <a14:useLocalDpi xmlns:a14="http://schemas.microsoft.com/office/drawing/2010/main" val="0"/>
              </a:ext>
            </a:extLst>
          </a:blip>
          <a:srcRect l="11382" t="65334" r="64270" b="-1"/>
          <a:stretch/>
        </p:blipFill>
        <p:spPr>
          <a:xfrm>
            <a:off x="9196188" y="1963637"/>
            <a:ext cx="2710059" cy="2722663"/>
          </a:xfrm>
          <a:prstGeom prst="rect">
            <a:avLst/>
          </a:prstGeom>
        </p:spPr>
      </p:pic>
      <p:pic>
        <p:nvPicPr>
          <p:cNvPr id="5" name="图片 4">
            <a:extLst>
              <a:ext uri="{FF2B5EF4-FFF2-40B4-BE49-F238E27FC236}">
                <a16:creationId xmlns:a16="http://schemas.microsoft.com/office/drawing/2014/main" xmlns="" id="{BF7012FD-D768-4CBB-B701-17DD569AE167}"/>
              </a:ext>
            </a:extLst>
          </p:cNvPr>
          <p:cNvPicPr>
            <a:picLocks noChangeAspect="1"/>
          </p:cNvPicPr>
          <p:nvPr/>
        </p:nvPicPr>
        <p:blipFill rotWithShape="1">
          <a:blip r:embed="rId3">
            <a:extLst>
              <a:ext uri="{28A0092B-C50C-407E-A947-70E740481C1C}">
                <a14:useLocalDpi xmlns:a14="http://schemas.microsoft.com/office/drawing/2010/main" val="0"/>
              </a:ext>
            </a:extLst>
          </a:blip>
          <a:srcRect l="40373" t="30025" r="35279" b="35308"/>
          <a:stretch/>
        </p:blipFill>
        <p:spPr>
          <a:xfrm>
            <a:off x="882015" y="4162424"/>
            <a:ext cx="2683096" cy="2695575"/>
          </a:xfrm>
          <a:prstGeom prst="rect">
            <a:avLst/>
          </a:prstGeom>
        </p:spPr>
      </p:pic>
      <p:pic>
        <p:nvPicPr>
          <p:cNvPr id="6" name="图片 5">
            <a:extLst>
              <a:ext uri="{FF2B5EF4-FFF2-40B4-BE49-F238E27FC236}">
                <a16:creationId xmlns:a16="http://schemas.microsoft.com/office/drawing/2014/main" xmlns="" id="{98C63F03-F1D4-461F-8685-005F72CB1A47}"/>
              </a:ext>
            </a:extLst>
          </p:cNvPr>
          <p:cNvPicPr>
            <a:picLocks noChangeAspect="1"/>
          </p:cNvPicPr>
          <p:nvPr/>
        </p:nvPicPr>
        <p:blipFill rotWithShape="1">
          <a:blip r:embed="rId3">
            <a:extLst>
              <a:ext uri="{28A0092B-C50C-407E-A947-70E740481C1C}">
                <a14:useLocalDpi xmlns:a14="http://schemas.microsoft.com/office/drawing/2010/main" val="0"/>
              </a:ext>
            </a:extLst>
          </a:blip>
          <a:srcRect l="68345" t="32667" r="7307" b="32667"/>
          <a:stretch/>
        </p:blipFill>
        <p:spPr>
          <a:xfrm>
            <a:off x="6876494" y="-249719"/>
            <a:ext cx="2476576" cy="2488094"/>
          </a:xfrm>
          <a:prstGeom prst="rect">
            <a:avLst/>
          </a:prstGeom>
        </p:spPr>
      </p:pic>
      <p:pic>
        <p:nvPicPr>
          <p:cNvPr id="11" name="Picture 10">
            <a:extLst>
              <a:ext uri="{FF2B5EF4-FFF2-40B4-BE49-F238E27FC236}">
                <a16:creationId xmlns:a16="http://schemas.microsoft.com/office/drawing/2014/main" xmlns="" id="{17C9C2BC-7ECE-AAE0-4D52-C175A1467BF0}"/>
              </a:ext>
            </a:extLst>
          </p:cNvPr>
          <p:cNvPicPr>
            <a:picLocks noChangeAspect="1"/>
          </p:cNvPicPr>
          <p:nvPr/>
        </p:nvPicPr>
        <p:blipFill>
          <a:blip r:embed="rId4"/>
          <a:stretch>
            <a:fillRect/>
          </a:stretch>
        </p:blipFill>
        <p:spPr>
          <a:xfrm>
            <a:off x="2359595" y="1654262"/>
            <a:ext cx="7358510" cy="920576"/>
          </a:xfrm>
          <a:prstGeom prst="rect">
            <a:avLst/>
          </a:prstGeom>
        </p:spPr>
      </p:pic>
      <p:pic>
        <p:nvPicPr>
          <p:cNvPr id="12" name="Picture 11">
            <a:extLst>
              <a:ext uri="{FF2B5EF4-FFF2-40B4-BE49-F238E27FC236}">
                <a16:creationId xmlns:a16="http://schemas.microsoft.com/office/drawing/2014/main" xmlns="" id="{4DCEFE41-063E-002D-3ADE-BE3BB4B140EE}"/>
              </a:ext>
            </a:extLst>
          </p:cNvPr>
          <p:cNvPicPr>
            <a:picLocks noChangeAspect="1"/>
          </p:cNvPicPr>
          <p:nvPr/>
        </p:nvPicPr>
        <p:blipFill>
          <a:blip r:embed="rId5"/>
          <a:stretch>
            <a:fillRect/>
          </a:stretch>
        </p:blipFill>
        <p:spPr>
          <a:xfrm>
            <a:off x="2034978" y="2490875"/>
            <a:ext cx="7474344" cy="2371550"/>
          </a:xfrm>
          <a:prstGeom prst="rect">
            <a:avLst/>
          </a:prstGeom>
        </p:spPr>
      </p:pic>
      <p:sp>
        <p:nvSpPr>
          <p:cNvPr id="13" name="TextBox 12">
            <a:extLst>
              <a:ext uri="{FF2B5EF4-FFF2-40B4-BE49-F238E27FC236}">
                <a16:creationId xmlns:a16="http://schemas.microsoft.com/office/drawing/2014/main" xmlns="" id="{84DFE2A8-B96D-21F6-8C78-4062101E5F5C}"/>
              </a:ext>
            </a:extLst>
          </p:cNvPr>
          <p:cNvSpPr txBox="1"/>
          <p:nvPr/>
        </p:nvSpPr>
        <p:spPr>
          <a:xfrm>
            <a:off x="5295900" y="4486275"/>
            <a:ext cx="17240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t>
            </a:r>
            <a:r>
              <a:rPr lang="en-US" sz="3200" b="1" dirty="0" err="1">
                <a:latin typeface="Cambria" panose="02040503050406030204" pitchFamily="18" charset="0"/>
                <a:ea typeface="Cambria" panose="02040503050406030204" pitchFamily="18" charset="0"/>
              </a:rPr>
              <a:t>Tiết</a:t>
            </a:r>
            <a:r>
              <a:rPr lang="en-US" sz="32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6" name="图片 5">
            <a:extLst>
              <a:ext uri="{FF2B5EF4-FFF2-40B4-BE49-F238E27FC236}">
                <a16:creationId xmlns:a16="http://schemas.microsoft.com/office/drawing/2014/main" xmlns="" id="{264264CA-DD1A-42C4-ADCD-DE6B057E6D62}"/>
              </a:ext>
            </a:extLst>
          </p:cNvPr>
          <p:cNvPicPr>
            <a:picLocks noChangeAspect="1"/>
          </p:cNvPicPr>
          <p:nvPr/>
        </p:nvPicPr>
        <p:blipFill rotWithShape="1">
          <a:blip r:embed="rId4">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
        <p:nvSpPr>
          <p:cNvPr id="7" name="Cloud 6">
            <a:extLst>
              <a:ext uri="{FF2B5EF4-FFF2-40B4-BE49-F238E27FC236}">
                <a16:creationId xmlns:a16="http://schemas.microsoft.com/office/drawing/2014/main" xmlns="" id="{C4F272C9-F0AE-F4B0-2751-DE5BD4B0EDDE}"/>
              </a:ext>
            </a:extLst>
          </p:cNvPr>
          <p:cNvSpPr/>
          <p:nvPr/>
        </p:nvSpPr>
        <p:spPr>
          <a:xfrm rot="11112132">
            <a:off x="800821" y="1378934"/>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7">
            <a:extLst>
              <a:ext uri="{FF2B5EF4-FFF2-40B4-BE49-F238E27FC236}">
                <a16:creationId xmlns:a16="http://schemas.microsoft.com/office/drawing/2014/main" xmlns="" id="{F9E67DE8-5B42-BC73-DD6F-88CF1811E33B}"/>
              </a:ext>
            </a:extLst>
          </p:cNvPr>
          <p:cNvSpPr txBox="1">
            <a:spLocks noChangeArrowheads="1"/>
          </p:cNvSpPr>
          <p:nvPr/>
        </p:nvSpPr>
        <p:spPr bwMode="auto">
          <a:xfrm>
            <a:off x="1038224" y="2365161"/>
            <a:ext cx="61307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algn="ctr"/>
            <a:r>
              <a:rPr lang="vi-VN" altLang="en-US" sz="5400" dirty="0">
                <a:latin typeface="Cambria" panose="02040503050406030204" pitchFamily="18" charset="0"/>
                <a:ea typeface="Cambria" panose="02040503050406030204" pitchFamily="18" charset="0"/>
              </a:rPr>
              <a:t>Hoạt động 1: Chăm sóc </a:t>
            </a:r>
            <a:r>
              <a:rPr lang="en-US" altLang="en-US" sz="5400" dirty="0" err="1">
                <a:latin typeface="Cambria" panose="02040503050406030204" pitchFamily="18" charset="0"/>
                <a:ea typeface="Cambria" panose="02040503050406030204" pitchFamily="18" charset="0"/>
              </a:rPr>
              <a:t>vật</a:t>
            </a:r>
            <a:r>
              <a:rPr lang="en-US" altLang="en-US" sz="5400" dirty="0">
                <a:latin typeface="Cambria" panose="02040503050406030204" pitchFamily="18" charset="0"/>
                <a:ea typeface="Cambria" panose="02040503050406030204" pitchFamily="18" charset="0"/>
              </a:rPr>
              <a:t> </a:t>
            </a:r>
            <a:r>
              <a:rPr lang="en-US" altLang="en-US" sz="5400" dirty="0" err="1">
                <a:latin typeface="Cambria" panose="02040503050406030204" pitchFamily="18" charset="0"/>
                <a:ea typeface="Cambria" panose="02040503050406030204" pitchFamily="18" charset="0"/>
              </a:rPr>
              <a:t>nuôi</a:t>
            </a:r>
            <a:endParaRPr lang="vi-VN" altLang="en-US" sz="5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9846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7" name="TextBox 16">
            <a:extLst>
              <a:ext uri="{FF2B5EF4-FFF2-40B4-BE49-F238E27FC236}">
                <a16:creationId xmlns:a16="http://schemas.microsoft.com/office/drawing/2014/main" xmlns="" id="{A3C03039-5318-E7AE-660B-97A796724135}"/>
              </a:ext>
            </a:extLst>
          </p:cNvPr>
          <p:cNvSpPr txBox="1"/>
          <p:nvPr/>
        </p:nvSpPr>
        <p:spPr>
          <a:xfrm>
            <a:off x="1228725" y="838200"/>
            <a:ext cx="10325099" cy="954107"/>
          </a:xfrm>
          <a:prstGeom prst="rect">
            <a:avLst/>
          </a:prstGeom>
          <a:noFill/>
        </p:spPr>
        <p:txBody>
          <a:bodyPr wrap="square" rtlCol="0">
            <a:spAutoFit/>
          </a:bodyPr>
          <a:lstStyle/>
          <a:p>
            <a:r>
              <a:rPr lang="en-US" sz="2800" b="1" i="0" dirty="0">
                <a:solidFill>
                  <a:srgbClr val="000000"/>
                </a:solidFill>
                <a:effectLst/>
                <a:latin typeface="Cambria" panose="02040503050406030204" pitchFamily="18" charset="0"/>
                <a:ea typeface="Cambria" panose="02040503050406030204" pitchFamily="18" charset="0"/>
              </a:rPr>
              <a:t>Quan </a:t>
            </a:r>
            <a:r>
              <a:rPr lang="en-US" sz="2800" b="1" i="0" dirty="0" err="1">
                <a:solidFill>
                  <a:srgbClr val="000000"/>
                </a:solidFill>
                <a:effectLst/>
                <a:latin typeface="Cambria" panose="02040503050406030204" pitchFamily="18" charset="0"/>
                <a:ea typeface="Cambria" panose="02040503050406030204" pitchFamily="18" charset="0"/>
              </a:rPr>
              <a:t>sát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3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việc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chăm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vật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nuôi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trong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Giải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thích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vì</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sao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hiện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việc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chăm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đó</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xmlns="" id="{96DF7A1E-5FEE-3732-4B49-1966D04BCDA0}"/>
              </a:ext>
            </a:extLst>
          </p:cNvPr>
          <p:cNvPicPr>
            <a:picLocks noChangeAspect="1"/>
          </p:cNvPicPr>
          <p:nvPr/>
        </p:nvPicPr>
        <p:blipFill>
          <a:blip r:embed="rId4"/>
          <a:stretch>
            <a:fillRect/>
          </a:stretch>
        </p:blipFill>
        <p:spPr>
          <a:xfrm>
            <a:off x="1066800" y="2243137"/>
            <a:ext cx="5123604" cy="3033713"/>
          </a:xfrm>
          <a:prstGeom prst="rect">
            <a:avLst/>
          </a:prstGeom>
        </p:spPr>
      </p:pic>
      <p:pic>
        <p:nvPicPr>
          <p:cNvPr id="22" name="Picture 21">
            <a:extLst>
              <a:ext uri="{FF2B5EF4-FFF2-40B4-BE49-F238E27FC236}">
                <a16:creationId xmlns:a16="http://schemas.microsoft.com/office/drawing/2014/main" xmlns="" id="{FA87440A-85BA-50F8-B272-1B8245F977A4}"/>
              </a:ext>
            </a:extLst>
          </p:cNvPr>
          <p:cNvPicPr>
            <a:picLocks noChangeAspect="1"/>
          </p:cNvPicPr>
          <p:nvPr/>
        </p:nvPicPr>
        <p:blipFill>
          <a:blip r:embed="rId5"/>
          <a:stretch>
            <a:fillRect/>
          </a:stretch>
        </p:blipFill>
        <p:spPr>
          <a:xfrm>
            <a:off x="6410325" y="2257426"/>
            <a:ext cx="4876800" cy="3176262"/>
          </a:xfrm>
          <a:prstGeom prst="rect">
            <a:avLst/>
          </a:prstGeom>
        </p:spPr>
      </p:pic>
    </p:spTree>
    <p:extLst>
      <p:ext uri="{BB962C8B-B14F-4D97-AF65-F5344CB8AC3E}">
        <p14:creationId xmlns:p14="http://schemas.microsoft.com/office/powerpoint/2010/main" val="76000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682</Words>
  <Application>Microsoft Office PowerPoint</Application>
  <PresentationFormat>Widescreen</PresentationFormat>
  <Paragraphs>55</Paragraphs>
  <Slides>30</Slides>
  <Notes>1</Notes>
  <HiddenSlides>0</HiddenSlides>
  <MMClips>2</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30</vt:i4>
      </vt:variant>
    </vt:vector>
  </HeadingPairs>
  <TitlesOfParts>
    <vt:vector size="39" baseType="lpstr">
      <vt:lpstr>Arial</vt:lpstr>
      <vt:lpstr>Calibri</vt:lpstr>
      <vt:lpstr>Cambria</vt:lpstr>
      <vt:lpstr>Georgia</vt:lpstr>
      <vt:lpstr>Times New Roman</vt:lpstr>
      <vt:lpstr>1_Office Theme</vt:lpstr>
      <vt:lpstr>Office Theme</vt:lpstr>
      <vt:lpstr>2_Office Theme</vt:lpstr>
      <vt:lpstr>1_Simple Light</vt:lpstr>
      <vt:lpstr>PowerPoint Presentation</vt:lpstr>
      <vt:lpstr>GIÚP MẸ THU HOẠCH TRỨNG GÀ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Welcome</cp:lastModifiedBy>
  <cp:revision>45</cp:revision>
  <dcterms:created xsi:type="dcterms:W3CDTF">2023-10-25T08:48:06Z</dcterms:created>
  <dcterms:modified xsi:type="dcterms:W3CDTF">2024-01-17T12:35:36Z</dcterms:modified>
</cp:coreProperties>
</file>