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</p:sldMasterIdLst>
  <p:notesMasterIdLst>
    <p:notesMasterId r:id="rId7"/>
  </p:notesMasterIdLst>
  <p:sldIdLst>
    <p:sldId id="257" r:id="rId6"/>
    <p:sldId id="259" r:id="rId8"/>
    <p:sldId id="260" r:id="rId9"/>
    <p:sldId id="256" r:id="rId10"/>
    <p:sldId id="262" r:id="rId11"/>
    <p:sldId id="264" r:id="rId12"/>
    <p:sldId id="266" r:id="rId13"/>
    <p:sldId id="265" r:id="rId14"/>
    <p:sldId id="26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A2A44-EF06-447B-886D-F42EA82E8AD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9C469-50C8-4F6B-B2B3-4DBCBB8ABF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9C469-50C8-4F6B-B2B3-4DBCBB8ABF6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E2E3AE05-7DD1-4AF0-924E-BEEA496F3737}" type="slidenum">
              <a:rPr lang="zh-CN" altLang="en-US" smtClean="0">
                <a:solidFill>
                  <a:prstClr val="black"/>
                </a:solidFill>
                <a:latin typeface="DengXian" panose="020F0502020204030204"/>
                <a:ea typeface="DengXia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DengXian" panose="020F0502020204030204"/>
              <a:ea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AEC6-844A-4D84-8155-EAE6D37F37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B0CA-3442-45F3-A86A-63D9ADBA94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AEC6-844A-4D84-8155-EAE6D37F37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B0CA-3442-45F3-A86A-63D9ADBA94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AEC6-844A-4D84-8155-EAE6D37F37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B0CA-3442-45F3-A86A-63D9ADBA94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" y="3331462"/>
            <a:ext cx="2784513" cy="18120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>
            <a:off x="7529475" y="3"/>
            <a:ext cx="1614526" cy="21813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>
            <a:off x="6593596" y="0"/>
            <a:ext cx="1379862" cy="1007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AEC6-844A-4D84-8155-EAE6D37F37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B0CA-3442-45F3-A86A-63D9ADBA94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399665" indent="0">
              <a:buNone/>
              <a:defRPr sz="700"/>
            </a:lvl8pPr>
            <a:lvl9pPr marL="2742565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399665" indent="0">
              <a:buNone/>
              <a:defRPr sz="700"/>
            </a:lvl8pPr>
            <a:lvl9pPr marL="2742565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225" indent="0" algn="ctr">
              <a:buNone/>
              <a:defRPr/>
            </a:lvl2pPr>
            <a:lvl3pPr marL="807085" indent="0" algn="ctr">
              <a:buNone/>
              <a:defRPr/>
            </a:lvl3pPr>
            <a:lvl4pPr marL="1210310" indent="0" algn="ctr">
              <a:buNone/>
              <a:defRPr/>
            </a:lvl4pPr>
            <a:lvl5pPr marL="1614170" indent="0" algn="ctr">
              <a:buNone/>
              <a:defRPr/>
            </a:lvl5pPr>
            <a:lvl6pPr marL="2017395" indent="0" algn="ctr">
              <a:buNone/>
              <a:defRPr/>
            </a:lvl6pPr>
            <a:lvl7pPr marL="2421255" indent="0" algn="ctr">
              <a:buNone/>
              <a:defRPr/>
            </a:lvl7pPr>
            <a:lvl8pPr marL="2824480" indent="0" algn="ctr">
              <a:buNone/>
              <a:defRPr/>
            </a:lvl8pPr>
            <a:lvl9pPr marL="32283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403225" indent="0">
              <a:buNone/>
              <a:defRPr sz="1600"/>
            </a:lvl2pPr>
            <a:lvl3pPr marL="807085" indent="0">
              <a:buNone/>
              <a:defRPr sz="1400"/>
            </a:lvl3pPr>
            <a:lvl4pPr marL="1210310" indent="0">
              <a:buNone/>
              <a:defRPr sz="1200"/>
            </a:lvl4pPr>
            <a:lvl5pPr marL="1614170" indent="0">
              <a:buNone/>
              <a:defRPr sz="1200"/>
            </a:lvl5pPr>
            <a:lvl6pPr marL="2017395" indent="0">
              <a:buNone/>
              <a:defRPr sz="1200"/>
            </a:lvl6pPr>
            <a:lvl7pPr marL="2421255" indent="0">
              <a:buNone/>
              <a:defRPr sz="1200"/>
            </a:lvl7pPr>
            <a:lvl8pPr marL="2824480" indent="0">
              <a:buNone/>
              <a:defRPr sz="1200"/>
            </a:lvl8pPr>
            <a:lvl9pPr marL="322834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3225" indent="0">
              <a:buNone/>
              <a:defRPr sz="1700" b="1"/>
            </a:lvl2pPr>
            <a:lvl3pPr marL="807085" indent="0">
              <a:buNone/>
              <a:defRPr sz="1600" b="1"/>
            </a:lvl3pPr>
            <a:lvl4pPr marL="1210310" indent="0">
              <a:buNone/>
              <a:defRPr sz="1400" b="1"/>
            </a:lvl4pPr>
            <a:lvl5pPr marL="1614170" indent="0">
              <a:buNone/>
              <a:defRPr sz="1400" b="1"/>
            </a:lvl5pPr>
            <a:lvl6pPr marL="2017395" indent="0">
              <a:buNone/>
              <a:defRPr sz="1400" b="1"/>
            </a:lvl6pPr>
            <a:lvl7pPr marL="2421255" indent="0">
              <a:buNone/>
              <a:defRPr sz="1400" b="1"/>
            </a:lvl7pPr>
            <a:lvl8pPr marL="2824480" indent="0">
              <a:buNone/>
              <a:defRPr sz="1400" b="1"/>
            </a:lvl8pPr>
            <a:lvl9pPr marL="32283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3225" indent="0">
              <a:buNone/>
              <a:defRPr sz="1700" b="1"/>
            </a:lvl2pPr>
            <a:lvl3pPr marL="807085" indent="0">
              <a:buNone/>
              <a:defRPr sz="1600" b="1"/>
            </a:lvl3pPr>
            <a:lvl4pPr marL="1210310" indent="0">
              <a:buNone/>
              <a:defRPr sz="1400" b="1"/>
            </a:lvl4pPr>
            <a:lvl5pPr marL="1614170" indent="0">
              <a:buNone/>
              <a:defRPr sz="1400" b="1"/>
            </a:lvl5pPr>
            <a:lvl6pPr marL="2017395" indent="0">
              <a:buNone/>
              <a:defRPr sz="1400" b="1"/>
            </a:lvl6pPr>
            <a:lvl7pPr marL="2421255" indent="0">
              <a:buNone/>
              <a:defRPr sz="1400" b="1"/>
            </a:lvl7pPr>
            <a:lvl8pPr marL="2824480" indent="0">
              <a:buNone/>
              <a:defRPr sz="1400" b="1"/>
            </a:lvl8pPr>
            <a:lvl9pPr marL="32283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AEC6-844A-4D84-8155-EAE6D37F37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B0CA-3442-45F3-A86A-63D9ADBA94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2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3225" indent="0">
              <a:buNone/>
              <a:defRPr sz="1100"/>
            </a:lvl2pPr>
            <a:lvl3pPr marL="807085" indent="0">
              <a:buNone/>
              <a:defRPr sz="900"/>
            </a:lvl3pPr>
            <a:lvl4pPr marL="1210310" indent="0">
              <a:buNone/>
              <a:defRPr sz="800"/>
            </a:lvl4pPr>
            <a:lvl5pPr marL="1614170" indent="0">
              <a:buNone/>
              <a:defRPr sz="800"/>
            </a:lvl5pPr>
            <a:lvl6pPr marL="2017395" indent="0">
              <a:buNone/>
              <a:defRPr sz="800"/>
            </a:lvl6pPr>
            <a:lvl7pPr marL="2421255" indent="0">
              <a:buNone/>
              <a:defRPr sz="800"/>
            </a:lvl7pPr>
            <a:lvl8pPr marL="2824480" indent="0">
              <a:buNone/>
              <a:defRPr sz="800"/>
            </a:lvl8pPr>
            <a:lvl9pPr marL="32283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3225" indent="0">
              <a:buNone/>
              <a:defRPr sz="2500"/>
            </a:lvl2pPr>
            <a:lvl3pPr marL="807085" indent="0">
              <a:buNone/>
              <a:defRPr sz="2100"/>
            </a:lvl3pPr>
            <a:lvl4pPr marL="1210310" indent="0">
              <a:buNone/>
              <a:defRPr sz="1700"/>
            </a:lvl4pPr>
            <a:lvl5pPr marL="1614170" indent="0">
              <a:buNone/>
              <a:defRPr sz="1700"/>
            </a:lvl5pPr>
            <a:lvl6pPr marL="2017395" indent="0">
              <a:buNone/>
              <a:defRPr sz="1700"/>
            </a:lvl6pPr>
            <a:lvl7pPr marL="2421255" indent="0">
              <a:buNone/>
              <a:defRPr sz="1700"/>
            </a:lvl7pPr>
            <a:lvl8pPr marL="2824480" indent="0">
              <a:buNone/>
              <a:defRPr sz="1700"/>
            </a:lvl8pPr>
            <a:lvl9pPr marL="3228340" indent="0">
              <a:buNone/>
              <a:defRPr sz="17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3225" indent="0">
              <a:buNone/>
              <a:defRPr sz="1100"/>
            </a:lvl2pPr>
            <a:lvl3pPr marL="807085" indent="0">
              <a:buNone/>
              <a:defRPr sz="900"/>
            </a:lvl3pPr>
            <a:lvl4pPr marL="1210310" indent="0">
              <a:buNone/>
              <a:defRPr sz="800"/>
            </a:lvl4pPr>
            <a:lvl5pPr marL="1614170" indent="0">
              <a:buNone/>
              <a:defRPr sz="800"/>
            </a:lvl5pPr>
            <a:lvl6pPr marL="2017395" indent="0">
              <a:buNone/>
              <a:defRPr sz="800"/>
            </a:lvl6pPr>
            <a:lvl7pPr marL="2421255" indent="0">
              <a:buNone/>
              <a:defRPr sz="800"/>
            </a:lvl7pPr>
            <a:lvl8pPr marL="2824480" indent="0">
              <a:buNone/>
              <a:defRPr sz="800"/>
            </a:lvl8pPr>
            <a:lvl9pPr marL="32283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9" y="3331456"/>
            <a:ext cx="2784513" cy="18120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>
            <a:off x="7529475" y="1"/>
            <a:ext cx="1614526" cy="21813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>
            <a:off x="6593596" y="0"/>
            <a:ext cx="1379862" cy="1007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 userDrawn="1"/>
        </p:nvSpPr>
        <p:spPr>
          <a:xfrm>
            <a:off x="161925" y="152401"/>
            <a:ext cx="8820150" cy="4724400"/>
          </a:xfrm>
          <a:prstGeom prst="roundRect">
            <a:avLst>
              <a:gd name="adj" fmla="val 6463"/>
            </a:avLst>
          </a:prstGeom>
          <a:solidFill>
            <a:srgbClr val="FFF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7" rIns="68553" bIns="34277"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268625" y="247650"/>
            <a:ext cx="8599155" cy="4495800"/>
          </a:xfrm>
          <a:prstGeom prst="roundRect">
            <a:avLst>
              <a:gd name="adj" fmla="val 6463"/>
            </a:avLst>
          </a:prstGeom>
          <a:solidFill>
            <a:schemeClr val="bg1"/>
          </a:solidFill>
          <a:ln w="3175">
            <a:solidFill>
              <a:srgbClr val="F68B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7" rIns="68553" bIns="34277"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49572" y="257180"/>
            <a:ext cx="847725" cy="847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 userDrawn="1"/>
        </p:nvSpPr>
        <p:spPr>
          <a:xfrm>
            <a:off x="161925" y="152401"/>
            <a:ext cx="8820150" cy="4724400"/>
          </a:xfrm>
          <a:prstGeom prst="roundRect">
            <a:avLst>
              <a:gd name="adj" fmla="val 6463"/>
            </a:avLst>
          </a:prstGeom>
          <a:solidFill>
            <a:srgbClr val="FFF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7" rIns="68553" bIns="34277"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268625" y="247650"/>
            <a:ext cx="8599155" cy="4495800"/>
          </a:xfrm>
          <a:prstGeom prst="roundRect">
            <a:avLst>
              <a:gd name="adj" fmla="val 6463"/>
            </a:avLst>
          </a:prstGeom>
          <a:solidFill>
            <a:schemeClr val="bg1"/>
          </a:solidFill>
          <a:ln w="3175">
            <a:solidFill>
              <a:srgbClr val="F68B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7" rIns="68553" bIns="34277"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49572" y="257180"/>
            <a:ext cx="847725" cy="847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 userDrawn="1"/>
        </p:nvSpPr>
        <p:spPr>
          <a:xfrm>
            <a:off x="161925" y="152401"/>
            <a:ext cx="8820150" cy="4724400"/>
          </a:xfrm>
          <a:prstGeom prst="roundRect">
            <a:avLst>
              <a:gd name="adj" fmla="val 6463"/>
            </a:avLst>
          </a:prstGeom>
          <a:solidFill>
            <a:srgbClr val="FFF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7" rIns="68553" bIns="34277"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268625" y="247650"/>
            <a:ext cx="8599155" cy="4495800"/>
          </a:xfrm>
          <a:prstGeom prst="roundRect">
            <a:avLst>
              <a:gd name="adj" fmla="val 6463"/>
            </a:avLst>
          </a:prstGeom>
          <a:solidFill>
            <a:schemeClr val="bg1"/>
          </a:solidFill>
          <a:ln w="3175">
            <a:solidFill>
              <a:srgbClr val="F68B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7" rIns="68553" bIns="34277"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49572" y="257180"/>
            <a:ext cx="847725" cy="847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 userDrawn="1"/>
        </p:nvSpPr>
        <p:spPr>
          <a:xfrm>
            <a:off x="161925" y="152401"/>
            <a:ext cx="8820150" cy="4724400"/>
          </a:xfrm>
          <a:prstGeom prst="roundRect">
            <a:avLst>
              <a:gd name="adj" fmla="val 6463"/>
            </a:avLst>
          </a:prstGeom>
          <a:solidFill>
            <a:srgbClr val="FFF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7" rIns="68553" bIns="34277"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268625" y="247650"/>
            <a:ext cx="8599155" cy="4495800"/>
          </a:xfrm>
          <a:prstGeom prst="roundRect">
            <a:avLst>
              <a:gd name="adj" fmla="val 6463"/>
            </a:avLst>
          </a:prstGeom>
          <a:solidFill>
            <a:schemeClr val="bg1"/>
          </a:solidFill>
          <a:ln w="3175">
            <a:solidFill>
              <a:srgbClr val="F68B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7" rIns="68553" bIns="34277"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49572" y="257180"/>
            <a:ext cx="847725" cy="847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AEC6-844A-4D84-8155-EAE6D37F37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B0CA-3442-45F3-A86A-63D9ADBA94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 userDrawn="1"/>
        </p:nvSpPr>
        <p:spPr>
          <a:xfrm>
            <a:off x="161925" y="152401"/>
            <a:ext cx="8820150" cy="4724400"/>
          </a:xfrm>
          <a:prstGeom prst="roundRect">
            <a:avLst>
              <a:gd name="adj" fmla="val 6463"/>
            </a:avLst>
          </a:prstGeom>
          <a:solidFill>
            <a:srgbClr val="FFF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7" rIns="68553" bIns="34277"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268625" y="247650"/>
            <a:ext cx="8599155" cy="4495800"/>
          </a:xfrm>
          <a:prstGeom prst="roundRect">
            <a:avLst>
              <a:gd name="adj" fmla="val 6463"/>
            </a:avLst>
          </a:prstGeom>
          <a:solidFill>
            <a:schemeClr val="bg1"/>
          </a:solidFill>
          <a:ln w="3175">
            <a:solidFill>
              <a:srgbClr val="F68B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7" rIns="68553" bIns="34277"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49572" y="257180"/>
            <a:ext cx="847725" cy="847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AEC6-844A-4D84-8155-EAE6D37F372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B0CA-3442-45F3-A86A-63D9ADBA94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AEC6-844A-4D84-8155-EAE6D37F372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B0CA-3442-45F3-A86A-63D9ADBA94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AEC6-844A-4D84-8155-EAE6D37F372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B0CA-3442-45F3-A86A-63D9ADBA94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AEC6-844A-4D84-8155-EAE6D37F37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B0CA-3442-45F3-A86A-63D9ADBA94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AEC6-844A-4D84-8155-EAE6D37F37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B0CA-3442-45F3-A86A-63D9ADBA94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13" Type="http://schemas.openxmlformats.org/officeDocument/2006/relationships/image" Target="../media/image5.jpe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4.xml"/><Relationship Id="rId20" Type="http://schemas.openxmlformats.org/officeDocument/2006/relationships/image" Target="../media/image8.png"/><Relationship Id="rId2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3AEC6-844A-4D84-8155-EAE6D37F37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B0CA-3442-45F3-A86A-63D9ADBA948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6" rIns="68571" bIns="3428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6" rIns="68571" bIns="34286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6" rIns="68571" bIns="3428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68571" tIns="34286" rIns="68571" bIns="3428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6" rIns="68571" bIns="3428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751" tIns="53876" rIns="107751" bIns="53876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2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751" tIns="53876" rIns="107751" bIns="53876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2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751" tIns="53876" rIns="107751" bIns="53876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2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751" tIns="53876" rIns="107751" bIns="53876" numCol="1" anchor="t" anchorCtr="0" compatLnSpc="1"/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2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751" tIns="53876" rIns="107751" bIns="53876" numCol="1" anchor="t" anchorCtr="0" compatLnSpc="1"/>
          <a:lstStyle>
            <a:lvl1pPr algn="r" eaLnBrk="1" hangingPunct="1">
              <a:defRPr sz="1200"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5pPr>
      <a:lvl6pPr marL="40322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6pPr>
      <a:lvl7pPr marL="80708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7pPr>
      <a:lvl8pPr marL="1210310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8pPr>
      <a:lvl9pPr marL="1614170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02260" indent="-30226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5320" indent="-25146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8380" indent="-20129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11605" indent="-20129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815465" indent="-20129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219325" indent="-20193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623185" indent="-20193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026410" indent="-20193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430270" indent="-20193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0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algn="l" defTabSz="8070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7085" algn="l" defTabSz="8070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0310" algn="l" defTabSz="8070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170" algn="l" defTabSz="8070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7395" algn="l" defTabSz="8070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1255" algn="l" defTabSz="8070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4480" algn="l" defTabSz="8070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28340" algn="l" defTabSz="8070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004" y="107159"/>
            <a:ext cx="949895" cy="949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45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0" y="1166"/>
            <a:ext cx="9144000" cy="5143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3310" y="300043"/>
            <a:ext cx="8005124" cy="1580515"/>
          </a:xfrm>
          <a:prstGeom prst="rect">
            <a:avLst/>
          </a:prstGeom>
          <a:noFill/>
        </p:spPr>
        <p:txBody>
          <a:bodyPr wrap="square" lIns="57503" tIns="28754" rIns="57503" bIns="28754" rtlCol="0">
            <a:spAutoFit/>
          </a:bodyPr>
          <a:lstStyle/>
          <a:p>
            <a:pPr algn="ctr" defTabSz="574675">
              <a:defRPr/>
            </a:pPr>
            <a:r>
              <a:rPr lang="en-US" sz="2000" b="1" dirty="0">
                <a:solidFill>
                  <a:srgbClr val="000000"/>
                </a:solidFill>
                <a:latin typeface="HP001 4 hàng" pitchFamily="34" charset="-93"/>
                <a:cs typeface="Arial" panose="020B0604020202020204"/>
                <a:sym typeface="Arial" panose="020B0604020202020204"/>
              </a:rPr>
              <a:t> </a:t>
            </a:r>
            <a:r>
              <a:rPr lang="en-US" sz="3300" b="1" kern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anose="02020603050405020304" pitchFamily="18" charset="0"/>
                <a:sym typeface="Arial" panose="020B0604020202020204"/>
              </a:rPr>
              <a:t>Thứ</a:t>
            </a:r>
            <a:r>
              <a:rPr lang="en-US" sz="33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anose="02020603050405020304" pitchFamily="18" charset="0"/>
                <a:sym typeface="Arial" panose="020B0604020202020204"/>
              </a:rPr>
              <a:t> ba </a:t>
            </a:r>
            <a:r>
              <a:rPr lang="en-US" sz="3300" b="1" kern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anose="02020603050405020304" pitchFamily="18" charset="0"/>
                <a:sym typeface="Arial" panose="020B0604020202020204"/>
              </a:rPr>
              <a:t>ngày 9</a:t>
            </a:r>
            <a:r>
              <a:rPr lang="en-US" sz="33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300" b="1" kern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anose="02020603050405020304" pitchFamily="18" charset="0"/>
                <a:sym typeface="Arial" panose="020B0604020202020204"/>
              </a:rPr>
              <a:t>tháng</a:t>
            </a:r>
            <a:r>
              <a:rPr lang="en-US" sz="33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anose="02020603050405020304" pitchFamily="18" charset="0"/>
                <a:sym typeface="Arial" panose="020B0604020202020204"/>
              </a:rPr>
              <a:t> 4 </a:t>
            </a:r>
            <a:r>
              <a:rPr lang="en-US" sz="3300" b="1" kern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anose="02020603050405020304" pitchFamily="18" charset="0"/>
                <a:sym typeface="Arial" panose="020B0604020202020204"/>
              </a:rPr>
              <a:t>năm</a:t>
            </a:r>
            <a:r>
              <a:rPr lang="en-US" sz="33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anose="02020603050405020304" pitchFamily="18" charset="0"/>
                <a:sym typeface="Arial" panose="020B0604020202020204"/>
              </a:rPr>
              <a:t> 2024</a:t>
            </a:r>
            <a:endParaRPr lang="en-US" sz="33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574675">
              <a:defRPr/>
            </a:pPr>
            <a:r>
              <a:rPr lang="en-US" sz="3300" b="1" u="sng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Tiếng</a:t>
            </a:r>
            <a:r>
              <a:rPr lang="en-US" sz="33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 Việt</a:t>
            </a:r>
            <a:endParaRPr lang="en-US" sz="33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</a:endParaRPr>
          </a:p>
          <a:p>
            <a:pPr algn="ctr" defTabSz="574675">
              <a:defRPr/>
            </a:pPr>
            <a:r>
              <a:rPr 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Bài 21:   Nhà rông (Tiết 3)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94619" y="425200"/>
            <a:ext cx="3293050" cy="1618489"/>
          </a:xfrm>
          <a:prstGeom prst="rect">
            <a:avLst/>
          </a:prstGeom>
        </p:spPr>
        <p:txBody>
          <a:bodyPr vert="horz" lIns="68556" tIns="34280" rIns="68556" bIns="34280" rtlCol="0" anchor="b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Nunito Black" pitchFamily="2" charset="0"/>
              </a:rPr>
              <a:t>TIẾT 3</a:t>
            </a:r>
            <a:endParaRPr lang="en-US" sz="5400" dirty="0">
              <a:solidFill>
                <a:srgbClr val="FF0000"/>
              </a:solidFill>
              <a:latin typeface="Nunito Black" pitchFamily="2" charset="0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Nunito Black" pitchFamily="2" charset="0"/>
              </a:rPr>
              <a:t>VIẾT</a:t>
            </a:r>
            <a:endParaRPr lang="en-US" sz="5400" dirty="0">
              <a:solidFill>
                <a:srgbClr val="FF0000"/>
              </a:solidFill>
              <a:latin typeface="Nunito Black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"/>
            <a:ext cx="9144000" cy="5143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650" y="1949669"/>
            <a:ext cx="9009246" cy="1194613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defTabSz="913765">
              <a:defRPr/>
            </a:pPr>
            <a:r>
              <a:rPr lang="en-US" sz="36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3600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khó:  </a:t>
            </a:r>
            <a:r>
              <a:rPr lang="en-US" sz="360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HP001 4 hàng" pitchFamily="34" charset="-93"/>
                <a:cs typeface="Calibri" panose="020F0502020204030204" pitchFamily="34" charset="0"/>
              </a:rPr>
              <a:t> </a:t>
            </a:r>
            <a:endParaRPr lang="en-US" sz="360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HP001 4 hàng" pitchFamily="34" charset="-93"/>
              <a:cs typeface="Calibri" panose="020F0502020204030204" pitchFamily="34" charset="0"/>
            </a:endParaRPr>
          </a:p>
          <a:p>
            <a:pPr defTabSz="685800"/>
            <a:r>
              <a:rPr lang="en-US" sz="360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HP001 4 hàng" pitchFamily="34" charset="-93"/>
                <a:cs typeface="Calibri" panose="020F0502020204030204" pitchFamily="34" charset="0"/>
              </a:rPr>
              <a:t> </a:t>
            </a:r>
            <a:r>
              <a:rPr lang="nl-NL" sz="3000" b="1">
                <a:solidFill>
                  <a:srgbClr val="0000CC"/>
                </a:solidFill>
                <a:latin typeface="HP001 4 hàng" pitchFamily="34" charset="-93"/>
                <a:cs typeface="Times New Roman" panose="02020603050405020304" pitchFamily="18" charset="0"/>
              </a:rPr>
              <a:t>Tây Nguyên, dựng đứng, lưỡi rìu, tuồn tuột, ...</a:t>
            </a:r>
            <a:endParaRPr lang="en-US" sz="3000" b="1">
              <a:solidFill>
                <a:srgbClr val="0000CC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933310" y="300043"/>
            <a:ext cx="8005124" cy="1580515"/>
          </a:xfrm>
          <a:prstGeom prst="rect">
            <a:avLst/>
          </a:prstGeom>
          <a:noFill/>
        </p:spPr>
        <p:txBody>
          <a:bodyPr wrap="square" lIns="57503" tIns="28754" rIns="57503" bIns="28754" rtlCol="0">
            <a:spAutoFit/>
          </a:bodyPr>
          <a:p>
            <a:pPr algn="ctr" defTabSz="574675">
              <a:defRPr/>
            </a:pPr>
            <a:r>
              <a:rPr lang="en-US" sz="2000" b="1" dirty="0">
                <a:solidFill>
                  <a:srgbClr val="000000"/>
                </a:solidFill>
                <a:latin typeface="HP001 4 hàng" pitchFamily="34" charset="-93"/>
                <a:cs typeface="Arial" panose="020B0604020202020204"/>
                <a:sym typeface="Arial" panose="020B0604020202020204"/>
              </a:rPr>
              <a:t> </a:t>
            </a:r>
            <a:r>
              <a:rPr lang="en-US" sz="3300" b="1" kern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anose="02020603050405020304" pitchFamily="18" charset="0"/>
                <a:sym typeface="Arial" panose="020B0604020202020204"/>
              </a:rPr>
              <a:t>Thứ</a:t>
            </a:r>
            <a:r>
              <a:rPr lang="en-US" sz="33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anose="02020603050405020304" pitchFamily="18" charset="0"/>
                <a:sym typeface="Arial" panose="020B0604020202020204"/>
              </a:rPr>
              <a:t> ba </a:t>
            </a:r>
            <a:r>
              <a:rPr lang="en-US" sz="3300" b="1" kern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anose="02020603050405020304" pitchFamily="18" charset="0"/>
                <a:sym typeface="Arial" panose="020B0604020202020204"/>
              </a:rPr>
              <a:t>ngày 9</a:t>
            </a:r>
            <a:r>
              <a:rPr lang="en-US" sz="33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300" b="1" kern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anose="02020603050405020304" pitchFamily="18" charset="0"/>
                <a:sym typeface="Arial" panose="020B0604020202020204"/>
              </a:rPr>
              <a:t>tháng</a:t>
            </a:r>
            <a:r>
              <a:rPr lang="en-US" sz="33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anose="02020603050405020304" pitchFamily="18" charset="0"/>
                <a:sym typeface="Arial" panose="020B0604020202020204"/>
              </a:rPr>
              <a:t> 4 </a:t>
            </a:r>
            <a:r>
              <a:rPr lang="en-US" sz="3300" b="1" kern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anose="02020603050405020304" pitchFamily="18" charset="0"/>
                <a:sym typeface="Arial" panose="020B0604020202020204"/>
              </a:rPr>
              <a:t>năm</a:t>
            </a:r>
            <a:r>
              <a:rPr lang="en-US" sz="33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anose="02020603050405020304" pitchFamily="18" charset="0"/>
                <a:sym typeface="Arial" panose="020B0604020202020204"/>
              </a:rPr>
              <a:t> 2024</a:t>
            </a:r>
            <a:endParaRPr lang="en-US" sz="33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574675">
              <a:defRPr/>
            </a:pPr>
            <a:r>
              <a:rPr lang="en-US" sz="3300" b="1" u="sng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Tiếng</a:t>
            </a:r>
            <a:r>
              <a:rPr lang="en-US" sz="33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 Việt</a:t>
            </a:r>
            <a:endParaRPr lang="en-US" sz="33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</a:endParaRPr>
          </a:p>
          <a:p>
            <a:pPr algn="ctr" defTabSz="574675">
              <a:defRPr/>
            </a:pPr>
            <a:r>
              <a:rPr 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Bài 21:   Nhà rông (Tiết 3)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992144"/>
            <a:ext cx="6400800" cy="131445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68" y="267496"/>
            <a:ext cx="8820472" cy="39604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3290" y="1519506"/>
            <a:ext cx="442016" cy="482779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pPr algn="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696" y="1519180"/>
            <a:ext cx="482090" cy="482779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pPr algn="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289" y="1516923"/>
            <a:ext cx="442016" cy="482779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pPr algn="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3966" y="1533360"/>
            <a:ext cx="482090" cy="482779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pPr algn="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5518" y="3354856"/>
            <a:ext cx="442016" cy="482779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pPr algn="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4724" y="3349876"/>
            <a:ext cx="442016" cy="482779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pPr algn="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5735" y="3354855"/>
            <a:ext cx="482090" cy="482779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pPr algn="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25724" y="3361989"/>
            <a:ext cx="482090" cy="482779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pPr algn="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464354"/>
            <a:ext cx="8424935" cy="3888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5956" y="1562312"/>
            <a:ext cx="236831" cy="452001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s</a:t>
            </a:r>
            <a:endParaRPr lang="en-US" sz="26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4493" y="1969616"/>
            <a:ext cx="257670" cy="452001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pPr algn="r"/>
            <a:r>
              <a:rPr lang="en-US" sz="2600" b="1">
                <a:solidFill>
                  <a:srgbClr val="FF0000"/>
                </a:solidFill>
              </a:rPr>
              <a:t>x</a:t>
            </a:r>
            <a:endParaRPr lang="en-US" sz="26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8432" y="1981538"/>
            <a:ext cx="257670" cy="452001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pPr algn="r"/>
            <a:r>
              <a:rPr lang="en-US" sz="2600" b="1">
                <a:solidFill>
                  <a:srgbClr val="FF0000"/>
                </a:solidFill>
              </a:rPr>
              <a:t>x</a:t>
            </a:r>
            <a:endParaRPr lang="en-US" sz="26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7994" y="2373896"/>
            <a:ext cx="236831" cy="452001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s</a:t>
            </a:r>
            <a:endParaRPr lang="en-US" sz="26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9928" y="2783504"/>
            <a:ext cx="257670" cy="452001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pPr algn="r"/>
            <a:r>
              <a:rPr lang="en-US" sz="2600" b="1">
                <a:solidFill>
                  <a:srgbClr val="FF0000"/>
                </a:solidFill>
              </a:rPr>
              <a:t>x</a:t>
            </a:r>
            <a:endParaRPr lang="en-US" sz="26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50" y="2793533"/>
            <a:ext cx="236831" cy="452001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s</a:t>
            </a:r>
            <a:endParaRPr lang="en-US" sz="26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674" y="3174893"/>
            <a:ext cx="236831" cy="452001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s</a:t>
            </a:r>
            <a:endParaRPr lang="en-US" sz="2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9" y="195488"/>
            <a:ext cx="7229746" cy="554097"/>
          </a:xfrm>
          <a:prstGeom prst="rect">
            <a:avLst/>
          </a:prstGeom>
        </p:spPr>
        <p:txBody>
          <a:bodyPr wrap="square" lIns="122012" tIns="61006" rIns="122012" bIns="61006">
            <a:spAutoFit/>
          </a:bodyPr>
          <a:lstStyle/>
          <a:p>
            <a:pPr algn="just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Làm bài tập a hoặc b: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6" y="939457"/>
            <a:ext cx="8856984" cy="2856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07778" y="1507846"/>
            <a:ext cx="724144" cy="421224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rial Narrow" panose="020B7200000000000000" pitchFamily="34" charset="0"/>
              </a:rPr>
              <a:t>cảng</a:t>
            </a:r>
            <a:endParaRPr lang="en-US" sz="2400" b="1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239" y="1911258"/>
            <a:ext cx="956579" cy="421224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5579" y="1929070"/>
            <a:ext cx="373086" cy="421224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rial Narrow" panose="020B7200000000000000" pitchFamily="34" charset="0"/>
              </a:rPr>
              <a:t>rẽ</a:t>
            </a:r>
            <a:endParaRPr lang="en-US" sz="2400" b="1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9805" y="2330849"/>
            <a:ext cx="956579" cy="421224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104" y="2762886"/>
            <a:ext cx="740174" cy="421224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rial Narrow" panose="020B7200000000000000" pitchFamily="34" charset="0"/>
              </a:rPr>
              <a:t>cũng</a:t>
            </a:r>
            <a:endParaRPr lang="en-US" sz="2400" b="1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5858" y="2735426"/>
            <a:ext cx="873223" cy="452001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7946" y="2750111"/>
            <a:ext cx="696893" cy="452001"/>
          </a:xfrm>
          <a:prstGeom prst="rect">
            <a:avLst/>
          </a:prstGeom>
          <a:solidFill>
            <a:schemeClr val="bg1"/>
          </a:solidFill>
        </p:spPr>
        <p:txBody>
          <a:bodyPr wrap="none" lIns="51387" tIns="25694" rIns="51387" bIns="25694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giãy</a:t>
            </a:r>
            <a:endParaRPr 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47" y="-774920"/>
            <a:ext cx="2400300" cy="2590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5889806" y="-482563"/>
            <a:ext cx="2673189" cy="2673189"/>
          </a:xfrm>
          <a:prstGeom prst="rect">
            <a:avLst/>
          </a:prstGeom>
        </p:spPr>
      </p:pic>
      <p:pic>
        <p:nvPicPr>
          <p:cNvPr id="11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695" y="-166330"/>
            <a:ext cx="2581790" cy="3098148"/>
          </a:xfrm>
          <a:prstGeom prst="rect">
            <a:avLst/>
          </a:prstGeom>
        </p:spPr>
      </p:pic>
      <p:pic>
        <p:nvPicPr>
          <p:cNvPr id="12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6861" y="-166330"/>
            <a:ext cx="2581790" cy="3098148"/>
          </a:xfrm>
          <a:prstGeom prst="rect">
            <a:avLst/>
          </a:prstGeom>
        </p:spPr>
      </p:pic>
      <p:pic>
        <p:nvPicPr>
          <p:cNvPr id="1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4" b="36601"/>
          <a:stretch>
            <a:fillRect/>
          </a:stretch>
        </p:blipFill>
        <p:spPr>
          <a:xfrm rot="20860985">
            <a:off x="-1124561" y="2362680"/>
            <a:ext cx="4002315" cy="3260934"/>
          </a:xfrm>
          <a:prstGeom prst="rect">
            <a:avLst/>
          </a:prstGeom>
        </p:spPr>
      </p:pic>
      <p:pic>
        <p:nvPicPr>
          <p:cNvPr id="15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4" b="36601"/>
          <a:stretch>
            <a:fillRect/>
          </a:stretch>
        </p:blipFill>
        <p:spPr>
          <a:xfrm rot="739015" flipH="1">
            <a:off x="6266249" y="2362679"/>
            <a:ext cx="4002315" cy="3260934"/>
          </a:xfrm>
          <a:prstGeom prst="rect">
            <a:avLst/>
          </a:prstGeom>
        </p:spPr>
      </p:pic>
      <p:pic>
        <p:nvPicPr>
          <p:cNvPr id="18" name="Picture 17" descr="A group of dolls&#10;&#10;Description automatically generated with medium confidence"/>
          <p:cNvPicPr>
            <a:picLocks noChangeAspect="1"/>
          </p:cNvPicPr>
          <p:nvPr/>
        </p:nvPicPr>
        <p:blipFill rotWithShape="1">
          <a:blip r:embed="rId6"/>
          <a:srcRect l="4881" t="51616" r="50191" b="2696"/>
          <a:stretch>
            <a:fillRect/>
          </a:stretch>
        </p:blipFill>
        <p:spPr>
          <a:xfrm>
            <a:off x="3645624" y="2931819"/>
            <a:ext cx="2227684" cy="22116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130" y="1737500"/>
            <a:ext cx="4613548" cy="144487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8" y="994274"/>
            <a:ext cx="7200800" cy="1937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9" y="195488"/>
            <a:ext cx="7229746" cy="554097"/>
          </a:xfrm>
          <a:prstGeom prst="rect">
            <a:avLst/>
          </a:prstGeom>
        </p:spPr>
        <p:txBody>
          <a:bodyPr wrap="square" lIns="122012" tIns="61006" rIns="122012" bIns="61006">
            <a:spAutoFit/>
          </a:bodyPr>
          <a:lstStyle/>
          <a:p>
            <a:pPr algn="just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Làm bài tập a hoặc b: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1421" y="2427734"/>
            <a:ext cx="4572000" cy="369332"/>
          </a:xfrm>
          <a:prstGeom prst="rect">
            <a:avLst/>
          </a:prstGeom>
        </p:spPr>
        <p:txBody>
          <a:bodyPr lIns="91436" tIns="45718" rIns="91436" bIns="45718">
            <a:spAutoFit/>
          </a:bodyPr>
          <a:lstStyle/>
          <a:p>
            <a:r>
              <a:rPr lang="vi-VN" smtClean="0"/>
              <a:t>.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5538" y="637736"/>
            <a:ext cx="7229746" cy="492541"/>
          </a:xfrm>
          <a:prstGeom prst="rect">
            <a:avLst/>
          </a:prstGeom>
        </p:spPr>
        <p:txBody>
          <a:bodyPr wrap="square" lIns="122012" tIns="61006" rIns="122012" bIns="61006">
            <a:spAutoFit/>
          </a:bodyPr>
          <a:lstStyle/>
          <a:p>
            <a:pPr algn="just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/>
              <a:t>       a) Chọn s hoặc s thay cho ô vuông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131590"/>
            <a:ext cx="8496944" cy="1969869"/>
          </a:xfrm>
          <a:prstGeom prst="rect">
            <a:avLst/>
          </a:prstGeom>
        </p:spPr>
        <p:txBody>
          <a:bodyPr wrap="square" lIns="122012" tIns="61006" rIns="122012" bIns="61006">
            <a:spAutoFit/>
          </a:bodyPr>
          <a:lstStyle/>
          <a:p>
            <a:pPr algn="just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/>
              <a:t>       </a:t>
            </a:r>
            <a:r>
              <a:rPr lang="vi-VN" sz="2000" b="1"/>
              <a:t>Rừng Tây Nguyên đẹp vì cảnh</a:t>
            </a:r>
            <a:r>
              <a:rPr lang="en-US" sz="2000" b="1"/>
              <a:t> </a:t>
            </a:r>
            <a:r>
              <a:rPr lang="en-US" sz="2400" b="1">
                <a:solidFill>
                  <a:srgbClr val="FF0000"/>
                </a:solidFill>
              </a:rPr>
              <a:t>s</a:t>
            </a:r>
            <a:r>
              <a:rPr lang="en-US" sz="2400" b="1"/>
              <a:t>ắc</a:t>
            </a:r>
            <a:r>
              <a:rPr lang="vi-VN" sz="2000" b="1"/>
              <a:t> thiên nhiên. Khi những c</a:t>
            </a:r>
            <a:r>
              <a:rPr lang="en-US" sz="2000" b="1"/>
              <a:t>ơ</a:t>
            </a:r>
            <a:r>
              <a:rPr lang="vi-VN" sz="2000" b="1"/>
              <a:t>n m</a:t>
            </a:r>
            <a:r>
              <a:rPr lang="en-US" sz="2000" b="1"/>
              <a:t>ư</a:t>
            </a:r>
            <a:r>
              <a:rPr lang="vi-VN" sz="2000" b="1"/>
              <a:t>a đầu mùa đổ </a:t>
            </a:r>
            <a:r>
              <a:rPr lang="en-US" sz="2400" b="1">
                <a:solidFill>
                  <a:srgbClr val="FF0000"/>
                </a:solidFill>
              </a:rPr>
              <a:t>x</a:t>
            </a:r>
            <a:r>
              <a:rPr lang="vi-VN" sz="2000" b="1"/>
              <a:t>uống, bầu trời vẫn trong. Rừng mát mẻ, </a:t>
            </a:r>
            <a:r>
              <a:rPr lang="en-US" sz="2400" b="1">
                <a:solidFill>
                  <a:srgbClr val="FF0000"/>
                </a:solidFill>
              </a:rPr>
              <a:t>x</a:t>
            </a:r>
            <a:r>
              <a:rPr lang="vi-VN" sz="2000" b="1"/>
              <a:t>anh tươi. Các đ</a:t>
            </a:r>
            <a:r>
              <a:rPr lang="en-US" sz="2000" b="1"/>
              <a:t>ồ</a:t>
            </a:r>
            <a:r>
              <a:rPr lang="vi-VN" sz="2000" b="1"/>
              <a:t>i gianh vươn lên và cỏ non bò lan ra mặt</a:t>
            </a:r>
            <a:r>
              <a:rPr lang="en-US" sz="2000" b="1"/>
              <a:t> </a:t>
            </a:r>
            <a:r>
              <a:rPr lang="en-US" sz="2400" b="1">
                <a:solidFill>
                  <a:srgbClr val="FF0000"/>
                </a:solidFill>
              </a:rPr>
              <a:t>s</a:t>
            </a:r>
            <a:r>
              <a:rPr lang="vi-VN" sz="2000" b="1"/>
              <a:t>uối, như choàng cho</a:t>
            </a:r>
            <a:r>
              <a:rPr lang="vi-VN" sz="2400" b="1"/>
              <a:t> </a:t>
            </a:r>
            <a:r>
              <a:rPr lang="en-US" sz="2400" b="1"/>
              <a:t>rừng </a:t>
            </a:r>
            <a:r>
              <a:rPr lang="vi-VN" sz="2000" b="1"/>
              <a:t>một chiếc khăn lấp lánh kim cương. Mặt trời </a:t>
            </a:r>
            <a:r>
              <a:rPr lang="en-US" sz="2400" b="1">
                <a:solidFill>
                  <a:srgbClr val="FF0000"/>
                </a:solidFill>
              </a:rPr>
              <a:t>x</a:t>
            </a:r>
            <a:r>
              <a:rPr lang="vi-VN" sz="2000" b="1"/>
              <a:t>uyên qua kẽ lá, </a:t>
            </a:r>
            <a:r>
              <a:rPr lang="en-US" sz="2400" b="1">
                <a:solidFill>
                  <a:srgbClr val="FF0000"/>
                </a:solidFill>
              </a:rPr>
              <a:t>s</a:t>
            </a:r>
            <a:r>
              <a:rPr lang="vi-VN" sz="2000" b="1"/>
              <a:t>ưởi ấm những con </a:t>
            </a:r>
            <a:r>
              <a:rPr lang="en-US" sz="2400" b="1">
                <a:solidFill>
                  <a:srgbClr val="FF0000"/>
                </a:solidFill>
              </a:rPr>
              <a:t>s</a:t>
            </a:r>
            <a:r>
              <a:rPr lang="vi-VN" sz="2000" b="1"/>
              <a:t>uối trong vắt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63159" y="5746473"/>
            <a:ext cx="463095" cy="47155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WPS Presentation</Application>
  <PresentationFormat>On-screen Show (16:9)</PresentationFormat>
  <Paragraphs>68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SimSun</vt:lpstr>
      <vt:lpstr>Wingdings</vt:lpstr>
      <vt:lpstr>Arial</vt:lpstr>
      <vt:lpstr>HP001 4 hàng</vt:lpstr>
      <vt:lpstr>Segoe Print</vt:lpstr>
      <vt:lpstr>Times New Roman</vt:lpstr>
      <vt:lpstr>Nunito Black</vt:lpstr>
      <vt:lpstr>Calibri</vt:lpstr>
      <vt:lpstr>.VnArial Narrow</vt:lpstr>
      <vt:lpstr>DengXian</vt:lpstr>
      <vt:lpstr>DengXian</vt:lpstr>
      <vt:lpstr>Microsoft YaHei</vt:lpstr>
      <vt:lpstr>Arial Unicode MS</vt:lpstr>
      <vt:lpstr>Calibri Light</vt:lpstr>
      <vt:lpstr>思源黑体 CN Regular</vt:lpstr>
      <vt:lpstr>Office Theme</vt:lpstr>
      <vt:lpstr>1_Office Theme</vt:lpstr>
      <vt:lpstr>Default Design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16</cp:revision>
  <dcterms:created xsi:type="dcterms:W3CDTF">2023-04-02T14:16:00Z</dcterms:created>
  <dcterms:modified xsi:type="dcterms:W3CDTF">2024-04-14T01:50:51Z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010C87655A4B43FA887DD8F83BF1BBB2_12</vt:lpwstr>
  </property>
  <property fmtid="{D5CDD505-2E9C-101B-9397-08002B2CF9AE}" pid="3" name="KSOProductBuildVer">
    <vt:lpwstr>1033-12.2.0.13489</vt:lpwstr>
  </property>
</Properties>
</file>