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2"/>
  </p:notesMasterIdLst>
  <p:sldIdLst>
    <p:sldId id="382" r:id="rId3"/>
    <p:sldId id="689" r:id="rId4"/>
    <p:sldId id="688" r:id="rId5"/>
    <p:sldId id="292" r:id="rId6"/>
    <p:sldId id="690" r:id="rId7"/>
    <p:sldId id="691" r:id="rId8"/>
    <p:sldId id="692" r:id="rId9"/>
    <p:sldId id="693" r:id="rId10"/>
    <p:sldId id="694" r:id="rId11"/>
    <p:sldId id="695" r:id="rId12"/>
    <p:sldId id="334" r:id="rId13"/>
    <p:sldId id="417" r:id="rId14"/>
    <p:sldId id="703" r:id="rId15"/>
    <p:sldId id="674" r:id="rId16"/>
    <p:sldId id="696" r:id="rId17"/>
    <p:sldId id="697" r:id="rId18"/>
    <p:sldId id="698" r:id="rId19"/>
    <p:sldId id="699" r:id="rId20"/>
    <p:sldId id="336" r:id="rId21"/>
    <p:sldId id="700" r:id="rId22"/>
    <p:sldId id="701" r:id="rId23"/>
    <p:sldId id="378" r:id="rId24"/>
    <p:sldId id="294" r:id="rId25"/>
    <p:sldId id="315" r:id="rId26"/>
    <p:sldId id="702" r:id="rId27"/>
    <p:sldId id="419" r:id="rId28"/>
    <p:sldId id="420" r:id="rId29"/>
    <p:sldId id="396" r:id="rId30"/>
    <p:sldId id="34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1B2"/>
    <a:srgbClr val="F9B48E"/>
    <a:srgbClr val="00B050"/>
    <a:srgbClr val="EF4E88"/>
    <a:srgbClr val="D7E4BD"/>
    <a:srgbClr val="EA6CE4"/>
    <a:srgbClr val="FDEADA"/>
    <a:srgbClr val="00B0F0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7354" autoAdjust="0"/>
  </p:normalViewPr>
  <p:slideViewPr>
    <p:cSldViewPr snapToGrid="0">
      <p:cViewPr varScale="1">
        <p:scale>
          <a:sx n="85" d="100"/>
          <a:sy n="85" d="100"/>
        </p:scale>
        <p:origin x="163" y="53"/>
      </p:cViewPr>
      <p:guideLst>
        <p:guide orient="horz" pos="2142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Click the picture to hear the sound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Click the picture to hear the sound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Click the picture to hear the sound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6933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53420" y="-41098"/>
            <a:ext cx="128333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Toys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9: Toys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58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Tôi</a:t>
            </a:r>
            <a:r>
              <a:rPr lang="en-US" sz="6000" dirty="0">
                <a:solidFill>
                  <a:prstClr val="white"/>
                </a:solidFill>
              </a:rPr>
              <a:t> có </a:t>
            </a:r>
            <a:r>
              <a:rPr lang="en-US" sz="6000" dirty="0" err="1">
                <a:solidFill>
                  <a:prstClr val="white"/>
                </a:solidFill>
              </a:rPr>
              <a:t>một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quả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bóng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car.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ball.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293669"/>
            <a:ext cx="9806940" cy="6017895"/>
            <a:chOff x="0" y="430829"/>
            <a:chExt cx="9806940" cy="6017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430829"/>
              <a:ext cx="9806940" cy="601789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825625" y="461010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en-US" sz="4200" i="1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4"/>
          <a:stretch>
            <a:fillRect/>
          </a:stretch>
        </p:blipFill>
        <p:spPr>
          <a:xfrm>
            <a:off x="965727" y="2124363"/>
            <a:ext cx="10534470" cy="788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09838" y="3216103"/>
            <a:ext cx="1087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500" dirty="0"/>
              <a:t>📢</a:t>
            </a:r>
            <a:endParaRPr lang="en-US" sz="7500" dirty="0"/>
          </a:p>
        </p:txBody>
      </p:sp>
      <p:pic>
        <p:nvPicPr>
          <p:cNvPr id="6" name="Picture 3" descr="300px-MP8Mari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27" y="3216103"/>
            <a:ext cx="226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18244" y="3279384"/>
            <a:ext cx="22221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icon to hear the sound</a:t>
            </a:r>
          </a:p>
        </p:txBody>
      </p:sp>
      <p:pic>
        <p:nvPicPr>
          <p:cNvPr id="7" name="Alphabet So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810" y="3069590"/>
            <a:ext cx="921385" cy="10636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2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" y="530856"/>
            <a:ext cx="7140559" cy="70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279"/>
          <a:stretch>
            <a:fillRect/>
          </a:stretch>
        </p:blipFill>
        <p:spPr>
          <a:xfrm>
            <a:off x="6132284" y="2143311"/>
            <a:ext cx="5508571" cy="2822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0" y="1379101"/>
            <a:ext cx="6065471" cy="3912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3129" y="794319"/>
            <a:ext cx="287274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5" name="CD2-TRACK 4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5705" y="530860"/>
            <a:ext cx="1117600" cy="101536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9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9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2837"/>
          <a:stretch>
            <a:fillRect/>
          </a:stretch>
        </p:blipFill>
        <p:spPr>
          <a:xfrm>
            <a:off x="112462" y="425303"/>
            <a:ext cx="5608806" cy="710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5526"/>
          <a:stretch>
            <a:fillRect/>
          </a:stretch>
        </p:blipFill>
        <p:spPr>
          <a:xfrm>
            <a:off x="2817628" y="1136036"/>
            <a:ext cx="6422005" cy="4991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6683" y="2679404"/>
            <a:ext cx="2424223" cy="1073888"/>
          </a:xfrm>
          <a:prstGeom prst="rect">
            <a:avLst/>
          </a:prstGeom>
          <a:solidFill>
            <a:srgbClr val="76A1B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242021"/>
              </a:solidFill>
              <a:latin typeface="ArialMT"/>
            </a:endParaRP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  <a:r>
              <a:rPr lang="en-US" sz="2600" dirty="0" err="1">
                <a:solidFill>
                  <a:srgbClr val="242021"/>
                </a:solidFill>
                <a:latin typeface="LucidaSansUnicode"/>
              </a:rPr>
              <a:t>maʊs</a:t>
            </a:r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Con </a:t>
            </a:r>
            <a:r>
              <a:rPr lang="en-US" sz="2600" dirty="0" err="1">
                <a:solidFill>
                  <a:srgbClr val="242021"/>
                </a:solidFill>
                <a:latin typeface="ArialMT"/>
              </a:rPr>
              <a:t>chuột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010092" y="1104137"/>
            <a:ext cx="41785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3" name="CD2-TRACK 4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75" end="74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110" y="1652905"/>
            <a:ext cx="1184275" cy="123507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9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7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2837"/>
          <a:stretch>
            <a:fillRect/>
          </a:stretch>
        </p:blipFill>
        <p:spPr>
          <a:xfrm>
            <a:off x="112462" y="425303"/>
            <a:ext cx="5608806" cy="710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5752" y="2679404"/>
            <a:ext cx="2424223" cy="1073888"/>
          </a:xfrm>
          <a:prstGeom prst="rect">
            <a:avLst/>
          </a:prstGeom>
          <a:solidFill>
            <a:srgbClr val="F9B48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242021"/>
              </a:solidFill>
              <a:latin typeface="ArialMT"/>
            </a:endParaRPr>
          </a:p>
          <a:p>
            <a:pPr algn="ctr"/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  <a:r>
              <a:rPr lang="en-US" sz="2600" dirty="0" err="1">
                <a:solidFill>
                  <a:srgbClr val="242021"/>
                </a:solidFill>
                <a:latin typeface="ArialMT"/>
              </a:rPr>
              <a:t>maʊ</a:t>
            </a:r>
            <a:r>
              <a:rPr lang="el-GR" sz="2600" dirty="0">
                <a:solidFill>
                  <a:srgbClr val="242021"/>
                </a:solidFill>
                <a:latin typeface="ArialMT"/>
              </a:rPr>
              <a:t>θ</a:t>
            </a:r>
            <a:r>
              <a:rPr lang="en-US" sz="2600" dirty="0">
                <a:solidFill>
                  <a:srgbClr val="242021"/>
                </a:solidFill>
                <a:latin typeface="ArialMT"/>
              </a:rPr>
              <a:t>/</a:t>
            </a:r>
          </a:p>
          <a:p>
            <a:pPr algn="ctr"/>
            <a:r>
              <a:rPr lang="en-US" sz="2600" dirty="0" err="1">
                <a:solidFill>
                  <a:schemeClr val="tx1"/>
                </a:solidFill>
              </a:rPr>
              <a:t>miệng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371" y="1227043"/>
            <a:ext cx="6500423" cy="5052498"/>
          </a:xfrm>
          <a:prstGeom prst="rect">
            <a:avLst/>
          </a:prstGeom>
        </p:spPr>
      </p:pic>
      <p:pic>
        <p:nvPicPr>
          <p:cNvPr id="4" name="CD2-TRACK 4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52" end="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110" y="1652905"/>
            <a:ext cx="1184275" cy="1235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519" y="1235215"/>
            <a:ext cx="41785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icon to hear the sound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9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6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61" y="381772"/>
            <a:ext cx="2658233" cy="80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81" y="1308708"/>
            <a:ext cx="11392887" cy="5044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7579" y="677127"/>
            <a:ext cx="41785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icon to hear the sound</a:t>
            </a:r>
          </a:p>
        </p:txBody>
      </p:sp>
      <p:pic>
        <p:nvPicPr>
          <p:cNvPr id="4" name="CD2-TRACK 4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66415" y="381635"/>
            <a:ext cx="1053465" cy="112395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9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7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64" y="1217252"/>
            <a:ext cx="4381880" cy="662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489" y="896562"/>
            <a:ext cx="1767993" cy="16613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53832" y="2200939"/>
            <a:ext cx="7155711" cy="34236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the activity.</a:t>
            </a:r>
          </a:p>
          <a:p>
            <a:pPr marL="342900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students stand up.</a:t>
            </a:r>
          </a:p>
          <a:p>
            <a:pPr marL="342900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students jump when they hear the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/m/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0245" y="366885"/>
            <a:ext cx="41785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</a:t>
            </a:r>
            <a:r>
              <a:rPr lang="en-US" dirty="0" err="1">
                <a:solidFill>
                  <a:srgbClr val="FF0000"/>
                </a:solidFill>
              </a:rPr>
              <a:t>icon </a:t>
            </a:r>
            <a:r>
              <a:rPr lang="en-US" dirty="0">
                <a:solidFill>
                  <a:srgbClr val="FF0000"/>
                </a:solidFill>
              </a:rPr>
              <a:t>to hear the sound</a:t>
            </a:r>
          </a:p>
        </p:txBody>
      </p:sp>
      <p:pic>
        <p:nvPicPr>
          <p:cNvPr id="10" name="Picture 9" descr="bombomb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544">
            <a:off x="-681655" y="168779"/>
            <a:ext cx="3924585" cy="42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D2-TRACK 4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76890" y="735330"/>
            <a:ext cx="962025" cy="114363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59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3372" y="31940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9058" y="364771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42214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37762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678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3192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1296957" y="23629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2" name="Rounded Rectangle 7"/>
          <p:cNvSpPr/>
          <p:nvPr/>
        </p:nvSpPr>
        <p:spPr>
          <a:xfrm>
            <a:off x="1296957" y="3353193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16" y="432601"/>
            <a:ext cx="4201181" cy="586971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3" y="1283853"/>
            <a:ext cx="1106579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58" y="325556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74" y="505899"/>
            <a:ext cx="9236240" cy="5845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636"/>
          <a:stretch>
            <a:fillRect/>
          </a:stretch>
        </p:blipFill>
        <p:spPr>
          <a:xfrm>
            <a:off x="1518285" y="-57082"/>
            <a:ext cx="3886537" cy="5634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10493" y="903192"/>
            <a:ext cx="1626781" cy="1605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92564" y="2508708"/>
            <a:ext cx="16109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0493" y="2508708"/>
            <a:ext cx="1626781" cy="15629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76707" y="903192"/>
            <a:ext cx="1626781" cy="3165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0492" y="4068341"/>
            <a:ext cx="1626781" cy="1605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87247" y="5673857"/>
            <a:ext cx="16162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10491" y="903193"/>
            <a:ext cx="1626782" cy="47706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1643" y="903192"/>
            <a:ext cx="1571845" cy="3165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640" y="-142240"/>
            <a:ext cx="9367838" cy="3552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Fun time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6A1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Let's draw 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76A1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mouse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76A1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3515360"/>
            <a:ext cx="2468880" cy="24473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02000" y="3362960"/>
            <a:ext cx="6583680" cy="2946400"/>
          </a:xfrm>
          <a:prstGeom prst="roundRect">
            <a:avLst/>
          </a:prstGeom>
          <a:solidFill>
            <a:srgbClr val="76A1B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</a:t>
            </a:r>
            <a:r>
              <a:rPr lang="en-US" sz="3200" dirty="0">
                <a:solidFill>
                  <a:schemeClr val="tx1"/>
                </a:solidFill>
              </a:rPr>
              <a:t>draw a mouse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student shows his/her picture to everyone and </a:t>
            </a:r>
            <a:r>
              <a:rPr lang="en-US" sz="3200" dirty="0">
                <a:solidFill>
                  <a:schemeClr val="tx1"/>
                </a:solidFill>
              </a:rPr>
              <a:t>says: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“‘m’, ‘m’, mouse’’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Someone who doesn't do it right, he/she will be punished.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</p:cNvPr>
          <p:cNvSpPr/>
          <p:nvPr/>
        </p:nvSpPr>
        <p:spPr>
          <a:xfrm>
            <a:off x="3095985" y="318135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1" y="1229361"/>
            <a:ext cx="10891520" cy="51409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06168" y="2759849"/>
            <a:ext cx="50010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/m/</a:t>
            </a:r>
          </a:p>
        </p:txBody>
      </p:sp>
      <p:sp>
        <p:nvSpPr>
          <p:cNvPr id="6" name="Plaque 5"/>
          <p:cNvSpPr/>
          <p:nvPr/>
        </p:nvSpPr>
        <p:spPr>
          <a:xfrm>
            <a:off x="5630911" y="2759849"/>
            <a:ext cx="5892278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m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ouse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mouth</a:t>
            </a:r>
          </a:p>
        </p:txBody>
      </p:sp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vocabulary and phonics.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lang="en-US" sz="3600" i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Do the exercises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54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56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the next lesson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927" y="29867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527" y="1541437"/>
            <a:ext cx="119715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70C0"/>
                </a:solidFill>
              </a:rPr>
              <a:t>recognize the letter M/m; make the /m/ sound.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/m/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mouse, mouth</a:t>
            </a: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228192" y="2007476"/>
            <a:ext cx="8156029" cy="2175641"/>
          </a:xfrm>
          <a:prstGeom prst="flowChartPredefined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rgbClr val="EEECE1">
                      <a:lumMod val="25000"/>
                    </a:srgbClr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SLAP GAME  </a:t>
            </a:r>
            <a:r>
              <a:rPr lang="ko-KR" altLang="en-US" sz="6600" b="1" dirty="0">
                <a:ln w="22225">
                  <a:solidFill>
                    <a:srgbClr val="EEECE1">
                      <a:lumMod val="25000"/>
                    </a:srgbClr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🙌🏽</a:t>
            </a:r>
            <a:endParaRPr lang="en-US" sz="6600" b="1" dirty="0">
              <a:ln w="22225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Xe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hơi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prstClr val="white"/>
                </a:solidFill>
              </a:rPr>
              <a:t>a car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prstClr val="white"/>
                </a:solidFill>
              </a:rPr>
              <a:t>a cat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6662" y="750626"/>
            <a:ext cx="9034819" cy="1651380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Tôi</a:t>
            </a:r>
            <a:r>
              <a:rPr lang="en-US" sz="6000" dirty="0">
                <a:solidFill>
                  <a:prstClr val="white"/>
                </a:solidFill>
              </a:rPr>
              <a:t> có </a:t>
            </a:r>
            <a:r>
              <a:rPr lang="en-US" sz="6000" dirty="0" err="1">
                <a:solidFill>
                  <a:prstClr val="white"/>
                </a:solidFill>
              </a:rPr>
              <a:t>một</a:t>
            </a:r>
            <a:r>
              <a:rPr lang="en-US" sz="6000" dirty="0">
                <a:solidFill>
                  <a:prstClr val="white"/>
                </a:solidFill>
              </a:rPr>
              <a:t> con </a:t>
            </a:r>
            <a:r>
              <a:rPr lang="en-US" sz="6000" dirty="0" err="1">
                <a:solidFill>
                  <a:prstClr val="white"/>
                </a:solidFill>
              </a:rPr>
              <a:t>gấu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bông</a:t>
            </a:r>
            <a:r>
              <a:rPr lang="en-US" sz="6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00" dirty="0">
                <a:solidFill>
                  <a:prstClr val="white"/>
                </a:solidFill>
              </a:rPr>
              <a:t>I have a teddy bear.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I have a  car.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quả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bóng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car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ball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gấu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bông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518614" y="2661313"/>
            <a:ext cx="4954137" cy="2688609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teddy bear</a:t>
            </a:r>
          </a:p>
        </p:txBody>
      </p:sp>
      <p:sp>
        <p:nvSpPr>
          <p:cNvPr id="4" name="Hexagon 3"/>
          <p:cNvSpPr/>
          <p:nvPr/>
        </p:nvSpPr>
        <p:spPr>
          <a:xfrm>
            <a:off x="6701051" y="2661312"/>
            <a:ext cx="4697105" cy="268860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a ball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</TotalTime>
  <Words>379</Words>
  <Application>Microsoft Office PowerPoint</Application>
  <PresentationFormat>Widescreen</PresentationFormat>
  <Paragraphs>84</Paragraphs>
  <Slides>29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ArialMT</vt:lpstr>
      <vt:lpstr>LucidaSansUnicode</vt:lpstr>
      <vt:lpstr>Arial</vt:lpstr>
      <vt:lpstr>Berlin Sans FB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310</cp:revision>
  <dcterms:created xsi:type="dcterms:W3CDTF">2020-12-08T03:17:00Z</dcterms:created>
  <dcterms:modified xsi:type="dcterms:W3CDTF">2023-08-05T14:49:44Z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6B7998F0D1304288AA5E88B972585F7D</vt:lpwstr>
  </property>
  <property fmtid="{D5CDD505-2E9C-101B-9397-08002B2CF9AE}" pid="3" name="KSOProductBuildVer">
    <vt:lpwstr>1033-11.2.0.11486</vt:lpwstr>
  </property>
</Properties>
</file>