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0" r:id="rId3"/>
    <p:sldId id="272" r:id="rId4"/>
    <p:sldId id="271" r:id="rId5"/>
    <p:sldId id="275" r:id="rId6"/>
    <p:sldId id="273" r:id="rId7"/>
    <p:sldId id="274" r:id="rId8"/>
    <p:sldId id="276" r:id="rId9"/>
    <p:sldId id="279" r:id="rId10"/>
    <p:sldId id="258" r:id="rId11"/>
    <p:sldId id="25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93"/>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784D424-7B89-4C45-83B5-00A0616A2C03}" type="datetimeFigureOut">
              <a:rPr lang="en-US" smtClean="0"/>
              <a:t>5/18/2022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2438073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84D424-7B89-4C45-83B5-00A0616A2C03}" type="datetimeFigureOut">
              <a:rPr lang="en-US" smtClean="0"/>
              <a:t>5/18/2022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22365036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84D424-7B89-4C45-83B5-00A0616A2C03}" type="datetimeFigureOut">
              <a:rPr lang="en-US" smtClean="0"/>
              <a:t>5/18/2022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1398833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784D424-7B89-4C45-83B5-00A0616A2C03}" type="datetimeFigureOut">
              <a:rPr lang="en-US" smtClean="0"/>
              <a:t>5/18/2022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3815358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784D424-7B89-4C45-83B5-00A0616A2C03}" type="datetimeFigureOut">
              <a:rPr lang="en-US" smtClean="0"/>
              <a:t>5/18/2022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3930324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784D424-7B89-4C45-83B5-00A0616A2C03}" type="datetimeFigureOut">
              <a:rPr lang="en-US" smtClean="0"/>
              <a:t>5/18/2022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3258967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784D424-7B89-4C45-83B5-00A0616A2C03}" type="datetimeFigureOut">
              <a:rPr lang="en-US" smtClean="0"/>
              <a:t>5/18/2022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2857467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784D424-7B89-4C45-83B5-00A0616A2C03}" type="datetimeFigureOut">
              <a:rPr lang="en-US" smtClean="0"/>
              <a:t>5/18/2022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612642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84D424-7B89-4C45-83B5-00A0616A2C03}" type="datetimeFigureOut">
              <a:rPr lang="en-US" smtClean="0"/>
              <a:t>5/18/2022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73156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84D424-7B89-4C45-83B5-00A0616A2C03}" type="datetimeFigureOut">
              <a:rPr lang="en-US" smtClean="0"/>
              <a:t>5/18/2022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1225541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84D424-7B89-4C45-83B5-00A0616A2C03}" type="datetimeFigureOut">
              <a:rPr lang="en-US" smtClean="0"/>
              <a:t>5/18/2022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ADF3AE-8D87-4D5C-985B-02973C16ABFE}" type="slidenum">
              <a:rPr lang="en-US" smtClean="0"/>
              <a:t>‹#›</a:t>
            </a:fld>
            <a:endParaRPr lang="en-US"/>
          </a:p>
        </p:txBody>
      </p:sp>
    </p:spTree>
    <p:extLst>
      <p:ext uri="{BB962C8B-B14F-4D97-AF65-F5344CB8AC3E}">
        <p14:creationId xmlns:p14="http://schemas.microsoft.com/office/powerpoint/2010/main" val="2146397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84D424-7B89-4C45-83B5-00A0616A2C03}" type="datetimeFigureOut">
              <a:rPr lang="en-US" smtClean="0"/>
              <a:t>5/18/2022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ADF3AE-8D87-4D5C-985B-02973C16ABFE}" type="slidenum">
              <a:rPr lang="en-US" smtClean="0"/>
              <a:t>‹#›</a:t>
            </a:fld>
            <a:endParaRPr lang="en-US"/>
          </a:p>
        </p:txBody>
      </p:sp>
    </p:spTree>
    <p:extLst>
      <p:ext uri="{BB962C8B-B14F-4D97-AF65-F5344CB8AC3E}">
        <p14:creationId xmlns:p14="http://schemas.microsoft.com/office/powerpoint/2010/main" val="40285029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0" y="0"/>
            <a:ext cx="12192000" cy="6858000"/>
          </a:xfrm>
          <a:prstGeom prst="rect">
            <a:avLst/>
          </a:prstGeom>
        </p:spPr>
      </p:pic>
      <p:sp>
        <p:nvSpPr>
          <p:cNvPr id="11" name="Text Box 17"/>
          <p:cNvSpPr txBox="1">
            <a:spLocks noChangeArrowheads="1"/>
          </p:cNvSpPr>
          <p:nvPr/>
        </p:nvSpPr>
        <p:spPr bwMode="auto">
          <a:xfrm>
            <a:off x="837127" y="780283"/>
            <a:ext cx="9736428" cy="2308324"/>
          </a:xfrm>
          <a:prstGeom prst="rect">
            <a:avLst/>
          </a:prstGeom>
          <a:noFill/>
          <a:ln w="9525">
            <a:noFill/>
            <a:miter lim="800000"/>
            <a:headEnd/>
            <a:tailEnd/>
          </a:ln>
        </p:spPr>
        <p:txBody>
          <a:bodyPr wrap="square">
            <a:spAutoFit/>
          </a:bodyPr>
          <a:lstStyle/>
          <a:p>
            <a:pPr algn="ctr">
              <a:spcBef>
                <a:spcPct val="50000"/>
              </a:spcBef>
            </a:pPr>
            <a:r>
              <a:rPr lang="en-US" sz="3600" b="1" dirty="0" err="1">
                <a:latin typeface="HP001 4 hàng" panose="020B0603050302020204" pitchFamily="34" charset="0"/>
                <a:cs typeface="Arial" panose="020B0604020202020204" pitchFamily="34" charset="0"/>
              </a:rPr>
              <a:t>Tiếng</a:t>
            </a:r>
            <a:r>
              <a:rPr lang="en-US" sz="3600" b="1" dirty="0">
                <a:latin typeface="HP001 4 hàng" panose="020B0603050302020204" pitchFamily="34" charset="0"/>
                <a:cs typeface="Arial" panose="020B0604020202020204" pitchFamily="34" charset="0"/>
              </a:rPr>
              <a:t> </a:t>
            </a:r>
            <a:r>
              <a:rPr lang="en-US" sz="3600" b="1" dirty="0" err="1">
                <a:latin typeface="HP001 4 hàng" panose="020B0603050302020204" pitchFamily="34" charset="0"/>
                <a:cs typeface="Arial" panose="020B0604020202020204" pitchFamily="34" charset="0"/>
              </a:rPr>
              <a:t>Việt</a:t>
            </a:r>
            <a:endParaRPr lang="en-US" sz="3600" b="1" dirty="0">
              <a:latin typeface="HP001 4 hàng" panose="020B0603050302020204" pitchFamily="34" charset="0"/>
              <a:cs typeface="Arial" panose="020B0604020202020204" pitchFamily="34" charset="0"/>
            </a:endParaRPr>
          </a:p>
          <a:p>
            <a:pPr>
              <a:spcBef>
                <a:spcPct val="50000"/>
              </a:spcBef>
            </a:pPr>
            <a:r>
              <a:rPr lang="en-US" sz="3600" b="1" dirty="0">
                <a:solidFill>
                  <a:srgbClr val="FF0000"/>
                </a:solidFill>
                <a:latin typeface="HP001 4 hàng" panose="020B0603050302020204" pitchFamily="34" charset="0"/>
                <a:cs typeface="Arial" panose="020B0604020202020204" pitchFamily="34" charset="0"/>
              </a:rPr>
              <a:t>		</a:t>
            </a:r>
            <a:r>
              <a:rPr lang="en-US" sz="3600" b="1" dirty="0" err="1">
                <a:solidFill>
                  <a:srgbClr val="FF0000"/>
                </a:solidFill>
                <a:latin typeface="HP001 4 hàng" panose="020B0603050302020204" pitchFamily="34" charset="0"/>
                <a:cs typeface="Arial" panose="020B0604020202020204" pitchFamily="34" charset="0"/>
              </a:rPr>
              <a:t>Bài</a:t>
            </a:r>
            <a:r>
              <a:rPr lang="en-US" sz="3600" b="1" dirty="0">
                <a:solidFill>
                  <a:srgbClr val="FF0000"/>
                </a:solidFill>
                <a:latin typeface="HP001 4 hàng" panose="020B0603050302020204" pitchFamily="34" charset="0"/>
                <a:cs typeface="Arial" panose="020B0604020202020204" pitchFamily="34" charset="0"/>
              </a:rPr>
              <a:t> 7A. </a:t>
            </a:r>
            <a:r>
              <a:rPr lang="en-US" sz="3600" b="1" dirty="0" err="1">
                <a:solidFill>
                  <a:srgbClr val="FF0000"/>
                </a:solidFill>
                <a:latin typeface="HP001 4 hàng" panose="020B0603050302020204" pitchFamily="34" charset="0"/>
                <a:cs typeface="Arial" panose="020B0604020202020204" pitchFamily="34" charset="0"/>
              </a:rPr>
              <a:t>Ước</a:t>
            </a:r>
            <a:r>
              <a:rPr lang="en-US" sz="3600" b="1" dirty="0">
                <a:solidFill>
                  <a:srgbClr val="FF0000"/>
                </a:solidFill>
                <a:latin typeface="HP001 4 hàng" panose="020B0603050302020204" pitchFamily="34" charset="0"/>
                <a:cs typeface="Arial" panose="020B0604020202020204" pitchFamily="34" charset="0"/>
              </a:rPr>
              <a:t> </a:t>
            </a:r>
            <a:r>
              <a:rPr lang="en-US" sz="3600" b="1" dirty="0" err="1">
                <a:solidFill>
                  <a:srgbClr val="FF0000"/>
                </a:solidFill>
                <a:latin typeface="HP001 4 hàng" panose="020B0603050302020204" pitchFamily="34" charset="0"/>
                <a:cs typeface="Arial" panose="020B0604020202020204" pitchFamily="34" charset="0"/>
              </a:rPr>
              <a:t>mơ</a:t>
            </a:r>
            <a:r>
              <a:rPr lang="en-US" sz="3600" b="1" dirty="0">
                <a:solidFill>
                  <a:srgbClr val="FF0000"/>
                </a:solidFill>
                <a:latin typeface="HP001 4 hàng" panose="020B0603050302020204" pitchFamily="34" charset="0"/>
                <a:cs typeface="Arial" panose="020B0604020202020204" pitchFamily="34" charset="0"/>
              </a:rPr>
              <a:t> </a:t>
            </a:r>
            <a:r>
              <a:rPr lang="en-US" sz="3600" b="1" dirty="0" err="1">
                <a:solidFill>
                  <a:srgbClr val="FF0000"/>
                </a:solidFill>
                <a:latin typeface="HP001 4 hàng" panose="020B0603050302020204" pitchFamily="34" charset="0"/>
                <a:cs typeface="Arial" panose="020B0604020202020204" pitchFamily="34" charset="0"/>
              </a:rPr>
              <a:t>của</a:t>
            </a:r>
            <a:r>
              <a:rPr lang="en-US" sz="3600" b="1" dirty="0">
                <a:solidFill>
                  <a:srgbClr val="FF0000"/>
                </a:solidFill>
                <a:latin typeface="HP001 4 hàng" panose="020B0603050302020204" pitchFamily="34" charset="0"/>
                <a:cs typeface="Arial" panose="020B0604020202020204" pitchFamily="34" charset="0"/>
              </a:rPr>
              <a:t> </a:t>
            </a:r>
            <a:r>
              <a:rPr lang="en-US" sz="3600" b="1" dirty="0" err="1">
                <a:solidFill>
                  <a:srgbClr val="FF0000"/>
                </a:solidFill>
                <a:latin typeface="HP001 4 hàng" panose="020B0603050302020204" pitchFamily="34" charset="0"/>
                <a:cs typeface="Arial" panose="020B0604020202020204" pitchFamily="34" charset="0"/>
              </a:rPr>
              <a:t>anh</a:t>
            </a:r>
            <a:r>
              <a:rPr lang="en-US" sz="3600" b="1" dirty="0">
                <a:solidFill>
                  <a:srgbClr val="FF0000"/>
                </a:solidFill>
                <a:latin typeface="HP001 4 hàng" panose="020B0603050302020204" pitchFamily="34" charset="0"/>
                <a:cs typeface="Arial" panose="020B0604020202020204" pitchFamily="34" charset="0"/>
              </a:rPr>
              <a:t> </a:t>
            </a:r>
            <a:r>
              <a:rPr lang="en-US" sz="3600" b="1" dirty="0" err="1">
                <a:solidFill>
                  <a:srgbClr val="FF0000"/>
                </a:solidFill>
                <a:latin typeface="HP001 4 hàng" panose="020B0603050302020204" pitchFamily="34" charset="0"/>
                <a:cs typeface="Arial" panose="020B0604020202020204" pitchFamily="34" charset="0"/>
              </a:rPr>
              <a:t>chiến</a:t>
            </a:r>
            <a:r>
              <a:rPr lang="en-US" sz="3600" b="1" dirty="0">
                <a:solidFill>
                  <a:srgbClr val="FF0000"/>
                </a:solidFill>
                <a:latin typeface="HP001 4 hàng" panose="020B0603050302020204" pitchFamily="34" charset="0"/>
                <a:cs typeface="Arial" panose="020B0604020202020204" pitchFamily="34" charset="0"/>
              </a:rPr>
              <a:t> </a:t>
            </a:r>
            <a:r>
              <a:rPr lang="en-US" sz="3600" b="1" dirty="0" err="1">
                <a:solidFill>
                  <a:srgbClr val="FF0000"/>
                </a:solidFill>
                <a:latin typeface="HP001 4 hàng" panose="020B0603050302020204" pitchFamily="34" charset="0"/>
                <a:cs typeface="Arial" panose="020B0604020202020204" pitchFamily="34" charset="0"/>
              </a:rPr>
              <a:t>sĩ</a:t>
            </a:r>
            <a:endParaRPr lang="en-US" sz="3600" b="1" dirty="0">
              <a:solidFill>
                <a:srgbClr val="FF0000"/>
              </a:solidFill>
              <a:latin typeface="HP001 4 hàng" panose="020B0603050302020204" pitchFamily="34" charset="0"/>
              <a:cs typeface="Arial" panose="020B0604020202020204" pitchFamily="34" charset="0"/>
            </a:endParaRPr>
          </a:p>
          <a:p>
            <a:pPr algn="ctr">
              <a:spcBef>
                <a:spcPct val="50000"/>
              </a:spcBef>
            </a:pPr>
            <a:r>
              <a:rPr lang="en-US" sz="3600" b="1" dirty="0">
                <a:solidFill>
                  <a:srgbClr val="FF0000"/>
                </a:solidFill>
                <a:latin typeface="HP001 4 hàng" panose="020B0603050302020204" pitchFamily="34" charset="0"/>
                <a:cs typeface="Arial" panose="020B0604020202020204" pitchFamily="34" charset="0"/>
              </a:rPr>
              <a:t>( </a:t>
            </a:r>
            <a:r>
              <a:rPr lang="en-US" sz="3600" b="1" dirty="0" err="1">
                <a:solidFill>
                  <a:srgbClr val="FF0000"/>
                </a:solidFill>
                <a:latin typeface="HP001 4 hàng" panose="020B0603050302020204" pitchFamily="34" charset="0"/>
                <a:cs typeface="Arial" panose="020B0604020202020204" pitchFamily="34" charset="0"/>
              </a:rPr>
              <a:t>tiết</a:t>
            </a:r>
            <a:r>
              <a:rPr lang="en-US" sz="3600" b="1" dirty="0">
                <a:solidFill>
                  <a:srgbClr val="FF0000"/>
                </a:solidFill>
                <a:latin typeface="HP001 4 hàng" panose="020B0603050302020204" pitchFamily="34" charset="0"/>
                <a:cs typeface="Arial" panose="020B0604020202020204" pitchFamily="34" charset="0"/>
              </a:rPr>
              <a:t> 1 )</a:t>
            </a:r>
          </a:p>
        </p:txBody>
      </p:sp>
      <p:grpSp>
        <p:nvGrpSpPr>
          <p:cNvPr id="12" name="Group 11"/>
          <p:cNvGrpSpPr/>
          <p:nvPr/>
        </p:nvGrpSpPr>
        <p:grpSpPr>
          <a:xfrm>
            <a:off x="515156" y="3888386"/>
            <a:ext cx="11037194" cy="2723882"/>
            <a:chOff x="515156" y="3831464"/>
            <a:chExt cx="11037194" cy="2723882"/>
          </a:xfrm>
          <a:solidFill>
            <a:srgbClr val="FFFF66"/>
          </a:solidFill>
        </p:grpSpPr>
        <p:sp>
          <p:nvSpPr>
            <p:cNvPr id="13" name="Rounded Rectangle 12"/>
            <p:cNvSpPr/>
            <p:nvPr/>
          </p:nvSpPr>
          <p:spPr>
            <a:xfrm>
              <a:off x="515156" y="4134118"/>
              <a:ext cx="11037194" cy="2421228"/>
            </a:xfrm>
            <a:prstGeom prst="roundRect">
              <a:avLst/>
            </a:prstGeom>
            <a:grpFill/>
            <a:ln w="38100">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marL="514350" indent="-514350">
                <a:buAutoNum type="arabicPeriod"/>
              </a:pPr>
              <a:r>
                <a:rPr lang="en-US" sz="2800" b="1">
                  <a:latin typeface="Arial" panose="020B0604020202020204" pitchFamily="34" charset="0"/>
                  <a:cs typeface="Arial" panose="020B0604020202020204" pitchFamily="34" charset="0"/>
                </a:rPr>
                <a:t>Đọc – hiểu bài Trung thu độc lập.</a:t>
              </a:r>
            </a:p>
            <a:p>
              <a:pPr marL="514350" indent="-514350">
                <a:buAutoNum type="arabicPeriod"/>
              </a:pPr>
              <a:r>
                <a:rPr lang="en-US" sz="2800" b="1">
                  <a:latin typeface="Arial" panose="020B0604020202020204" pitchFamily="34" charset="0"/>
                  <a:cs typeface="Arial" panose="020B0604020202020204" pitchFamily="34" charset="0"/>
                </a:rPr>
                <a:t>Viết đúng tên người, tên địa lí Việt Nam.</a:t>
              </a:r>
            </a:p>
            <a:p>
              <a:pPr marL="514350" indent="-514350">
                <a:buAutoNum type="arabicPeriod"/>
              </a:pPr>
              <a:r>
                <a:rPr lang="en-US" sz="2800" b="1">
                  <a:latin typeface="Arial" panose="020B0604020202020204" pitchFamily="34" charset="0"/>
                  <a:cs typeface="Arial" panose="020B0604020202020204" pitchFamily="34" charset="0"/>
                </a:rPr>
                <a:t>Nghe – viết đúng đoạn văn; viết đúng từ chứa tiếng bắt đầu bằng ch/tr, từ chứa tiếng có vần ươn/ương.</a:t>
              </a:r>
            </a:p>
          </p:txBody>
        </p:sp>
        <p:sp>
          <p:nvSpPr>
            <p:cNvPr id="14" name="Oval 13"/>
            <p:cNvSpPr/>
            <p:nvPr/>
          </p:nvSpPr>
          <p:spPr>
            <a:xfrm>
              <a:off x="4572000" y="3831464"/>
              <a:ext cx="2498501" cy="718495"/>
            </a:xfrm>
            <a:prstGeom prst="ellipse">
              <a:avLst/>
            </a:prstGeom>
            <a:solidFill>
              <a:srgbClr val="00B050"/>
            </a:solidFill>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b="1">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MỤC TIÊU</a:t>
              </a:r>
            </a:p>
          </p:txBody>
        </p:sp>
      </p:grpSp>
    </p:spTree>
    <p:extLst>
      <p:ext uri="{BB962C8B-B14F-4D97-AF65-F5344CB8AC3E}">
        <p14:creationId xmlns:p14="http://schemas.microsoft.com/office/powerpoint/2010/main" val="43527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ox(in)">
                                      <p:cBhvr>
                                        <p:cTn id="7" dur="10"/>
                                        <p:tgtEl>
                                          <p:spTgt spid="11">
                                            <p:txEl>
                                              <p:pRg st="0" end="0"/>
                                            </p:txEl>
                                          </p:spTgt>
                                        </p:tgtEl>
                                      </p:cBhvr>
                                    </p:animEffect>
                                  </p:childTnLst>
                                </p:cTn>
                              </p:par>
                            </p:childTnLst>
                          </p:cTn>
                        </p:par>
                        <p:par>
                          <p:cTn id="8" fill="hold">
                            <p:stCondLst>
                              <p:cond delay="10"/>
                            </p:stCondLst>
                            <p:childTnLst>
                              <p:par>
                                <p:cTn id="9" presetID="4" presetClass="entr" presetSubtype="16"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ox(in)">
                                      <p:cBhvr>
                                        <p:cTn id="11" dur="10"/>
                                        <p:tgtEl>
                                          <p:spTgt spid="11">
                                            <p:txEl>
                                              <p:pRg st="1" end="1"/>
                                            </p:txEl>
                                          </p:spTgt>
                                        </p:tgtEl>
                                      </p:cBhvr>
                                    </p:animEffect>
                                  </p:childTnLst>
                                </p:cTn>
                              </p:par>
                            </p:childTnLst>
                          </p:cTn>
                        </p:par>
                        <p:par>
                          <p:cTn id="12" fill="hold">
                            <p:stCondLst>
                              <p:cond delay="20"/>
                            </p:stCondLst>
                            <p:childTnLst>
                              <p:par>
                                <p:cTn id="13" presetID="4" presetClass="entr" presetSubtype="16"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ox(in)">
                                      <p:cBhvr>
                                        <p:cTn id="15" dur="10"/>
                                        <p:tgtEl>
                                          <p:spTgt spid="11">
                                            <p:txEl>
                                              <p:pRg st="2" end="2"/>
                                            </p:txEl>
                                          </p:spTgt>
                                        </p:tgtEl>
                                      </p:cBhvr>
                                    </p:animEffect>
                                  </p:childTnLst>
                                </p:cTn>
                              </p:par>
                              <p:par>
                                <p:cTn id="16" presetID="2" presetClass="entr" presetSubtype="4"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10" fill="hold"/>
                                        <p:tgtEl>
                                          <p:spTgt spid="12"/>
                                        </p:tgtEl>
                                        <p:attrNameLst>
                                          <p:attrName>ppt_x</p:attrName>
                                        </p:attrNameLst>
                                      </p:cBhvr>
                                      <p:tavLst>
                                        <p:tav tm="0">
                                          <p:val>
                                            <p:strVal val="#ppt_x"/>
                                          </p:val>
                                        </p:tav>
                                        <p:tav tm="100000">
                                          <p:val>
                                            <p:strVal val="#ppt_x"/>
                                          </p:val>
                                        </p:tav>
                                      </p:tavLst>
                                    </p:anim>
                                    <p:anim calcmode="lin" valueType="num">
                                      <p:cBhvr additive="base">
                                        <p:cTn id="19" dur="1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9026" y="230257"/>
            <a:ext cx="12616070" cy="6362700"/>
          </a:xfrm>
          <a:prstGeom prst="rect">
            <a:avLst/>
          </a:prstGeom>
        </p:spPr>
      </p:pic>
      <p:sp>
        <p:nvSpPr>
          <p:cNvPr id="5" name="Text Box 13">
            <a:extLst>
              <a:ext uri="{FF2B5EF4-FFF2-40B4-BE49-F238E27FC236}">
                <a16:creationId xmlns:a16="http://schemas.microsoft.com/office/drawing/2014/main" id="{4FA52134-31A8-4AC3-B91B-ACD5F13CD548}"/>
              </a:ext>
            </a:extLst>
          </p:cNvPr>
          <p:cNvSpPr txBox="1">
            <a:spLocks noChangeArrowheads="1"/>
          </p:cNvSpPr>
          <p:nvPr/>
        </p:nvSpPr>
        <p:spPr bwMode="auto">
          <a:xfrm>
            <a:off x="2748168" y="3634409"/>
            <a:ext cx="9144000" cy="61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1" eaLnBrk="1" hangingPunct="1">
              <a:spcBef>
                <a:spcPct val="50000"/>
              </a:spcBef>
              <a:buFont typeface="Wingdings" panose="05000000000000000000" pitchFamily="2" charset="2"/>
              <a:buChar char="v"/>
            </a:pPr>
            <a:r>
              <a:rPr lang="en-US" altLang="en-US" sz="3400" b="1">
                <a:solidFill>
                  <a:srgbClr val="D60093"/>
                </a:solidFill>
                <a:latin typeface="Times New Roman" panose="02020603050405020304" pitchFamily="18" charset="0"/>
                <a:cs typeface="Times New Roman" panose="02020603050405020304" pitchFamily="18" charset="0"/>
              </a:rPr>
              <a:t> Luyện đọc lại bài.</a:t>
            </a:r>
          </a:p>
        </p:txBody>
      </p:sp>
      <p:sp>
        <p:nvSpPr>
          <p:cNvPr id="6" name="Text Box 13">
            <a:extLst>
              <a:ext uri="{FF2B5EF4-FFF2-40B4-BE49-F238E27FC236}">
                <a16:creationId xmlns:a16="http://schemas.microsoft.com/office/drawing/2014/main" id="{4FA52134-31A8-4AC3-B91B-ACD5F13CD548}"/>
              </a:ext>
            </a:extLst>
          </p:cNvPr>
          <p:cNvSpPr txBox="1">
            <a:spLocks noChangeArrowheads="1"/>
          </p:cNvSpPr>
          <p:nvPr/>
        </p:nvSpPr>
        <p:spPr bwMode="auto">
          <a:xfrm>
            <a:off x="2748168" y="4204824"/>
            <a:ext cx="9296400" cy="61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1" eaLnBrk="1" hangingPunct="1">
              <a:spcBef>
                <a:spcPct val="50000"/>
              </a:spcBef>
              <a:buFont typeface="Wingdings" panose="05000000000000000000" pitchFamily="2" charset="2"/>
              <a:buChar char="v"/>
            </a:pPr>
            <a:r>
              <a:rPr lang="en-US" altLang="en-US" sz="3400" b="1">
                <a:solidFill>
                  <a:srgbClr val="D60093"/>
                </a:solidFill>
                <a:latin typeface="Times New Roman" panose="02020603050405020304" pitchFamily="18" charset="0"/>
                <a:cs typeface="Times New Roman" panose="02020603050405020304" pitchFamily="18" charset="0"/>
              </a:rPr>
              <a:t> Xem lại nội dung bài.</a:t>
            </a:r>
          </a:p>
        </p:txBody>
      </p:sp>
      <p:sp>
        <p:nvSpPr>
          <p:cNvPr id="7" name="Text Box 13">
            <a:extLst>
              <a:ext uri="{FF2B5EF4-FFF2-40B4-BE49-F238E27FC236}">
                <a16:creationId xmlns:a16="http://schemas.microsoft.com/office/drawing/2014/main" id="{4FA52134-31A8-4AC3-B91B-ACD5F13CD548}"/>
              </a:ext>
            </a:extLst>
          </p:cNvPr>
          <p:cNvSpPr txBox="1">
            <a:spLocks noChangeArrowheads="1"/>
          </p:cNvSpPr>
          <p:nvPr/>
        </p:nvSpPr>
        <p:spPr bwMode="auto">
          <a:xfrm>
            <a:off x="2748168" y="4683799"/>
            <a:ext cx="9448800" cy="61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1" eaLnBrk="1" hangingPunct="1">
              <a:spcBef>
                <a:spcPct val="50000"/>
              </a:spcBef>
              <a:buFont typeface="Wingdings" panose="05000000000000000000" pitchFamily="2" charset="2"/>
              <a:buChar char="v"/>
            </a:pPr>
            <a:r>
              <a:rPr lang="en-US" altLang="en-US" sz="3400" b="1">
                <a:solidFill>
                  <a:srgbClr val="D60093"/>
                </a:solidFill>
                <a:latin typeface="Times New Roman" panose="02020603050405020304" pitchFamily="18" charset="0"/>
                <a:cs typeface="Times New Roman" panose="02020603050405020304" pitchFamily="18" charset="0"/>
              </a:rPr>
              <a:t> Chuẩn bị bài tiết 2.</a:t>
            </a:r>
          </a:p>
        </p:txBody>
      </p:sp>
      <p:sp>
        <p:nvSpPr>
          <p:cNvPr id="8" name="Octagon 7"/>
          <p:cNvSpPr/>
          <p:nvPr/>
        </p:nvSpPr>
        <p:spPr>
          <a:xfrm>
            <a:off x="3670853" y="2342036"/>
            <a:ext cx="3127513" cy="1007165"/>
          </a:xfrm>
          <a:prstGeom prst="octag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a:solidFill>
                  <a:srgbClr val="D60093"/>
                </a:solidFill>
                <a:latin typeface="Arial" panose="020B0604020202020204" pitchFamily="34" charset="0"/>
                <a:cs typeface="Arial" panose="020B0604020202020204" pitchFamily="34" charset="0"/>
              </a:rPr>
              <a:t>Dặn dò</a:t>
            </a:r>
          </a:p>
        </p:txBody>
      </p:sp>
    </p:spTree>
    <p:extLst>
      <p:ext uri="{BB962C8B-B14F-4D97-AF65-F5344CB8AC3E}">
        <p14:creationId xmlns:p14="http://schemas.microsoft.com/office/powerpoint/2010/main" val="388315791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edge">
                                      <p:cBhvr>
                                        <p:cTn id="10" dur="2000"/>
                                        <p:tgtEl>
                                          <p:spTgt spid="6"/>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edge">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287250" cy="7611414"/>
          </a:xfrm>
          <a:prstGeom prst="rect">
            <a:avLst/>
          </a:prstGeom>
        </p:spPr>
      </p:pic>
      <p:sp>
        <p:nvSpPr>
          <p:cNvPr id="3" name="Text Box 21"/>
          <p:cNvSpPr txBox="1">
            <a:spLocks noChangeArrowheads="1"/>
          </p:cNvSpPr>
          <p:nvPr/>
        </p:nvSpPr>
        <p:spPr bwMode="auto">
          <a:xfrm>
            <a:off x="3599628" y="2390976"/>
            <a:ext cx="7227395" cy="1032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08284" tIns="54142" rIns="108284" bIns="54142">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spcBef>
                <a:spcPct val="50000"/>
              </a:spcBef>
              <a:buFontTx/>
              <a:buNone/>
            </a:pPr>
            <a:r>
              <a:rPr lang="en-US" altLang="en-US" sz="6000" b="1">
                <a:solidFill>
                  <a:srgbClr val="FF0000"/>
                </a:solidFill>
                <a:latin typeface="HP001 5 hàng" panose="020B0603050302020204" pitchFamily="34" charset="0"/>
                <a:cs typeface="Times New Roman" panose="02020603050405020304" pitchFamily="18" charset="0"/>
              </a:rPr>
              <a:t>Chúc các em học tốt!</a:t>
            </a:r>
            <a:endParaRPr lang="en-US" altLang="en-US" sz="6000" b="1" dirty="0">
              <a:solidFill>
                <a:srgbClr val="FF0000"/>
              </a:solidFill>
              <a:latin typeface="HP001 5 hàng" panose="020B0603050302020204" pitchFamily="34" charset="0"/>
              <a:cs typeface="Times New Roman" panose="02020603050405020304" pitchFamily="18" charset="0"/>
            </a:endParaRPr>
          </a:p>
        </p:txBody>
      </p:sp>
    </p:spTree>
    <p:extLst>
      <p:ext uri="{BB962C8B-B14F-4D97-AF65-F5344CB8AC3E}">
        <p14:creationId xmlns:p14="http://schemas.microsoft.com/office/powerpoint/2010/main" val="433334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Phong nen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12768"/>
            <a:ext cx="12192001"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3683357" y="77274"/>
            <a:ext cx="5061397" cy="566670"/>
          </a:xfrm>
          <a:prstGeom prst="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tx1"/>
                </a:solidFill>
                <a:latin typeface="Arial" panose="020B0604020202020204" pitchFamily="34" charset="0"/>
                <a:cs typeface="Arial" panose="020B0604020202020204" pitchFamily="34" charset="0"/>
              </a:rPr>
              <a:t>A. HOẠT ĐỘNG CƠ BẢN</a:t>
            </a:r>
          </a:p>
        </p:txBody>
      </p:sp>
      <p:sp>
        <p:nvSpPr>
          <p:cNvPr id="15" name="Rectangle 14"/>
          <p:cNvSpPr/>
          <p:nvPr/>
        </p:nvSpPr>
        <p:spPr>
          <a:xfrm>
            <a:off x="759854" y="604160"/>
            <a:ext cx="10431887" cy="646331"/>
          </a:xfrm>
          <a:prstGeom prst="rect">
            <a:avLst/>
          </a:prstGeom>
        </p:spPr>
        <p:txBody>
          <a:bodyPr wrap="square">
            <a:spAutoFit/>
          </a:bodyPr>
          <a:lstStyle/>
          <a:p>
            <a:pPr marL="514350" indent="-514350">
              <a:buAutoNum type="arabicPeriod"/>
            </a:pPr>
            <a:r>
              <a:rPr lang="en-US" sz="3600" b="1">
                <a:solidFill>
                  <a:srgbClr val="FFFF00"/>
                </a:solidFill>
                <a:latin typeface="Arial" panose="020B0604020202020204" pitchFamily="34" charset="0"/>
                <a:cs typeface="Arial" panose="020B0604020202020204" pitchFamily="34" charset="0"/>
              </a:rPr>
              <a:t>Quan sát tranh, trả lời câu hỏi</a:t>
            </a:r>
          </a:p>
        </p:txBody>
      </p:sp>
      <p:sp>
        <p:nvSpPr>
          <p:cNvPr id="17" name="Rectangle 16"/>
          <p:cNvSpPr/>
          <p:nvPr/>
        </p:nvSpPr>
        <p:spPr>
          <a:xfrm>
            <a:off x="450761" y="4825821"/>
            <a:ext cx="11741239" cy="954107"/>
          </a:xfrm>
          <a:prstGeom prst="rect">
            <a:avLst/>
          </a:prstGeom>
        </p:spPr>
        <p:txBody>
          <a:bodyPr wrap="square">
            <a:spAutoFit/>
          </a:bodyPr>
          <a:lstStyle/>
          <a:p>
            <a:r>
              <a:rPr lang="en-US" sz="2800">
                <a:solidFill>
                  <a:schemeClr val="bg1"/>
                </a:solidFill>
                <a:latin typeface="Arial" panose="020B0604020202020204" pitchFamily="34" charset="0"/>
                <a:cs typeface="Arial" panose="020B0604020202020204" pitchFamily="34" charset="0"/>
              </a:rPr>
              <a:t> a/ Tranh vẽ cảnh gì?</a:t>
            </a:r>
          </a:p>
          <a:p>
            <a:r>
              <a:rPr lang="en-US" sz="2800">
                <a:solidFill>
                  <a:schemeClr val="bg1"/>
                </a:solidFill>
                <a:latin typeface="Arial" panose="020B0604020202020204" pitchFamily="34" charset="0"/>
                <a:cs typeface="Arial" panose="020B0604020202020204" pitchFamily="34" charset="0"/>
              </a:rPr>
              <a:t> b/ Đoán xem anh chiến sĩ mơ ước điều gì trong đêm Trung thu độc lập.</a:t>
            </a:r>
          </a:p>
        </p:txBody>
      </p:sp>
      <p:pic>
        <p:nvPicPr>
          <p:cNvPr id="19" name="Picture 18"/>
          <p:cNvPicPr>
            <a:picLocks noChangeAspect="1"/>
          </p:cNvPicPr>
          <p:nvPr/>
        </p:nvPicPr>
        <p:blipFill>
          <a:blip r:embed="rId3"/>
          <a:stretch>
            <a:fillRect/>
          </a:stretch>
        </p:blipFill>
        <p:spPr>
          <a:xfrm>
            <a:off x="2499038" y="1273611"/>
            <a:ext cx="6889661" cy="3359249"/>
          </a:xfrm>
          <a:prstGeom prst="rect">
            <a:avLst/>
          </a:prstGeom>
        </p:spPr>
      </p:pic>
      <p:sp>
        <p:nvSpPr>
          <p:cNvPr id="22" name="Rectangle 21"/>
          <p:cNvSpPr/>
          <p:nvPr/>
        </p:nvSpPr>
        <p:spPr>
          <a:xfrm>
            <a:off x="257577" y="4789598"/>
            <a:ext cx="11694017" cy="1815882"/>
          </a:xfrm>
          <a:prstGeom prst="rect">
            <a:avLst/>
          </a:prstGeom>
        </p:spPr>
        <p:txBody>
          <a:bodyPr wrap="square">
            <a:spAutoFit/>
          </a:bodyPr>
          <a:lstStyle/>
          <a:p>
            <a:pPr algn="just"/>
            <a:r>
              <a:rPr lang="en-US" sz="2800">
                <a:solidFill>
                  <a:schemeClr val="bg1"/>
                </a:solidFill>
                <a:latin typeface="Arial" panose="020B0604020202020204" pitchFamily="34" charset="0"/>
                <a:cs typeface="Arial" panose="020B0604020202020204" pitchFamily="34" charset="0"/>
              </a:rPr>
              <a:t>a/ Tranh vẽ cảnh rừng núi bao la, tĩnh mịch dưới ánh trăng sáng vằng vặc có anh chiến sĩ biên phòng đang canh gác.</a:t>
            </a:r>
          </a:p>
          <a:p>
            <a:pPr algn="just"/>
            <a:r>
              <a:rPr lang="en-US" sz="2800">
                <a:solidFill>
                  <a:schemeClr val="bg1"/>
                </a:solidFill>
                <a:latin typeface="Arial" panose="020B0604020202020204" pitchFamily="34" charset="0"/>
                <a:cs typeface="Arial" panose="020B0604020202020204" pitchFamily="34" charset="0"/>
              </a:rPr>
              <a:t>b/  Anh chiến sĩ mơ ước tương lai có nhà máy thủy điện, những con tàu lớn thông thường với các nước trên thế giới, có các nông trường to lớn. </a:t>
            </a:r>
          </a:p>
        </p:txBody>
      </p:sp>
    </p:spTree>
    <p:extLst>
      <p:ext uri="{BB962C8B-B14F-4D97-AF65-F5344CB8AC3E}">
        <p14:creationId xmlns:p14="http://schemas.microsoft.com/office/powerpoint/2010/main" val="126722375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17"/>
                                        </p:tgtEl>
                                        <p:attrNameLst>
                                          <p:attrName>ppt_x</p:attrName>
                                        </p:attrNameLst>
                                      </p:cBhvr>
                                      <p:tavLst>
                                        <p:tav tm="0">
                                          <p:val>
                                            <p:strVal val="ppt_x"/>
                                          </p:val>
                                        </p:tav>
                                        <p:tav tm="100000">
                                          <p:val>
                                            <p:strVal val="ppt_x"/>
                                          </p:val>
                                        </p:tav>
                                      </p:tavLst>
                                    </p:anim>
                                    <p:anim calcmode="lin" valueType="num">
                                      <p:cBhvr additive="base">
                                        <p:cTn id="7" dur="500"/>
                                        <p:tgtEl>
                                          <p:spTgt spid="17"/>
                                        </p:tgtEl>
                                        <p:attrNameLst>
                                          <p:attrName>ppt_y</p:attrName>
                                        </p:attrNameLst>
                                      </p:cBhvr>
                                      <p:tavLst>
                                        <p:tav tm="0">
                                          <p:val>
                                            <p:strVal val="ppt_y"/>
                                          </p:val>
                                        </p:tav>
                                        <p:tav tm="100000">
                                          <p:val>
                                            <p:strVal val="1+ppt_h/2"/>
                                          </p:val>
                                        </p:tav>
                                      </p:tavLst>
                                    </p:anim>
                                    <p:set>
                                      <p:cBhvr>
                                        <p:cTn id="8" dur="1" fill="hold">
                                          <p:stCondLst>
                                            <p:cond delay="499"/>
                                          </p:stCondLst>
                                        </p:cTn>
                                        <p:tgtEl>
                                          <p:spTgt spid="17"/>
                                        </p:tgtEl>
                                        <p:attrNameLst>
                                          <p:attrName>style.visibility</p:attrName>
                                        </p:attrNameLst>
                                      </p:cBhvr>
                                      <p:to>
                                        <p:strVal val="hidden"/>
                                      </p:to>
                                    </p:set>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Phong nen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26988"/>
            <a:ext cx="12192001"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759854" y="219852"/>
            <a:ext cx="10431887" cy="461665"/>
          </a:xfrm>
          <a:prstGeom prst="rect">
            <a:avLst/>
          </a:prstGeom>
        </p:spPr>
        <p:txBody>
          <a:bodyPr wrap="square">
            <a:spAutoFit/>
          </a:bodyPr>
          <a:lstStyle/>
          <a:p>
            <a:r>
              <a:rPr lang="en-US" sz="2400" b="1">
                <a:solidFill>
                  <a:srgbClr val="FFFF00"/>
                </a:solidFill>
                <a:latin typeface="Arial" panose="020B0604020202020204" pitchFamily="34" charset="0"/>
                <a:cs typeface="Arial" panose="020B0604020202020204" pitchFamily="34" charset="0"/>
              </a:rPr>
              <a:t>2. Nghe thầy cô ( hoặc bạn) đọc bài sau: </a:t>
            </a:r>
          </a:p>
        </p:txBody>
      </p:sp>
      <p:sp>
        <p:nvSpPr>
          <p:cNvPr id="5" name="Rectangle 4"/>
          <p:cNvSpPr/>
          <p:nvPr/>
        </p:nvSpPr>
        <p:spPr>
          <a:xfrm>
            <a:off x="331304" y="675869"/>
            <a:ext cx="11476383" cy="5816977"/>
          </a:xfrm>
          <a:prstGeom prst="rect">
            <a:avLst/>
          </a:prstGeom>
        </p:spPr>
        <p:txBody>
          <a:bodyPr wrap="square">
            <a:spAutoFit/>
          </a:bodyPr>
          <a:lstStyle/>
          <a:p>
            <a:pPr algn="ctr"/>
            <a:r>
              <a:rPr lang="en-US" sz="3200" b="1">
                <a:solidFill>
                  <a:schemeClr val="bg1"/>
                </a:solidFill>
                <a:latin typeface="Arial" panose="020B0604020202020204" pitchFamily="34" charset="0"/>
                <a:cs typeface="Arial" panose="020B0604020202020204" pitchFamily="34" charset="0"/>
              </a:rPr>
              <a:t>Trung thu độc lập  </a:t>
            </a:r>
          </a:p>
          <a:p>
            <a:pPr algn="just"/>
            <a:r>
              <a:rPr lang="en-US" sz="2400">
                <a:solidFill>
                  <a:schemeClr val="bg1"/>
                </a:solidFill>
                <a:latin typeface="Arial" panose="020B0604020202020204" pitchFamily="34" charset="0"/>
                <a:cs typeface="Arial" panose="020B0604020202020204" pitchFamily="34" charset="0"/>
              </a:rPr>
              <a:t> 	1. Đêm nay anh đứng gác ở trại. Trăng ngàn và gió núi bao la khiến lòng anh man mác nghĩ tới trung thu và nghĩ tới các em. Trăng đêm nay soi sáng xuống nước Việt Nam độc lập yêu quý của các em. Trăng sáng mùa thu vằng vặc chiếu khắp thành phố, làng mạc, núi rừng, nơi quê hương thân thiết của các em...   </a:t>
            </a:r>
          </a:p>
          <a:p>
            <a:pPr algn="just"/>
            <a:r>
              <a:rPr lang="en-US" sz="2400">
                <a:solidFill>
                  <a:schemeClr val="bg1"/>
                </a:solidFill>
                <a:latin typeface="Arial" panose="020B0604020202020204" pitchFamily="34" charset="0"/>
                <a:cs typeface="Arial" panose="020B0604020202020204" pitchFamily="34" charset="0"/>
              </a:rPr>
              <a:t>	2. Anh nhìn trăng và nghĩ tới ngày mai...   Ngày mai, các em có quyền mơ tưởng một cuộc sống tươi đẹp vô cùng. Mươi mười lăm năm nữa thôi, các em sẽ thấy cũng dưới ánh trăng này, dòng thác nước đổ xuống làm chạy máy phát điện; ở giữa biển rộng, cờ đỏ sao vàng phấp phới bay trên những con tàu lớn. Trăng của các em sẽ soi sáng những ống khói nhà máy chi chít, cao thẳm, rải trên đồng lúa bát ngát vàng thơm, cùng với nông trường to lớn, vui tươi.    </a:t>
            </a:r>
          </a:p>
          <a:p>
            <a:pPr algn="just"/>
            <a:r>
              <a:rPr lang="en-US" sz="2400">
                <a:solidFill>
                  <a:schemeClr val="bg1"/>
                </a:solidFill>
                <a:latin typeface="Arial" panose="020B0604020202020204" pitchFamily="34" charset="0"/>
                <a:cs typeface="Arial" panose="020B0604020202020204" pitchFamily="34" charset="0"/>
              </a:rPr>
              <a:t>	3. Trăng đêm nay sáng quá ! Trăng mai còn sáng hơn. Anh mừng cho các em vui tết Trung thu độc lập đầu tiên và anh mong ước ngày mai đây, những tết Trung thu tươi đẹp hơn nữa sẽ đến với các em.</a:t>
            </a:r>
          </a:p>
          <a:p>
            <a:pPr algn="just"/>
            <a:r>
              <a:rPr lang="en-US" sz="2400">
                <a:solidFill>
                  <a:schemeClr val="bg1"/>
                </a:solidFill>
                <a:latin typeface="Arial" panose="020B0604020202020204" pitchFamily="34" charset="0"/>
                <a:cs typeface="Arial" panose="020B0604020202020204" pitchFamily="34" charset="0"/>
              </a:rPr>
              <a:t>									(Thép Mới)</a:t>
            </a:r>
          </a:p>
        </p:txBody>
      </p:sp>
    </p:spTree>
    <p:extLst>
      <p:ext uri="{BB962C8B-B14F-4D97-AF65-F5344CB8AC3E}">
        <p14:creationId xmlns:p14="http://schemas.microsoft.com/office/powerpoint/2010/main" val="3612135528"/>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1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Phong nen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26988"/>
            <a:ext cx="12192001"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a:spLocks noChangeArrowheads="1"/>
          </p:cNvSpPr>
          <p:nvPr/>
        </p:nvSpPr>
        <p:spPr bwMode="auto">
          <a:xfrm>
            <a:off x="309092" y="366558"/>
            <a:ext cx="11620969" cy="500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6" rIns="68573" bIns="34286">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Clr>
                <a:schemeClr val="folHlink"/>
              </a:buClr>
              <a:buSzPct val="60000"/>
              <a:buFont typeface="Wingdings" panose="05000000000000000000" pitchFamily="2" charset="2"/>
              <a:buNone/>
            </a:pPr>
            <a:r>
              <a:rPr lang="en-US" altLang="vi-VN" sz="2800" b="1">
                <a:solidFill>
                  <a:srgbClr val="FFFF00"/>
                </a:solidFill>
                <a:latin typeface="Arial" panose="020B0604020202020204" pitchFamily="34" charset="0"/>
                <a:ea typeface="HP001 5Ha"/>
                <a:cs typeface="Arial" panose="020B0604020202020204" pitchFamily="34" charset="0"/>
              </a:rPr>
              <a:t>	3. Chọn lời giải nghĩa ở cột B phù hợp với từ ngữ ở cột A.</a:t>
            </a:r>
            <a:endParaRPr lang="vi-VN" altLang="vi-VN" sz="2800" b="1">
              <a:solidFill>
                <a:srgbClr val="FFFF00"/>
              </a:solidFill>
              <a:latin typeface="Arial" panose="020B0604020202020204" pitchFamily="34" charset="0"/>
              <a:ea typeface="HP001 5Ha"/>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902528362"/>
              </p:ext>
            </p:extLst>
          </p:nvPr>
        </p:nvGraphicFramePr>
        <p:xfrm>
          <a:off x="457201" y="1618882"/>
          <a:ext cx="3735976" cy="4141837"/>
        </p:xfrm>
        <a:graphic>
          <a:graphicData uri="http://schemas.openxmlformats.org/drawingml/2006/table">
            <a:tbl>
              <a:tblPr firstRow="1" bandRow="1">
                <a:tableStyleId>{10A1B5D5-9B99-4C35-A422-299274C87663}</a:tableStyleId>
              </a:tblPr>
              <a:tblGrid>
                <a:gridCol w="3735976">
                  <a:extLst>
                    <a:ext uri="{9D8B030D-6E8A-4147-A177-3AD203B41FA5}">
                      <a16:colId xmlns:a16="http://schemas.microsoft.com/office/drawing/2014/main" val="20000"/>
                    </a:ext>
                  </a:extLst>
                </a:gridCol>
              </a:tblGrid>
              <a:tr h="689032">
                <a:tc>
                  <a:txBody>
                    <a:bodyPr/>
                    <a:lstStyle/>
                    <a:p>
                      <a:pPr algn="ctr"/>
                      <a:r>
                        <a:rPr lang="en-US" sz="3200" b="1">
                          <a:solidFill>
                            <a:schemeClr val="tx1"/>
                          </a:solidFill>
                          <a:latin typeface="Arial" panose="020B0604020202020204" pitchFamily="34" charset="0"/>
                          <a:cs typeface="Arial" panose="020B0604020202020204" pitchFamily="34" charset="0"/>
                        </a:rPr>
                        <a:t>A</a:t>
                      </a:r>
                    </a:p>
                  </a:txBody>
                  <a:tcPr/>
                </a:tc>
                <a:extLst>
                  <a:ext uri="{0D108BD9-81ED-4DB2-BD59-A6C34878D82A}">
                    <a16:rowId xmlns:a16="http://schemas.microsoft.com/office/drawing/2014/main" val="10000"/>
                  </a:ext>
                </a:extLst>
              </a:tr>
              <a:tr h="696677">
                <a:tc>
                  <a:txBody>
                    <a:bodyPr/>
                    <a:lstStyle/>
                    <a:p>
                      <a:r>
                        <a:rPr lang="en-US" sz="2400" b="1">
                          <a:solidFill>
                            <a:schemeClr val="tx1"/>
                          </a:solidFill>
                          <a:latin typeface="Arial" panose="020B0604020202020204" pitchFamily="34" charset="0"/>
                          <a:cs typeface="Arial" panose="020B0604020202020204" pitchFamily="34" charset="0"/>
                        </a:rPr>
                        <a:t>a/ Tết</a:t>
                      </a:r>
                      <a:r>
                        <a:rPr lang="en-US" sz="2400" b="1" baseline="0">
                          <a:solidFill>
                            <a:schemeClr val="tx1"/>
                          </a:solidFill>
                          <a:latin typeface="Arial" panose="020B0604020202020204" pitchFamily="34" charset="0"/>
                          <a:cs typeface="Arial" panose="020B0604020202020204" pitchFamily="34" charset="0"/>
                        </a:rPr>
                        <a:t> Trung thu độc lập</a:t>
                      </a:r>
                      <a:endParaRPr lang="en-US" sz="24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689032">
                <a:tc>
                  <a:txBody>
                    <a:bodyPr/>
                    <a:lstStyle/>
                    <a:p>
                      <a:r>
                        <a:rPr lang="en-US" sz="2800" b="1">
                          <a:solidFill>
                            <a:schemeClr val="tx1"/>
                          </a:solidFill>
                          <a:latin typeface="Arial" panose="020B0604020202020204" pitchFamily="34" charset="0"/>
                          <a:cs typeface="Arial" panose="020B0604020202020204" pitchFamily="34" charset="0"/>
                        </a:rPr>
                        <a:t>b/ Trại</a:t>
                      </a:r>
                      <a:r>
                        <a:rPr lang="en-US" sz="2800" b="1" baseline="0">
                          <a:solidFill>
                            <a:schemeClr val="tx1"/>
                          </a:solidFill>
                          <a:latin typeface="Arial" panose="020B0604020202020204" pitchFamily="34" charset="0"/>
                          <a:cs typeface="Arial" panose="020B0604020202020204" pitchFamily="34" charset="0"/>
                        </a:rPr>
                        <a:t> (doanh trại)</a:t>
                      </a:r>
                      <a:endParaRPr lang="en-US" sz="28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689032">
                <a:tc>
                  <a:txBody>
                    <a:bodyPr/>
                    <a:lstStyle/>
                    <a:p>
                      <a:r>
                        <a:rPr lang="en-US" sz="2800" b="1">
                          <a:solidFill>
                            <a:schemeClr val="tx1"/>
                          </a:solidFill>
                          <a:latin typeface="Arial" panose="020B0604020202020204" pitchFamily="34" charset="0"/>
                          <a:cs typeface="Arial" panose="020B0604020202020204" pitchFamily="34" charset="0"/>
                        </a:rPr>
                        <a:t>c/ Trăng</a:t>
                      </a:r>
                      <a:r>
                        <a:rPr lang="en-US" sz="2800" b="1" baseline="0">
                          <a:solidFill>
                            <a:schemeClr val="tx1"/>
                          </a:solidFill>
                          <a:latin typeface="Arial" panose="020B0604020202020204" pitchFamily="34" charset="0"/>
                          <a:cs typeface="Arial" panose="020B0604020202020204" pitchFamily="34" charset="0"/>
                        </a:rPr>
                        <a:t> ngàn</a:t>
                      </a:r>
                      <a:endParaRPr lang="en-US" sz="28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689032">
                <a:tc>
                  <a:txBody>
                    <a:bodyPr/>
                    <a:lstStyle/>
                    <a:p>
                      <a:r>
                        <a:rPr lang="en-US" sz="2800" b="1">
                          <a:solidFill>
                            <a:schemeClr val="tx1"/>
                          </a:solidFill>
                          <a:latin typeface="Arial" panose="020B0604020202020204" pitchFamily="34" charset="0"/>
                          <a:cs typeface="Arial" panose="020B0604020202020204" pitchFamily="34" charset="0"/>
                        </a:rPr>
                        <a:t>d/ Vằng</a:t>
                      </a:r>
                      <a:r>
                        <a:rPr lang="en-US" sz="2800" b="1" baseline="0">
                          <a:solidFill>
                            <a:schemeClr val="tx1"/>
                          </a:solidFill>
                          <a:latin typeface="Arial" panose="020B0604020202020204" pitchFamily="34" charset="0"/>
                          <a:cs typeface="Arial" panose="020B0604020202020204" pitchFamily="34" charset="0"/>
                        </a:rPr>
                        <a:t> vặc</a:t>
                      </a:r>
                      <a:endParaRPr lang="en-US" sz="28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689032">
                <a:tc>
                  <a:txBody>
                    <a:bodyPr/>
                    <a:lstStyle/>
                    <a:p>
                      <a:r>
                        <a:rPr lang="en-US" sz="2800" b="1">
                          <a:solidFill>
                            <a:schemeClr val="tx1"/>
                          </a:solidFill>
                          <a:latin typeface="Arial" panose="020B0604020202020204" pitchFamily="34" charset="0"/>
                          <a:cs typeface="Arial" panose="020B0604020202020204" pitchFamily="34" charset="0"/>
                        </a:rPr>
                        <a:t>e/ Nông</a:t>
                      </a:r>
                      <a:r>
                        <a:rPr lang="en-US" sz="2800" b="1" baseline="0">
                          <a:solidFill>
                            <a:schemeClr val="tx1"/>
                          </a:solidFill>
                          <a:latin typeface="Arial" panose="020B0604020202020204" pitchFamily="34" charset="0"/>
                          <a:cs typeface="Arial" panose="020B0604020202020204" pitchFamily="34" charset="0"/>
                        </a:rPr>
                        <a:t> trường</a:t>
                      </a:r>
                      <a:endParaRPr lang="en-US" sz="28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277117453"/>
              </p:ext>
            </p:extLst>
          </p:nvPr>
        </p:nvGraphicFramePr>
        <p:xfrm>
          <a:off x="5615189" y="1516561"/>
          <a:ext cx="6207618" cy="4233107"/>
        </p:xfrm>
        <a:graphic>
          <a:graphicData uri="http://schemas.openxmlformats.org/drawingml/2006/table">
            <a:tbl>
              <a:tblPr firstRow="1" bandRow="1">
                <a:tableStyleId>{10A1B5D5-9B99-4C35-A422-299274C87663}</a:tableStyleId>
              </a:tblPr>
              <a:tblGrid>
                <a:gridCol w="6207618">
                  <a:extLst>
                    <a:ext uri="{9D8B030D-6E8A-4147-A177-3AD203B41FA5}">
                      <a16:colId xmlns:a16="http://schemas.microsoft.com/office/drawing/2014/main" val="20000"/>
                    </a:ext>
                  </a:extLst>
                </a:gridCol>
              </a:tblGrid>
              <a:tr h="578073">
                <a:tc>
                  <a:txBody>
                    <a:bodyPr/>
                    <a:lstStyle/>
                    <a:p>
                      <a:pPr algn="ctr"/>
                      <a:r>
                        <a:rPr lang="en-US" sz="3200" b="1">
                          <a:solidFill>
                            <a:schemeClr val="tx1"/>
                          </a:solidFill>
                          <a:latin typeface="Arial" panose="020B0604020202020204" pitchFamily="34" charset="0"/>
                          <a:cs typeface="Arial" panose="020B0604020202020204" pitchFamily="34" charset="0"/>
                        </a:rPr>
                        <a:t>B</a:t>
                      </a:r>
                    </a:p>
                  </a:txBody>
                  <a:tcPr/>
                </a:tc>
                <a:extLst>
                  <a:ext uri="{0D108BD9-81ED-4DB2-BD59-A6C34878D82A}">
                    <a16:rowId xmlns:a16="http://schemas.microsoft.com/office/drawing/2014/main" val="10000"/>
                  </a:ext>
                </a:extLst>
              </a:tr>
              <a:tr h="578073">
                <a:tc>
                  <a:txBody>
                    <a:bodyPr/>
                    <a:lstStyle/>
                    <a:p>
                      <a:r>
                        <a:rPr lang="en-US" sz="2400" b="1">
                          <a:solidFill>
                            <a:schemeClr val="tx1"/>
                          </a:solidFill>
                          <a:latin typeface="Arial" panose="020B0604020202020204" pitchFamily="34" charset="0"/>
                          <a:cs typeface="Arial" panose="020B0604020202020204" pitchFamily="34" charset="0"/>
                        </a:rPr>
                        <a:t>1/ trăng</a:t>
                      </a:r>
                      <a:r>
                        <a:rPr lang="en-US" sz="2400" b="1" baseline="0">
                          <a:solidFill>
                            <a:schemeClr val="tx1"/>
                          </a:solidFill>
                          <a:latin typeface="Arial" panose="020B0604020202020204" pitchFamily="34" charset="0"/>
                          <a:cs typeface="Arial" panose="020B0604020202020204" pitchFamily="34" charset="0"/>
                        </a:rPr>
                        <a:t> chiếu lên vùng núi rừng.</a:t>
                      </a:r>
                      <a:endParaRPr lang="en-US" sz="24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578073">
                <a:tc>
                  <a:txBody>
                    <a:bodyPr/>
                    <a:lstStyle/>
                    <a:p>
                      <a:r>
                        <a:rPr lang="en-US" sz="2400" b="1">
                          <a:solidFill>
                            <a:schemeClr val="tx1"/>
                          </a:solidFill>
                          <a:latin typeface="Arial" panose="020B0604020202020204" pitchFamily="34" charset="0"/>
                          <a:cs typeface="Arial" panose="020B0604020202020204" pitchFamily="34" charset="0"/>
                        </a:rPr>
                        <a:t>2/ rất</a:t>
                      </a:r>
                      <a:r>
                        <a:rPr lang="en-US" sz="2400" b="1" baseline="0">
                          <a:solidFill>
                            <a:schemeClr val="tx1"/>
                          </a:solidFill>
                          <a:latin typeface="Arial" panose="020B0604020202020204" pitchFamily="34" charset="0"/>
                          <a:cs typeface="Arial" panose="020B0604020202020204" pitchFamily="34" charset="0"/>
                        </a:rPr>
                        <a:t> sang và trong, không một chút gợn.</a:t>
                      </a:r>
                      <a:endParaRPr lang="en-US" sz="24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783703">
                <a:tc>
                  <a:txBody>
                    <a:bodyPr/>
                    <a:lstStyle/>
                    <a:p>
                      <a:r>
                        <a:rPr lang="en-US" sz="2400" b="1">
                          <a:solidFill>
                            <a:schemeClr val="tx1"/>
                          </a:solidFill>
                          <a:latin typeface="Arial" panose="020B0604020202020204" pitchFamily="34" charset="0"/>
                          <a:cs typeface="Arial" panose="020B0604020202020204" pitchFamily="34" charset="0"/>
                        </a:rPr>
                        <a:t>3/ cơ</a:t>
                      </a:r>
                      <a:r>
                        <a:rPr lang="en-US" sz="2400" b="1" baseline="0">
                          <a:solidFill>
                            <a:schemeClr val="tx1"/>
                          </a:solidFill>
                          <a:latin typeface="Arial" panose="020B0604020202020204" pitchFamily="34" charset="0"/>
                          <a:cs typeface="Arial" panose="020B0604020202020204" pitchFamily="34" charset="0"/>
                        </a:rPr>
                        <a:t> sở sản xuất lớn về nông nghiệp do nhà nước tổ chức và quản lí.</a:t>
                      </a:r>
                      <a:endParaRPr lang="en-US" sz="24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r h="915225">
                <a:tc>
                  <a:txBody>
                    <a:bodyPr/>
                    <a:lstStyle/>
                    <a:p>
                      <a:r>
                        <a:rPr lang="en-US" sz="2400" b="1">
                          <a:solidFill>
                            <a:schemeClr val="tx1"/>
                          </a:solidFill>
                          <a:latin typeface="Arial" panose="020B0604020202020204" pitchFamily="34" charset="0"/>
                          <a:cs typeface="Arial" panose="020B0604020202020204" pitchFamily="34" charset="0"/>
                        </a:rPr>
                        <a:t>4/ Tết</a:t>
                      </a:r>
                      <a:r>
                        <a:rPr lang="en-US" sz="2400" b="1" baseline="0">
                          <a:solidFill>
                            <a:schemeClr val="tx1"/>
                          </a:solidFill>
                          <a:latin typeface="Arial" panose="020B0604020202020204" pitchFamily="34" charset="0"/>
                          <a:cs typeface="Arial" panose="020B0604020202020204" pitchFamily="34" charset="0"/>
                        </a:rPr>
                        <a:t> Trung thu 1945, sau ngày nước ta giành được độc lập.</a:t>
                      </a:r>
                      <a:endParaRPr lang="en-US" sz="24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4"/>
                  </a:ext>
                </a:extLst>
              </a:tr>
              <a:tr h="759656">
                <a:tc>
                  <a:txBody>
                    <a:bodyPr/>
                    <a:lstStyle/>
                    <a:p>
                      <a:r>
                        <a:rPr lang="en-US" sz="2400" b="1">
                          <a:solidFill>
                            <a:schemeClr val="tx1"/>
                          </a:solidFill>
                          <a:latin typeface="Arial" panose="020B0604020202020204" pitchFamily="34" charset="0"/>
                          <a:cs typeface="Arial" panose="020B0604020202020204" pitchFamily="34" charset="0"/>
                        </a:rPr>
                        <a:t>5/ nơi</a:t>
                      </a:r>
                      <a:r>
                        <a:rPr lang="en-US" sz="2400" b="1" baseline="0">
                          <a:solidFill>
                            <a:schemeClr val="tx1"/>
                          </a:solidFill>
                          <a:latin typeface="Arial" panose="020B0604020202020204" pitchFamily="34" charset="0"/>
                          <a:cs typeface="Arial" panose="020B0604020202020204" pitchFamily="34" charset="0"/>
                        </a:rPr>
                        <a:t> bộ đội đóng quân.</a:t>
                      </a:r>
                      <a:endParaRPr lang="en-US" sz="24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5"/>
                  </a:ext>
                </a:extLst>
              </a:tr>
            </a:tbl>
          </a:graphicData>
        </a:graphic>
      </p:graphicFrame>
      <p:cxnSp>
        <p:nvCxnSpPr>
          <p:cNvPr id="7" name="Straight Connector 6"/>
          <p:cNvCxnSpPr/>
          <p:nvPr/>
        </p:nvCxnSpPr>
        <p:spPr>
          <a:xfrm>
            <a:off x="4167051" y="2612571"/>
            <a:ext cx="1449978" cy="18288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167051" y="3357154"/>
            <a:ext cx="1448138" cy="193330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4167051" y="2377440"/>
            <a:ext cx="1449978" cy="168510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4167051" y="2978331"/>
            <a:ext cx="1449978" cy="177654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endCxn id="6" idx="1"/>
          </p:cNvCxnSpPr>
          <p:nvPr/>
        </p:nvCxnSpPr>
        <p:spPr>
          <a:xfrm flipV="1">
            <a:off x="4167051" y="3633114"/>
            <a:ext cx="1448138" cy="1748783"/>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076024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3000"/>
                                        <p:tgtEl>
                                          <p:spTgt spid="3"/>
                                        </p:tgtEl>
                                      </p:cBhvr>
                                    </p:animEffect>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ppt_x"/>
                                          </p:val>
                                        </p:tav>
                                        <p:tav tm="100000">
                                          <p:val>
                                            <p:strVal val="#ppt_x"/>
                                          </p:val>
                                        </p:tav>
                                      </p:tavLst>
                                    </p:anim>
                                    <p:anim calcmode="lin" valueType="num">
                                      <p:cBhvr additive="base">
                                        <p:cTn id="11" dur="500" fill="hold"/>
                                        <p:tgtEl>
                                          <p:spTgt spid="5"/>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ppt_x"/>
                                          </p:val>
                                        </p:tav>
                                        <p:tav tm="100000">
                                          <p:val>
                                            <p:strVal val="#ppt_x"/>
                                          </p:val>
                                        </p:tav>
                                      </p:tavLst>
                                    </p:anim>
                                    <p:anim calcmode="lin" valueType="num">
                                      <p:cBhvr additive="base">
                                        <p:cTn id="4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Phong nen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5130"/>
            <a:ext cx="12192001"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EDABBC10-22CB-40FD-9708-949C34F4A75C}"/>
              </a:ext>
            </a:extLst>
          </p:cNvPr>
          <p:cNvSpPr>
            <a:spLocks noChangeArrowheads="1"/>
          </p:cNvSpPr>
          <p:nvPr/>
        </p:nvSpPr>
        <p:spPr bwMode="auto">
          <a:xfrm>
            <a:off x="1074499" y="287669"/>
            <a:ext cx="37112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3200" b="1">
                <a:solidFill>
                  <a:srgbClr val="FFFF00"/>
                </a:solidFill>
                <a:latin typeface="Arial" panose="020B0604020202020204" pitchFamily="34" charset="0"/>
              </a:rPr>
              <a:t>4. Cùng luyện đọc</a:t>
            </a:r>
          </a:p>
        </p:txBody>
      </p:sp>
      <p:sp>
        <p:nvSpPr>
          <p:cNvPr id="4" name="Rectangle 3">
            <a:extLst>
              <a:ext uri="{FF2B5EF4-FFF2-40B4-BE49-F238E27FC236}">
                <a16:creationId xmlns:a16="http://schemas.microsoft.com/office/drawing/2014/main" id="{793EA12B-2C00-45A1-8D1C-CB9312774707}"/>
              </a:ext>
            </a:extLst>
          </p:cNvPr>
          <p:cNvSpPr>
            <a:spLocks noChangeArrowheads="1"/>
          </p:cNvSpPr>
          <p:nvPr/>
        </p:nvSpPr>
        <p:spPr bwMode="auto">
          <a:xfrm>
            <a:off x="737415" y="1044359"/>
            <a:ext cx="29803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2800" b="1">
                <a:solidFill>
                  <a:schemeClr val="accent2"/>
                </a:solidFill>
                <a:latin typeface="Arial" panose="020B0604020202020204" pitchFamily="34" charset="0"/>
              </a:rPr>
              <a:t>-  </a:t>
            </a:r>
            <a:r>
              <a:rPr lang="vi-VN" altLang="en-US" sz="2800" b="1">
                <a:solidFill>
                  <a:schemeClr val="accent2"/>
                </a:solidFill>
                <a:latin typeface="Arial" panose="020B0604020202020204" pitchFamily="34" charset="0"/>
              </a:rPr>
              <a:t>Luyện đọc </a:t>
            </a:r>
            <a:r>
              <a:rPr lang="en-US" altLang="en-US" sz="2800" b="1">
                <a:solidFill>
                  <a:schemeClr val="accent2"/>
                </a:solidFill>
                <a:latin typeface="Arial" panose="020B0604020202020204" pitchFamily="34" charset="0"/>
              </a:rPr>
              <a:t> từ </a:t>
            </a:r>
          </a:p>
        </p:txBody>
      </p:sp>
      <p:sp>
        <p:nvSpPr>
          <p:cNvPr id="5" name="Rectangle 4">
            <a:extLst>
              <a:ext uri="{FF2B5EF4-FFF2-40B4-BE49-F238E27FC236}">
                <a16:creationId xmlns:a16="http://schemas.microsoft.com/office/drawing/2014/main" id="{41186D65-075B-451C-B459-E441BE1D3ACA}"/>
              </a:ext>
            </a:extLst>
          </p:cNvPr>
          <p:cNvSpPr>
            <a:spLocks noChangeArrowheads="1"/>
          </p:cNvSpPr>
          <p:nvPr/>
        </p:nvSpPr>
        <p:spPr bwMode="auto">
          <a:xfrm>
            <a:off x="737415" y="3115426"/>
            <a:ext cx="326082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2800" b="1">
                <a:solidFill>
                  <a:schemeClr val="accent2"/>
                </a:solidFill>
                <a:latin typeface="Arial" panose="020B0604020202020204" pitchFamily="34" charset="0"/>
              </a:rPr>
              <a:t>- </a:t>
            </a:r>
            <a:r>
              <a:rPr lang="vi-VN" altLang="en-US" sz="2800" b="1">
                <a:solidFill>
                  <a:schemeClr val="accent2"/>
                </a:solidFill>
                <a:latin typeface="Arial" panose="020B0604020202020204" pitchFamily="34" charset="0"/>
              </a:rPr>
              <a:t>Luyện đọc </a:t>
            </a:r>
            <a:r>
              <a:rPr lang="en-US" altLang="en-US" sz="2800" b="1">
                <a:solidFill>
                  <a:schemeClr val="accent2"/>
                </a:solidFill>
                <a:latin typeface="Arial" panose="020B0604020202020204" pitchFamily="34" charset="0"/>
              </a:rPr>
              <a:t>đoạn</a:t>
            </a:r>
            <a:r>
              <a:rPr lang="vi-VN" altLang="en-US" sz="2800" b="1">
                <a:solidFill>
                  <a:schemeClr val="accent2"/>
                </a:solidFill>
                <a:latin typeface="Arial" panose="020B0604020202020204" pitchFamily="34" charset="0"/>
              </a:rPr>
              <a:t> </a:t>
            </a:r>
            <a:endParaRPr lang="en-US" altLang="en-US" sz="2800" b="1">
              <a:solidFill>
                <a:schemeClr val="accent2"/>
              </a:solidFill>
              <a:latin typeface="Arial" panose="020B0604020202020204" pitchFamily="34" charset="0"/>
            </a:endParaRPr>
          </a:p>
        </p:txBody>
      </p:sp>
      <p:sp>
        <p:nvSpPr>
          <p:cNvPr id="8" name="Text Box 13"/>
          <p:cNvSpPr txBox="1">
            <a:spLocks noChangeArrowheads="1"/>
          </p:cNvSpPr>
          <p:nvPr/>
        </p:nvSpPr>
        <p:spPr bwMode="auto">
          <a:xfrm>
            <a:off x="1136945" y="1894638"/>
            <a:ext cx="8059306" cy="584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38" tIns="45674" rIns="91338" bIns="45674">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eaLnBrk="1" hangingPunct="1">
              <a:spcBef>
                <a:spcPct val="50000"/>
              </a:spcBef>
            </a:pPr>
            <a:r>
              <a:rPr lang="en-US" altLang="en-US" sz="3200" b="1">
                <a:solidFill>
                  <a:schemeClr val="bg1"/>
                </a:solidFill>
                <a:latin typeface="Arial" panose="020B0604020202020204" pitchFamily="34" charset="0"/>
              </a:rPr>
              <a:t> man mác, vằng vặc, phấp phới, chi chít,  </a:t>
            </a:r>
            <a:endParaRPr lang="en-US" altLang="en-US" sz="3200" b="1" dirty="0">
              <a:solidFill>
                <a:schemeClr val="bg1"/>
              </a:solidFill>
              <a:latin typeface="Arial" panose="020B0604020202020204" pitchFamily="34" charset="0"/>
            </a:endParaRPr>
          </a:p>
        </p:txBody>
      </p:sp>
      <p:sp>
        <p:nvSpPr>
          <p:cNvPr id="23" name="Rectangle 1"/>
          <p:cNvSpPr>
            <a:spLocks noChangeArrowheads="1"/>
          </p:cNvSpPr>
          <p:nvPr/>
        </p:nvSpPr>
        <p:spPr bwMode="auto">
          <a:xfrm>
            <a:off x="1096070" y="3908519"/>
            <a:ext cx="8754140" cy="2308324"/>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400" b="1">
                <a:solidFill>
                  <a:schemeClr val="bg1"/>
                </a:solidFill>
                <a:latin typeface="Times New Roman" pitchFamily="18" charset="0"/>
                <a:cs typeface="Times New Roman" pitchFamily="18" charset="0"/>
              </a:rPr>
              <a:t>Mỗi bạn đọc một đoạn tiếp nối nhau đến hết bài</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bg1"/>
                </a:solidFill>
                <a:effectLst/>
                <a:latin typeface="Times New Roman" pitchFamily="18" charset="0"/>
                <a:cs typeface="Times New Roman" pitchFamily="18" charset="0"/>
              </a:rPr>
              <a:t>Chú</a:t>
            </a:r>
            <a:r>
              <a:rPr kumimoji="0" lang="en-US" sz="2400" b="1" i="0" u="none" strike="noStrike" cap="none" normalizeH="0">
                <a:ln>
                  <a:noFill/>
                </a:ln>
                <a:solidFill>
                  <a:schemeClr val="bg1"/>
                </a:solidFill>
                <a:effectLst/>
                <a:latin typeface="Times New Roman" pitchFamily="18" charset="0"/>
                <a:cs typeface="Times New Roman" pitchFamily="18" charset="0"/>
              </a:rPr>
              <a:t> ý: - Ngân giọng, nghỉ hơi dài sau dấu ba chấm ở cuối câu.</a:t>
            </a:r>
          </a:p>
          <a:p>
            <a:pPr marL="0" marR="0" lvl="0" indent="0" algn="l" defTabSz="914400" rtl="0" eaLnBrk="1" fontAlgn="base" latinLnBrk="0" hangingPunct="1">
              <a:lnSpc>
                <a:spcPct val="100000"/>
              </a:lnSpc>
              <a:spcBef>
                <a:spcPct val="0"/>
              </a:spcBef>
              <a:spcAft>
                <a:spcPct val="0"/>
              </a:spcAft>
              <a:buClrTx/>
              <a:buSzTx/>
              <a:buFontTx/>
              <a:buNone/>
              <a:tabLst/>
            </a:pPr>
            <a:r>
              <a:rPr lang="en-US" sz="2400" b="1" baseline="0">
                <a:solidFill>
                  <a:schemeClr val="bg1"/>
                </a:solidFill>
                <a:latin typeface="Times New Roman" pitchFamily="18" charset="0"/>
                <a:cs typeface="Times New Roman" pitchFamily="18" charset="0"/>
              </a:rPr>
              <a:t>             - Đọc</a:t>
            </a:r>
            <a:r>
              <a:rPr lang="en-US" sz="2400" b="1">
                <a:solidFill>
                  <a:schemeClr val="bg1"/>
                </a:solidFill>
                <a:latin typeface="Times New Roman" pitchFamily="18" charset="0"/>
                <a:cs typeface="Times New Roman" pitchFamily="18" charset="0"/>
              </a:rPr>
              <a:t> chậm rãi, nhẹ nhàng, thiết tha (đoạn 1và đoạn 2);      .              đọc hơi nhanh thể hiện tình cảm vui tươi và lòng tin               .              tưởng vào tương lai tươi sáng (đoạn 3).</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a:ln>
                  <a:noFill/>
                </a:ln>
                <a:solidFill>
                  <a:schemeClr val="bg1"/>
                </a:solidFill>
                <a:effectLst/>
                <a:latin typeface="Times New Roman" pitchFamily="18" charset="0"/>
                <a:cs typeface="Times New Roman" pitchFamily="18" charset="0"/>
              </a:rPr>
              <a:t>             -</a:t>
            </a:r>
            <a:r>
              <a:rPr kumimoji="0" lang="en-US" sz="2400" b="1" i="0" u="none" strike="noStrike" cap="none" normalizeH="0">
                <a:ln>
                  <a:noFill/>
                </a:ln>
                <a:solidFill>
                  <a:schemeClr val="bg1"/>
                </a:solidFill>
                <a:effectLst/>
                <a:latin typeface="Times New Roman" pitchFamily="18" charset="0"/>
                <a:cs typeface="Times New Roman" pitchFamily="18" charset="0"/>
              </a:rPr>
              <a:t> Đổi lượt và đọc lại bài.</a:t>
            </a:r>
            <a:endParaRPr kumimoji="0" lang="en-US" sz="2400" b="1" i="0" u="none" strike="noStrike" cap="none" normalizeH="0" baseline="0">
              <a:ln>
                <a:noFill/>
              </a:ln>
              <a:solidFill>
                <a:schemeClr val="bg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182905580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fill="hold"/>
                                        <p:tgtEl>
                                          <p:spTgt spid="23"/>
                                        </p:tgtEl>
                                        <p:attrNameLst>
                                          <p:attrName>ppt_x</p:attrName>
                                        </p:attrNameLst>
                                      </p:cBhvr>
                                      <p:tavLst>
                                        <p:tav tm="0">
                                          <p:val>
                                            <p:strVal val="#ppt_x"/>
                                          </p:val>
                                        </p:tav>
                                        <p:tav tm="100000">
                                          <p:val>
                                            <p:strVal val="#ppt_x"/>
                                          </p:val>
                                        </p:tav>
                                      </p:tavLst>
                                    </p:anim>
                                    <p:anim calcmode="lin" valueType="num">
                                      <p:cBhvr additive="base">
                                        <p:cTn id="2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8"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Phong nen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26988"/>
            <a:ext cx="12192001"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EDABBC10-22CB-40FD-9708-949C34F4A75C}"/>
              </a:ext>
            </a:extLst>
          </p:cNvPr>
          <p:cNvSpPr>
            <a:spLocks noChangeArrowheads="1"/>
          </p:cNvSpPr>
          <p:nvPr/>
        </p:nvSpPr>
        <p:spPr bwMode="auto">
          <a:xfrm>
            <a:off x="3168343" y="287669"/>
            <a:ext cx="49856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3200" b="1">
                <a:solidFill>
                  <a:srgbClr val="FFFF00"/>
                </a:solidFill>
                <a:latin typeface="Arial" panose="020B0604020202020204" pitchFamily="34" charset="0"/>
              </a:rPr>
              <a:t>5. Tìm hiểu nội dung bài.</a:t>
            </a:r>
          </a:p>
        </p:txBody>
      </p:sp>
      <p:sp>
        <p:nvSpPr>
          <p:cNvPr id="4" name="Rectangle 1"/>
          <p:cNvSpPr>
            <a:spLocks noChangeArrowheads="1"/>
          </p:cNvSpPr>
          <p:nvPr/>
        </p:nvSpPr>
        <p:spPr bwMode="auto">
          <a:xfrm>
            <a:off x="820883" y="814198"/>
            <a:ext cx="9289767" cy="584775"/>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3200" b="1">
                <a:solidFill>
                  <a:srgbClr val="FFFF66"/>
                </a:solidFill>
                <a:latin typeface="Times New Roman" pitchFamily="18" charset="0"/>
                <a:cs typeface="Times New Roman" pitchFamily="18" charset="0"/>
              </a:rPr>
              <a:t>(1). Tìm ý chính ở cột B cho mỗi đoạn ở cột A </a:t>
            </a:r>
            <a:endParaRPr kumimoji="0" lang="en-US" sz="3200" b="1" i="0" u="none" strike="noStrike" cap="none" normalizeH="0" baseline="0">
              <a:ln>
                <a:noFill/>
              </a:ln>
              <a:solidFill>
                <a:srgbClr val="FFFF66"/>
              </a:solidFill>
              <a:effectLst/>
              <a:latin typeface="Times New Roman" pitchFamily="18" charset="0"/>
              <a:cs typeface="Times New Roman"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322902395"/>
              </p:ext>
            </p:extLst>
          </p:nvPr>
        </p:nvGraphicFramePr>
        <p:xfrm>
          <a:off x="686526" y="1712441"/>
          <a:ext cx="2278743" cy="4296473"/>
        </p:xfrm>
        <a:graphic>
          <a:graphicData uri="http://schemas.openxmlformats.org/drawingml/2006/table">
            <a:tbl>
              <a:tblPr firstRow="1" bandRow="1">
                <a:tableStyleId>{21E4AEA4-8DFA-4A89-87EB-49C32662AFE0}</a:tableStyleId>
              </a:tblPr>
              <a:tblGrid>
                <a:gridCol w="2278743">
                  <a:extLst>
                    <a:ext uri="{9D8B030D-6E8A-4147-A177-3AD203B41FA5}">
                      <a16:colId xmlns:a16="http://schemas.microsoft.com/office/drawing/2014/main" val="20000"/>
                    </a:ext>
                  </a:extLst>
                </a:gridCol>
              </a:tblGrid>
              <a:tr h="822610">
                <a:tc>
                  <a:txBody>
                    <a:bodyPr/>
                    <a:lstStyle/>
                    <a:p>
                      <a:pPr algn="ctr"/>
                      <a:r>
                        <a:rPr lang="en-US" sz="3200" b="1">
                          <a:solidFill>
                            <a:schemeClr val="tx1"/>
                          </a:solidFill>
                          <a:latin typeface="Arial" panose="020B0604020202020204" pitchFamily="34" charset="0"/>
                          <a:cs typeface="Arial" panose="020B0604020202020204" pitchFamily="34" charset="0"/>
                        </a:rPr>
                        <a:t>A</a:t>
                      </a:r>
                    </a:p>
                  </a:txBody>
                  <a:tcPr/>
                </a:tc>
                <a:extLst>
                  <a:ext uri="{0D108BD9-81ED-4DB2-BD59-A6C34878D82A}">
                    <a16:rowId xmlns:a16="http://schemas.microsoft.com/office/drawing/2014/main" val="10000"/>
                  </a:ext>
                </a:extLst>
              </a:tr>
              <a:tr h="1093810">
                <a:tc>
                  <a:txBody>
                    <a:bodyPr/>
                    <a:lstStyle/>
                    <a:p>
                      <a:r>
                        <a:rPr lang="en-US" sz="3200" b="1">
                          <a:solidFill>
                            <a:schemeClr val="tx1"/>
                          </a:solidFill>
                          <a:latin typeface="Arial" panose="020B0604020202020204" pitchFamily="34" charset="0"/>
                          <a:cs typeface="Arial" panose="020B0604020202020204" pitchFamily="34" charset="0"/>
                        </a:rPr>
                        <a:t>a/ Đoạn</a:t>
                      </a:r>
                      <a:r>
                        <a:rPr lang="en-US" sz="3200" b="1" baseline="0">
                          <a:solidFill>
                            <a:schemeClr val="tx1"/>
                          </a:solidFill>
                          <a:latin typeface="Arial" panose="020B0604020202020204" pitchFamily="34" charset="0"/>
                          <a:cs typeface="Arial" panose="020B0604020202020204" pitchFamily="34" charset="0"/>
                        </a:rPr>
                        <a:t> 1</a:t>
                      </a:r>
                      <a:endParaRPr lang="en-US" sz="32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1093810">
                <a:tc>
                  <a:txBody>
                    <a:bodyPr/>
                    <a:lstStyle/>
                    <a:p>
                      <a:r>
                        <a:rPr lang="en-US" sz="3200" b="1">
                          <a:solidFill>
                            <a:schemeClr val="tx1"/>
                          </a:solidFill>
                          <a:latin typeface="Arial" panose="020B0604020202020204" pitchFamily="34" charset="0"/>
                          <a:cs typeface="Arial" panose="020B0604020202020204" pitchFamily="34" charset="0"/>
                        </a:rPr>
                        <a:t>b/ Đoạn</a:t>
                      </a:r>
                      <a:r>
                        <a:rPr lang="en-US" sz="3200" b="1" baseline="0">
                          <a:solidFill>
                            <a:schemeClr val="tx1"/>
                          </a:solidFill>
                          <a:latin typeface="Arial" panose="020B0604020202020204" pitchFamily="34" charset="0"/>
                          <a:cs typeface="Arial" panose="020B0604020202020204" pitchFamily="34" charset="0"/>
                        </a:rPr>
                        <a:t> 2</a:t>
                      </a:r>
                      <a:endParaRPr lang="en-US" sz="32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1286243">
                <a:tc>
                  <a:txBody>
                    <a:bodyPr/>
                    <a:lstStyle/>
                    <a:p>
                      <a:r>
                        <a:rPr lang="en-US" sz="3200" b="1">
                          <a:solidFill>
                            <a:schemeClr val="tx1"/>
                          </a:solidFill>
                          <a:latin typeface="Arial" panose="020B0604020202020204" pitchFamily="34" charset="0"/>
                          <a:cs typeface="Arial" panose="020B0604020202020204" pitchFamily="34" charset="0"/>
                        </a:rPr>
                        <a:t>c/ Đoạn</a:t>
                      </a:r>
                      <a:r>
                        <a:rPr lang="en-US" sz="3200" b="1" baseline="0">
                          <a:solidFill>
                            <a:schemeClr val="tx1"/>
                          </a:solidFill>
                          <a:latin typeface="Arial" panose="020B0604020202020204" pitchFamily="34" charset="0"/>
                          <a:cs typeface="Arial" panose="020B0604020202020204" pitchFamily="34" charset="0"/>
                        </a:rPr>
                        <a:t> 3</a:t>
                      </a:r>
                      <a:endParaRPr lang="en-US" sz="32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779858982"/>
              </p:ext>
            </p:extLst>
          </p:nvPr>
        </p:nvGraphicFramePr>
        <p:xfrm>
          <a:off x="4470411" y="1721150"/>
          <a:ext cx="7351475" cy="4225279"/>
        </p:xfrm>
        <a:graphic>
          <a:graphicData uri="http://schemas.openxmlformats.org/drawingml/2006/table">
            <a:tbl>
              <a:tblPr firstRow="1" bandRow="1">
                <a:tableStyleId>{21E4AEA4-8DFA-4A89-87EB-49C32662AFE0}</a:tableStyleId>
              </a:tblPr>
              <a:tblGrid>
                <a:gridCol w="7351475">
                  <a:extLst>
                    <a:ext uri="{9D8B030D-6E8A-4147-A177-3AD203B41FA5}">
                      <a16:colId xmlns:a16="http://schemas.microsoft.com/office/drawing/2014/main" val="20000"/>
                    </a:ext>
                  </a:extLst>
                </a:gridCol>
              </a:tblGrid>
              <a:tr h="829651">
                <a:tc>
                  <a:txBody>
                    <a:bodyPr/>
                    <a:lstStyle/>
                    <a:p>
                      <a:pPr algn="ctr"/>
                      <a:r>
                        <a:rPr lang="en-US" sz="3200" b="1">
                          <a:solidFill>
                            <a:schemeClr val="tx1"/>
                          </a:solidFill>
                          <a:latin typeface="Arial" panose="020B0604020202020204" pitchFamily="34" charset="0"/>
                          <a:cs typeface="Arial" panose="020B0604020202020204" pitchFamily="34" charset="0"/>
                        </a:rPr>
                        <a:t>B</a:t>
                      </a:r>
                    </a:p>
                  </a:txBody>
                  <a:tcPr/>
                </a:tc>
                <a:extLst>
                  <a:ext uri="{0D108BD9-81ED-4DB2-BD59-A6C34878D82A}">
                    <a16:rowId xmlns:a16="http://schemas.microsoft.com/office/drawing/2014/main" val="10000"/>
                  </a:ext>
                </a:extLst>
              </a:tr>
              <a:tr h="636536">
                <a:tc>
                  <a:txBody>
                    <a:bodyPr/>
                    <a:lstStyle/>
                    <a:p>
                      <a:r>
                        <a:rPr lang="en-US" sz="2400" b="1">
                          <a:solidFill>
                            <a:schemeClr val="tx1"/>
                          </a:solidFill>
                          <a:latin typeface="Arial" panose="020B0604020202020204" pitchFamily="34" charset="0"/>
                          <a:cs typeface="Arial" panose="020B0604020202020204" pitchFamily="34" charset="0"/>
                        </a:rPr>
                        <a:t>1/ Lời</a:t>
                      </a:r>
                      <a:r>
                        <a:rPr lang="en-US" sz="2400" b="1" baseline="0">
                          <a:solidFill>
                            <a:schemeClr val="tx1"/>
                          </a:solidFill>
                          <a:latin typeface="Arial" panose="020B0604020202020204" pitchFamily="34" charset="0"/>
                          <a:cs typeface="Arial" panose="020B0604020202020204" pitchFamily="34" charset="0"/>
                        </a:rPr>
                        <a:t> chúc của anh chiến sĩ với thiếu nhi</a:t>
                      </a:r>
                      <a:endParaRPr lang="en-US" sz="24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1"/>
                  </a:ext>
                </a:extLst>
              </a:tr>
              <a:tr h="1379546">
                <a:tc>
                  <a:txBody>
                    <a:bodyPr/>
                    <a:lstStyle/>
                    <a:p>
                      <a:r>
                        <a:rPr lang="en-US" sz="2400" b="1">
                          <a:solidFill>
                            <a:schemeClr val="tx1"/>
                          </a:solidFill>
                          <a:latin typeface="Arial" panose="020B0604020202020204" pitchFamily="34" charset="0"/>
                          <a:cs typeface="Arial" panose="020B0604020202020204" pitchFamily="34" charset="0"/>
                        </a:rPr>
                        <a:t>2/ Mơ</a:t>
                      </a:r>
                      <a:r>
                        <a:rPr lang="en-US" sz="2400" b="1" baseline="0">
                          <a:solidFill>
                            <a:schemeClr val="tx1"/>
                          </a:solidFill>
                          <a:latin typeface="Arial" panose="020B0604020202020204" pitchFamily="34" charset="0"/>
                          <a:cs typeface="Arial" panose="020B0604020202020204" pitchFamily="34" charset="0"/>
                        </a:rPr>
                        <a:t> ước của anh chiến sĩ về cảnh đất nước hiện đại, giàu đẹp trong những trung thu tương lai.</a:t>
                      </a:r>
                      <a:endParaRPr lang="en-US" sz="24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2"/>
                  </a:ext>
                </a:extLst>
              </a:tr>
              <a:tr h="1379546">
                <a:tc>
                  <a:txBody>
                    <a:bodyPr/>
                    <a:lstStyle/>
                    <a:p>
                      <a:r>
                        <a:rPr lang="en-US" sz="2400" b="1">
                          <a:solidFill>
                            <a:schemeClr val="tx1"/>
                          </a:solidFill>
                          <a:latin typeface="Arial" panose="020B0604020202020204" pitchFamily="34" charset="0"/>
                          <a:cs typeface="Arial" panose="020B0604020202020204" pitchFamily="34" charset="0"/>
                        </a:rPr>
                        <a:t>3/ Cảm</a:t>
                      </a:r>
                      <a:r>
                        <a:rPr lang="en-US" sz="2400" b="1" baseline="0">
                          <a:solidFill>
                            <a:schemeClr val="tx1"/>
                          </a:solidFill>
                          <a:latin typeface="Arial" panose="020B0604020202020204" pitchFamily="34" charset="0"/>
                          <a:cs typeface="Arial" panose="020B0604020202020204" pitchFamily="34" charset="0"/>
                        </a:rPr>
                        <a:t> xúc của anh chiến sĩ trước vẻ thanh bình trong đêm Trung thu độc lập đầu tiên của đất nước.</a:t>
                      </a:r>
                      <a:endParaRPr lang="en-US" sz="2400" b="1">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3"/>
                  </a:ext>
                </a:extLst>
              </a:tr>
            </a:tbl>
          </a:graphicData>
        </a:graphic>
      </p:graphicFrame>
      <p:cxnSp>
        <p:nvCxnSpPr>
          <p:cNvPr id="8" name="Straight Connector 7"/>
          <p:cNvCxnSpPr>
            <a:endCxn id="6" idx="1"/>
          </p:cNvCxnSpPr>
          <p:nvPr/>
        </p:nvCxnSpPr>
        <p:spPr>
          <a:xfrm flipV="1">
            <a:off x="2939143" y="3833789"/>
            <a:ext cx="1531268" cy="281011"/>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952206" y="3122024"/>
            <a:ext cx="1518205" cy="202474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939143" y="2899954"/>
            <a:ext cx="1531268" cy="2403566"/>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161176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3">
                                          <p:stCondLst>
                                            <p:cond delay="0"/>
                                          </p:stCondLst>
                                        </p:cTn>
                                        <p:tgtEl>
                                          <p:spTgt spid="10"/>
                                        </p:tgtEl>
                                      </p:cBhvr>
                                    </p:animEffect>
                                    <p:anim calcmode="lin" valueType="num">
                                      <p:cBhvr>
                                        <p:cTn id="26" dur="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7" dur="3"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8" dur="3" tmFilter="0, 0; 0.125,0.2665; 0.25,0.4; 0.375,0.465; 0.5,0.5;  0.625,0.535; 0.75,0.6; 0.875,0.7335; 1,1">
                                          <p:stCondLst>
                                            <p:cond delay="3"/>
                                          </p:stCondLst>
                                        </p:cTn>
                                        <p:tgtEl>
                                          <p:spTgt spid="10"/>
                                        </p:tgtEl>
                                        <p:attrNameLst>
                                          <p:attrName>ppt_y</p:attrName>
                                        </p:attrNameLst>
                                      </p:cBhvr>
                                      <p:tavLst>
                                        <p:tav tm="0" fmla="#ppt_y-sin(pi*$)/9">
                                          <p:val>
                                            <p:fltVal val="0"/>
                                          </p:val>
                                        </p:tav>
                                        <p:tav tm="100000">
                                          <p:val>
                                            <p:fltVal val="1"/>
                                          </p:val>
                                        </p:tav>
                                      </p:tavLst>
                                    </p:anim>
                                    <p:anim calcmode="lin" valueType="num">
                                      <p:cBhvr>
                                        <p:cTn id="29" dur="2" tmFilter="0, 0; 0.125,0.2665; 0.25,0.4; 0.375,0.465; 0.5,0.5;  0.625,0.535; 0.75,0.6; 0.875,0.7335; 1,1">
                                          <p:stCondLst>
                                            <p:cond delay="7"/>
                                          </p:stCondLst>
                                        </p:cTn>
                                        <p:tgtEl>
                                          <p:spTgt spid="10"/>
                                        </p:tgtEl>
                                        <p:attrNameLst>
                                          <p:attrName>ppt_y</p:attrName>
                                        </p:attrNameLst>
                                      </p:cBhvr>
                                      <p:tavLst>
                                        <p:tav tm="0" fmla="#ppt_y-sin(pi*$)/27">
                                          <p:val>
                                            <p:fltVal val="0"/>
                                          </p:val>
                                        </p:tav>
                                        <p:tav tm="100000">
                                          <p:val>
                                            <p:fltVal val="1"/>
                                          </p:val>
                                        </p:tav>
                                      </p:tavLst>
                                    </p:anim>
                                    <p:anim calcmode="lin" valueType="num">
                                      <p:cBhvr>
                                        <p:cTn id="30" dur="1" tmFilter="0, 0; 0.125,0.2665; 0.25,0.4; 0.375,0.465; 0.5,0.5;  0.625,0.535; 0.75,0.6; 0.875,0.7335; 1,1">
                                          <p:stCondLst>
                                            <p:cond delay="8"/>
                                          </p:stCondLst>
                                        </p:cTn>
                                        <p:tgtEl>
                                          <p:spTgt spid="10"/>
                                        </p:tgtEl>
                                        <p:attrNameLst>
                                          <p:attrName>ppt_y</p:attrName>
                                        </p:attrNameLst>
                                      </p:cBhvr>
                                      <p:tavLst>
                                        <p:tav tm="0" fmla="#ppt_y-sin(pi*$)/81">
                                          <p:val>
                                            <p:fltVal val="0"/>
                                          </p:val>
                                        </p:tav>
                                        <p:tav tm="100000">
                                          <p:val>
                                            <p:fltVal val="1"/>
                                          </p:val>
                                        </p:tav>
                                      </p:tavLst>
                                    </p:anim>
                                    <p:animScale>
                                      <p:cBhvr>
                                        <p:cTn id="31" dur="1">
                                          <p:stCondLst>
                                            <p:cond delay="3"/>
                                          </p:stCondLst>
                                        </p:cTn>
                                        <p:tgtEl>
                                          <p:spTgt spid="10"/>
                                        </p:tgtEl>
                                      </p:cBhvr>
                                      <p:to x="100000" y="60000"/>
                                    </p:animScale>
                                    <p:animScale>
                                      <p:cBhvr>
                                        <p:cTn id="32" dur="1" decel="50000">
                                          <p:stCondLst>
                                            <p:cond delay="3"/>
                                          </p:stCondLst>
                                        </p:cTn>
                                        <p:tgtEl>
                                          <p:spTgt spid="10"/>
                                        </p:tgtEl>
                                      </p:cBhvr>
                                      <p:to x="100000" y="100000"/>
                                    </p:animScale>
                                    <p:animScale>
                                      <p:cBhvr>
                                        <p:cTn id="33" dur="1">
                                          <p:stCondLst>
                                            <p:cond delay="7"/>
                                          </p:stCondLst>
                                        </p:cTn>
                                        <p:tgtEl>
                                          <p:spTgt spid="10"/>
                                        </p:tgtEl>
                                      </p:cBhvr>
                                      <p:to x="100000" y="80000"/>
                                    </p:animScale>
                                    <p:animScale>
                                      <p:cBhvr>
                                        <p:cTn id="34" dur="1" decel="50000">
                                          <p:stCondLst>
                                            <p:cond delay="7"/>
                                          </p:stCondLst>
                                        </p:cTn>
                                        <p:tgtEl>
                                          <p:spTgt spid="10"/>
                                        </p:tgtEl>
                                      </p:cBhvr>
                                      <p:to x="100000" y="100000"/>
                                    </p:animScale>
                                    <p:animScale>
                                      <p:cBhvr>
                                        <p:cTn id="35" dur="1">
                                          <p:stCondLst>
                                            <p:cond delay="8"/>
                                          </p:stCondLst>
                                        </p:cTn>
                                        <p:tgtEl>
                                          <p:spTgt spid="10"/>
                                        </p:tgtEl>
                                      </p:cBhvr>
                                      <p:to x="100000" y="90000"/>
                                    </p:animScale>
                                    <p:animScale>
                                      <p:cBhvr>
                                        <p:cTn id="36" dur="1" decel="50000">
                                          <p:stCondLst>
                                            <p:cond delay="8"/>
                                          </p:stCondLst>
                                        </p:cTn>
                                        <p:tgtEl>
                                          <p:spTgt spid="10"/>
                                        </p:tgtEl>
                                      </p:cBhvr>
                                      <p:to x="100000" y="100000"/>
                                    </p:animScale>
                                    <p:animScale>
                                      <p:cBhvr>
                                        <p:cTn id="37" dur="1">
                                          <p:stCondLst>
                                            <p:cond delay="9"/>
                                          </p:stCondLst>
                                        </p:cTn>
                                        <p:tgtEl>
                                          <p:spTgt spid="10"/>
                                        </p:tgtEl>
                                      </p:cBhvr>
                                      <p:to x="100000" y="95000"/>
                                    </p:animScale>
                                    <p:animScale>
                                      <p:cBhvr>
                                        <p:cTn id="38" dur="1" decel="50000">
                                          <p:stCondLst>
                                            <p:cond delay="9"/>
                                          </p:stCondLst>
                                        </p:cTn>
                                        <p:tgtEl>
                                          <p:spTgt spid="10"/>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down)">
                                      <p:cBhvr>
                                        <p:cTn id="43" dur="3">
                                          <p:stCondLst>
                                            <p:cond delay="0"/>
                                          </p:stCondLst>
                                        </p:cTn>
                                        <p:tgtEl>
                                          <p:spTgt spid="8"/>
                                        </p:tgtEl>
                                      </p:cBhvr>
                                    </p:animEffect>
                                    <p:anim calcmode="lin" valueType="num">
                                      <p:cBhvr>
                                        <p:cTn id="44" dur="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5" dur="3"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6" dur="3" tmFilter="0, 0; 0.125,0.2665; 0.25,0.4; 0.375,0.465; 0.5,0.5;  0.625,0.535; 0.75,0.6; 0.875,0.7335; 1,1">
                                          <p:stCondLst>
                                            <p:cond delay="3"/>
                                          </p:stCondLst>
                                        </p:cTn>
                                        <p:tgtEl>
                                          <p:spTgt spid="8"/>
                                        </p:tgtEl>
                                        <p:attrNameLst>
                                          <p:attrName>ppt_y</p:attrName>
                                        </p:attrNameLst>
                                      </p:cBhvr>
                                      <p:tavLst>
                                        <p:tav tm="0" fmla="#ppt_y-sin(pi*$)/9">
                                          <p:val>
                                            <p:fltVal val="0"/>
                                          </p:val>
                                        </p:tav>
                                        <p:tav tm="100000">
                                          <p:val>
                                            <p:fltVal val="1"/>
                                          </p:val>
                                        </p:tav>
                                      </p:tavLst>
                                    </p:anim>
                                    <p:anim calcmode="lin" valueType="num">
                                      <p:cBhvr>
                                        <p:cTn id="47" dur="2" tmFilter="0, 0; 0.125,0.2665; 0.25,0.4; 0.375,0.465; 0.5,0.5;  0.625,0.535; 0.75,0.6; 0.875,0.7335; 1,1">
                                          <p:stCondLst>
                                            <p:cond delay="7"/>
                                          </p:stCondLst>
                                        </p:cTn>
                                        <p:tgtEl>
                                          <p:spTgt spid="8"/>
                                        </p:tgtEl>
                                        <p:attrNameLst>
                                          <p:attrName>ppt_y</p:attrName>
                                        </p:attrNameLst>
                                      </p:cBhvr>
                                      <p:tavLst>
                                        <p:tav tm="0" fmla="#ppt_y-sin(pi*$)/27">
                                          <p:val>
                                            <p:fltVal val="0"/>
                                          </p:val>
                                        </p:tav>
                                        <p:tav tm="100000">
                                          <p:val>
                                            <p:fltVal val="1"/>
                                          </p:val>
                                        </p:tav>
                                      </p:tavLst>
                                    </p:anim>
                                    <p:anim calcmode="lin" valueType="num">
                                      <p:cBhvr>
                                        <p:cTn id="48" dur="1" tmFilter="0, 0; 0.125,0.2665; 0.25,0.4; 0.375,0.465; 0.5,0.5;  0.625,0.535; 0.75,0.6; 0.875,0.7335; 1,1">
                                          <p:stCondLst>
                                            <p:cond delay="8"/>
                                          </p:stCondLst>
                                        </p:cTn>
                                        <p:tgtEl>
                                          <p:spTgt spid="8"/>
                                        </p:tgtEl>
                                        <p:attrNameLst>
                                          <p:attrName>ppt_y</p:attrName>
                                        </p:attrNameLst>
                                      </p:cBhvr>
                                      <p:tavLst>
                                        <p:tav tm="0" fmla="#ppt_y-sin(pi*$)/81">
                                          <p:val>
                                            <p:fltVal val="0"/>
                                          </p:val>
                                        </p:tav>
                                        <p:tav tm="100000">
                                          <p:val>
                                            <p:fltVal val="1"/>
                                          </p:val>
                                        </p:tav>
                                      </p:tavLst>
                                    </p:anim>
                                    <p:animScale>
                                      <p:cBhvr>
                                        <p:cTn id="49" dur="1">
                                          <p:stCondLst>
                                            <p:cond delay="3"/>
                                          </p:stCondLst>
                                        </p:cTn>
                                        <p:tgtEl>
                                          <p:spTgt spid="8"/>
                                        </p:tgtEl>
                                      </p:cBhvr>
                                      <p:to x="100000" y="60000"/>
                                    </p:animScale>
                                    <p:animScale>
                                      <p:cBhvr>
                                        <p:cTn id="50" dur="1" decel="50000">
                                          <p:stCondLst>
                                            <p:cond delay="3"/>
                                          </p:stCondLst>
                                        </p:cTn>
                                        <p:tgtEl>
                                          <p:spTgt spid="8"/>
                                        </p:tgtEl>
                                      </p:cBhvr>
                                      <p:to x="100000" y="100000"/>
                                    </p:animScale>
                                    <p:animScale>
                                      <p:cBhvr>
                                        <p:cTn id="51" dur="1">
                                          <p:stCondLst>
                                            <p:cond delay="7"/>
                                          </p:stCondLst>
                                        </p:cTn>
                                        <p:tgtEl>
                                          <p:spTgt spid="8"/>
                                        </p:tgtEl>
                                      </p:cBhvr>
                                      <p:to x="100000" y="80000"/>
                                    </p:animScale>
                                    <p:animScale>
                                      <p:cBhvr>
                                        <p:cTn id="52" dur="1" decel="50000">
                                          <p:stCondLst>
                                            <p:cond delay="7"/>
                                          </p:stCondLst>
                                        </p:cTn>
                                        <p:tgtEl>
                                          <p:spTgt spid="8"/>
                                        </p:tgtEl>
                                      </p:cBhvr>
                                      <p:to x="100000" y="100000"/>
                                    </p:animScale>
                                    <p:animScale>
                                      <p:cBhvr>
                                        <p:cTn id="53" dur="1">
                                          <p:stCondLst>
                                            <p:cond delay="8"/>
                                          </p:stCondLst>
                                        </p:cTn>
                                        <p:tgtEl>
                                          <p:spTgt spid="8"/>
                                        </p:tgtEl>
                                      </p:cBhvr>
                                      <p:to x="100000" y="90000"/>
                                    </p:animScale>
                                    <p:animScale>
                                      <p:cBhvr>
                                        <p:cTn id="54" dur="1" decel="50000">
                                          <p:stCondLst>
                                            <p:cond delay="8"/>
                                          </p:stCondLst>
                                        </p:cTn>
                                        <p:tgtEl>
                                          <p:spTgt spid="8"/>
                                        </p:tgtEl>
                                      </p:cBhvr>
                                      <p:to x="100000" y="100000"/>
                                    </p:animScale>
                                    <p:animScale>
                                      <p:cBhvr>
                                        <p:cTn id="55" dur="1">
                                          <p:stCondLst>
                                            <p:cond delay="9"/>
                                          </p:stCondLst>
                                        </p:cTn>
                                        <p:tgtEl>
                                          <p:spTgt spid="8"/>
                                        </p:tgtEl>
                                      </p:cBhvr>
                                      <p:to x="100000" y="95000"/>
                                    </p:animScale>
                                    <p:animScale>
                                      <p:cBhvr>
                                        <p:cTn id="56" dur="1" decel="50000">
                                          <p:stCondLst>
                                            <p:cond delay="9"/>
                                          </p:stCondLst>
                                        </p:cTn>
                                        <p:tgtEl>
                                          <p:spTgt spid="8"/>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down)">
                                      <p:cBhvr>
                                        <p:cTn id="61" dur="3">
                                          <p:stCondLst>
                                            <p:cond delay="0"/>
                                          </p:stCondLst>
                                        </p:cTn>
                                        <p:tgtEl>
                                          <p:spTgt spid="13"/>
                                        </p:tgtEl>
                                      </p:cBhvr>
                                    </p:animEffect>
                                    <p:anim calcmode="lin" valueType="num">
                                      <p:cBhvr>
                                        <p:cTn id="62" dur="9"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3" dur="3"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4" dur="3" tmFilter="0, 0; 0.125,0.2665; 0.25,0.4; 0.375,0.465; 0.5,0.5;  0.625,0.535; 0.75,0.6; 0.875,0.7335; 1,1">
                                          <p:stCondLst>
                                            <p:cond delay="3"/>
                                          </p:stCondLst>
                                        </p:cTn>
                                        <p:tgtEl>
                                          <p:spTgt spid="13"/>
                                        </p:tgtEl>
                                        <p:attrNameLst>
                                          <p:attrName>ppt_y</p:attrName>
                                        </p:attrNameLst>
                                      </p:cBhvr>
                                      <p:tavLst>
                                        <p:tav tm="0" fmla="#ppt_y-sin(pi*$)/9">
                                          <p:val>
                                            <p:fltVal val="0"/>
                                          </p:val>
                                        </p:tav>
                                        <p:tav tm="100000">
                                          <p:val>
                                            <p:fltVal val="1"/>
                                          </p:val>
                                        </p:tav>
                                      </p:tavLst>
                                    </p:anim>
                                    <p:anim calcmode="lin" valueType="num">
                                      <p:cBhvr>
                                        <p:cTn id="65" dur="2" tmFilter="0, 0; 0.125,0.2665; 0.25,0.4; 0.375,0.465; 0.5,0.5;  0.625,0.535; 0.75,0.6; 0.875,0.7335; 1,1">
                                          <p:stCondLst>
                                            <p:cond delay="7"/>
                                          </p:stCondLst>
                                        </p:cTn>
                                        <p:tgtEl>
                                          <p:spTgt spid="13"/>
                                        </p:tgtEl>
                                        <p:attrNameLst>
                                          <p:attrName>ppt_y</p:attrName>
                                        </p:attrNameLst>
                                      </p:cBhvr>
                                      <p:tavLst>
                                        <p:tav tm="0" fmla="#ppt_y-sin(pi*$)/27">
                                          <p:val>
                                            <p:fltVal val="0"/>
                                          </p:val>
                                        </p:tav>
                                        <p:tav tm="100000">
                                          <p:val>
                                            <p:fltVal val="1"/>
                                          </p:val>
                                        </p:tav>
                                      </p:tavLst>
                                    </p:anim>
                                    <p:anim calcmode="lin" valueType="num">
                                      <p:cBhvr>
                                        <p:cTn id="66" dur="1" tmFilter="0, 0; 0.125,0.2665; 0.25,0.4; 0.375,0.465; 0.5,0.5;  0.625,0.535; 0.75,0.6; 0.875,0.7335; 1,1">
                                          <p:stCondLst>
                                            <p:cond delay="8"/>
                                          </p:stCondLst>
                                        </p:cTn>
                                        <p:tgtEl>
                                          <p:spTgt spid="13"/>
                                        </p:tgtEl>
                                        <p:attrNameLst>
                                          <p:attrName>ppt_y</p:attrName>
                                        </p:attrNameLst>
                                      </p:cBhvr>
                                      <p:tavLst>
                                        <p:tav tm="0" fmla="#ppt_y-sin(pi*$)/81">
                                          <p:val>
                                            <p:fltVal val="0"/>
                                          </p:val>
                                        </p:tav>
                                        <p:tav tm="100000">
                                          <p:val>
                                            <p:fltVal val="1"/>
                                          </p:val>
                                        </p:tav>
                                      </p:tavLst>
                                    </p:anim>
                                    <p:animScale>
                                      <p:cBhvr>
                                        <p:cTn id="67" dur="1">
                                          <p:stCondLst>
                                            <p:cond delay="3"/>
                                          </p:stCondLst>
                                        </p:cTn>
                                        <p:tgtEl>
                                          <p:spTgt spid="13"/>
                                        </p:tgtEl>
                                      </p:cBhvr>
                                      <p:to x="100000" y="60000"/>
                                    </p:animScale>
                                    <p:animScale>
                                      <p:cBhvr>
                                        <p:cTn id="68" dur="1" decel="50000">
                                          <p:stCondLst>
                                            <p:cond delay="3"/>
                                          </p:stCondLst>
                                        </p:cTn>
                                        <p:tgtEl>
                                          <p:spTgt spid="13"/>
                                        </p:tgtEl>
                                      </p:cBhvr>
                                      <p:to x="100000" y="100000"/>
                                    </p:animScale>
                                    <p:animScale>
                                      <p:cBhvr>
                                        <p:cTn id="69" dur="1">
                                          <p:stCondLst>
                                            <p:cond delay="7"/>
                                          </p:stCondLst>
                                        </p:cTn>
                                        <p:tgtEl>
                                          <p:spTgt spid="13"/>
                                        </p:tgtEl>
                                      </p:cBhvr>
                                      <p:to x="100000" y="80000"/>
                                    </p:animScale>
                                    <p:animScale>
                                      <p:cBhvr>
                                        <p:cTn id="70" dur="1" decel="50000">
                                          <p:stCondLst>
                                            <p:cond delay="7"/>
                                          </p:stCondLst>
                                        </p:cTn>
                                        <p:tgtEl>
                                          <p:spTgt spid="13"/>
                                        </p:tgtEl>
                                      </p:cBhvr>
                                      <p:to x="100000" y="100000"/>
                                    </p:animScale>
                                    <p:animScale>
                                      <p:cBhvr>
                                        <p:cTn id="71" dur="1">
                                          <p:stCondLst>
                                            <p:cond delay="8"/>
                                          </p:stCondLst>
                                        </p:cTn>
                                        <p:tgtEl>
                                          <p:spTgt spid="13"/>
                                        </p:tgtEl>
                                      </p:cBhvr>
                                      <p:to x="100000" y="90000"/>
                                    </p:animScale>
                                    <p:animScale>
                                      <p:cBhvr>
                                        <p:cTn id="72" dur="1" decel="50000">
                                          <p:stCondLst>
                                            <p:cond delay="8"/>
                                          </p:stCondLst>
                                        </p:cTn>
                                        <p:tgtEl>
                                          <p:spTgt spid="13"/>
                                        </p:tgtEl>
                                      </p:cBhvr>
                                      <p:to x="100000" y="100000"/>
                                    </p:animScale>
                                    <p:animScale>
                                      <p:cBhvr>
                                        <p:cTn id="73" dur="1">
                                          <p:stCondLst>
                                            <p:cond delay="9"/>
                                          </p:stCondLst>
                                        </p:cTn>
                                        <p:tgtEl>
                                          <p:spTgt spid="13"/>
                                        </p:tgtEl>
                                      </p:cBhvr>
                                      <p:to x="100000" y="95000"/>
                                    </p:animScale>
                                    <p:animScale>
                                      <p:cBhvr>
                                        <p:cTn id="74" dur="1" decel="50000">
                                          <p:stCondLst>
                                            <p:cond delay="9"/>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Phong nen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8" y="-26988"/>
            <a:ext cx="12192001"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1"/>
          <p:cNvSpPr>
            <a:spLocks noChangeArrowheads="1"/>
          </p:cNvSpPr>
          <p:nvPr/>
        </p:nvSpPr>
        <p:spPr bwMode="auto">
          <a:xfrm>
            <a:off x="820883" y="781253"/>
            <a:ext cx="9289767" cy="584775"/>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3200" b="1">
                <a:solidFill>
                  <a:srgbClr val="FFFF66"/>
                </a:solidFill>
                <a:latin typeface="Times New Roman" pitchFamily="18" charset="0"/>
                <a:cs typeface="Times New Roman" pitchFamily="18" charset="0"/>
              </a:rPr>
              <a:t>(2). Trăng Trung thu độc lập có gì đẹp?</a:t>
            </a:r>
            <a:endParaRPr kumimoji="0" lang="en-US" sz="3200" b="1" i="0" u="none" strike="noStrike" cap="none" normalizeH="0" baseline="0">
              <a:ln>
                <a:noFill/>
              </a:ln>
              <a:solidFill>
                <a:srgbClr val="FFFF66"/>
              </a:solidFill>
              <a:effectLst/>
              <a:latin typeface="Times New Roman" pitchFamily="18" charset="0"/>
              <a:cs typeface="Times New Roman" pitchFamily="18" charset="0"/>
            </a:endParaRPr>
          </a:p>
        </p:txBody>
      </p:sp>
      <p:sp>
        <p:nvSpPr>
          <p:cNvPr id="4" name="Rectangle 1"/>
          <p:cNvSpPr>
            <a:spLocks noChangeArrowheads="1"/>
          </p:cNvSpPr>
          <p:nvPr/>
        </p:nvSpPr>
        <p:spPr bwMode="auto">
          <a:xfrm>
            <a:off x="820883" y="3158587"/>
            <a:ext cx="10778934" cy="1077218"/>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3200" b="1">
                <a:solidFill>
                  <a:srgbClr val="FFFF66"/>
                </a:solidFill>
                <a:latin typeface="Times New Roman" pitchFamily="18" charset="0"/>
                <a:cs typeface="Times New Roman" pitchFamily="18" charset="0"/>
              </a:rPr>
              <a:t>(3). Những hình ảnh nào cho thấy tương lai tươi đẹp của đất nước trong mơ ước của anh chiến sĩ?</a:t>
            </a:r>
            <a:endParaRPr kumimoji="0" lang="en-US" sz="3200" b="1" i="0" u="none" strike="noStrike" cap="none" normalizeH="0" baseline="0">
              <a:ln>
                <a:noFill/>
              </a:ln>
              <a:solidFill>
                <a:srgbClr val="FFFF66"/>
              </a:solidFill>
              <a:effectLst/>
              <a:latin typeface="Times New Roman" pitchFamily="18" charset="0"/>
              <a:cs typeface="Times New Roman" pitchFamily="18" charset="0"/>
            </a:endParaRPr>
          </a:p>
        </p:txBody>
      </p:sp>
      <p:sp>
        <p:nvSpPr>
          <p:cNvPr id="5" name="Rectangle 1"/>
          <p:cNvSpPr>
            <a:spLocks noChangeArrowheads="1"/>
          </p:cNvSpPr>
          <p:nvPr/>
        </p:nvSpPr>
        <p:spPr bwMode="auto">
          <a:xfrm>
            <a:off x="561702" y="1493148"/>
            <a:ext cx="11234058" cy="156966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lvl="0" algn="just"/>
            <a:r>
              <a:rPr lang="en-US" sz="3200">
                <a:solidFill>
                  <a:schemeClr val="bg1"/>
                </a:solidFill>
                <a:latin typeface="Times New Roman" pitchFamily="18" charset="0"/>
                <a:cs typeface="Times New Roman" pitchFamily="18" charset="0"/>
              </a:rPr>
              <a:t>	Trăng Trung thu đẹp vẻ đẹp của núi sông tự do, độc lập, soi sáng khắp nước Việt Nam. Trăng sáng vằng vặc chiếu khắp thành phố, làng mạc, núi rừng.</a:t>
            </a:r>
            <a:endParaRPr kumimoji="0" lang="en-US" sz="3200" b="1" i="0" u="none" strike="noStrike" cap="none" normalizeH="0" baseline="0">
              <a:ln>
                <a:noFill/>
              </a:ln>
              <a:solidFill>
                <a:schemeClr val="bg1"/>
              </a:solidFill>
              <a:effectLst/>
              <a:latin typeface="Times New Roman" pitchFamily="18" charset="0"/>
              <a:cs typeface="Times New Roman" pitchFamily="18" charset="0"/>
            </a:endParaRPr>
          </a:p>
        </p:txBody>
      </p:sp>
      <p:sp>
        <p:nvSpPr>
          <p:cNvPr id="6" name="Rectangle 1"/>
          <p:cNvSpPr>
            <a:spLocks noChangeArrowheads="1"/>
          </p:cNvSpPr>
          <p:nvPr/>
        </p:nvSpPr>
        <p:spPr bwMode="auto">
          <a:xfrm>
            <a:off x="561702" y="4172505"/>
            <a:ext cx="11377748" cy="2554545"/>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lvl="0" algn="just"/>
            <a:r>
              <a:rPr lang="en-US" sz="3200">
                <a:solidFill>
                  <a:schemeClr val="bg1"/>
                </a:solidFill>
                <a:latin typeface="Times New Roman" pitchFamily="18" charset="0"/>
                <a:cs typeface="Times New Roman" pitchFamily="18" charset="0"/>
              </a:rPr>
              <a:t>	Những hình ảnh nào cho thấy tương lai tươi đẹp của đất nước trong ước mơ của anh chiến sĩ là: dòng thác nước làm chạy máy phát điện; giữa biến rộng, cờ Tổ quốc phấp phới bay trên những con tàu lớn; khắp nơi, ống khói nhà máy chi chít, cao thẳm, đồng lúa bát ngát vàng thơm, cùng với nông trường to lớn và tươi vui.</a:t>
            </a:r>
            <a:endParaRPr kumimoji="0" lang="en-US" sz="3200" b="1" i="0" u="none" strike="noStrike" cap="none" normalizeH="0" baseline="0">
              <a:ln>
                <a:noFill/>
              </a:ln>
              <a:solidFill>
                <a:schemeClr val="bg1"/>
              </a:solidFill>
              <a:effectLst/>
              <a:latin typeface="Times New Roman" pitchFamily="18" charset="0"/>
              <a:cs typeface="Times New Roman" pitchFamily="18" charset="0"/>
            </a:endParaRPr>
          </a:p>
        </p:txBody>
      </p:sp>
      <p:sp>
        <p:nvSpPr>
          <p:cNvPr id="7" name="Rectangle 6">
            <a:extLst>
              <a:ext uri="{FF2B5EF4-FFF2-40B4-BE49-F238E27FC236}">
                <a16:creationId xmlns:a16="http://schemas.microsoft.com/office/drawing/2014/main" id="{EDABBC10-22CB-40FD-9708-949C34F4A75C}"/>
              </a:ext>
            </a:extLst>
          </p:cNvPr>
          <p:cNvSpPr>
            <a:spLocks noChangeArrowheads="1"/>
          </p:cNvSpPr>
          <p:nvPr/>
        </p:nvSpPr>
        <p:spPr bwMode="auto">
          <a:xfrm>
            <a:off x="3141839" y="234661"/>
            <a:ext cx="49856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3200" b="1">
                <a:solidFill>
                  <a:srgbClr val="FFFF00"/>
                </a:solidFill>
                <a:latin typeface="Arial" panose="020B0604020202020204" pitchFamily="34" charset="0"/>
              </a:rPr>
              <a:t>5. Tìm hiểu nội dung bài.</a:t>
            </a:r>
          </a:p>
        </p:txBody>
      </p:sp>
    </p:spTree>
    <p:extLst>
      <p:ext uri="{BB962C8B-B14F-4D97-AF65-F5344CB8AC3E}">
        <p14:creationId xmlns:p14="http://schemas.microsoft.com/office/powerpoint/2010/main" val="367319725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2" presetClass="entr" presetSubtype="4"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Phong nen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1" cy="705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1"/>
          <p:cNvSpPr>
            <a:spLocks noChangeArrowheads="1"/>
          </p:cNvSpPr>
          <p:nvPr/>
        </p:nvSpPr>
        <p:spPr bwMode="auto">
          <a:xfrm>
            <a:off x="225287" y="967649"/>
            <a:ext cx="11873948" cy="954107"/>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sz="2800" b="1">
                <a:solidFill>
                  <a:srgbClr val="FFFF66"/>
                </a:solidFill>
                <a:latin typeface="Arial" panose="020B0604020202020204" pitchFamily="34" charset="0"/>
                <a:cs typeface="Arial" panose="020B0604020202020204" pitchFamily="34" charset="0"/>
              </a:rPr>
              <a:t>(4). Dòng nào dưới đây nêu đúng ý của anh chiến sĩ muốn gửi gắm trong 2 câu sau: “ Trăng đêm nay sáng quá! Trăng mai còn sáng hơn </a:t>
            </a:r>
            <a:endParaRPr kumimoji="0" lang="en-US" sz="2800" b="1" i="0" u="none" strike="noStrike" cap="none" normalizeH="0" baseline="0">
              <a:ln>
                <a:noFill/>
              </a:ln>
              <a:solidFill>
                <a:srgbClr val="FFFF66"/>
              </a:solidFill>
              <a:effectLst/>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EDABBC10-22CB-40FD-9708-949C34F4A75C}"/>
              </a:ext>
            </a:extLst>
          </p:cNvPr>
          <p:cNvSpPr>
            <a:spLocks noChangeArrowheads="1"/>
          </p:cNvSpPr>
          <p:nvPr/>
        </p:nvSpPr>
        <p:spPr bwMode="auto">
          <a:xfrm>
            <a:off x="3141839" y="234661"/>
            <a:ext cx="49856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3200" b="1">
                <a:solidFill>
                  <a:srgbClr val="FFFF00"/>
                </a:solidFill>
                <a:latin typeface="Arial" panose="020B0604020202020204" pitchFamily="34" charset="0"/>
              </a:rPr>
              <a:t>5. Tìm hiểu nội dung bài.</a:t>
            </a:r>
          </a:p>
        </p:txBody>
      </p:sp>
      <p:sp>
        <p:nvSpPr>
          <p:cNvPr id="5" name="Rectangle 4"/>
          <p:cNvSpPr/>
          <p:nvPr/>
        </p:nvSpPr>
        <p:spPr>
          <a:xfrm>
            <a:off x="665919" y="2019915"/>
            <a:ext cx="10969489" cy="2062103"/>
          </a:xfrm>
          <a:prstGeom prst="rect">
            <a:avLst/>
          </a:prstGeom>
        </p:spPr>
        <p:txBody>
          <a:bodyPr wrap="square">
            <a:spAutoFit/>
          </a:bodyPr>
          <a:lstStyle/>
          <a:p>
            <a:pPr marL="457200" indent="-457200" algn="just">
              <a:buAutoNum type="alphaLcPeriod"/>
            </a:pPr>
            <a:r>
              <a:rPr lang="vi-VN" sz="3200">
                <a:solidFill>
                  <a:schemeClr val="bg1"/>
                </a:solidFill>
                <a:latin typeface="Arial" panose="020B0604020202020204" pitchFamily="34" charset="0"/>
                <a:cs typeface="Arial" panose="020B0604020202020204" pitchFamily="34" charset="0"/>
              </a:rPr>
              <a:t>Trăng đêm Trung thu độc lập sáng hơn bình thường.</a:t>
            </a:r>
          </a:p>
          <a:p>
            <a:pPr algn="just"/>
            <a:r>
              <a:rPr lang="vi-VN" sz="3200">
                <a:solidFill>
                  <a:schemeClr val="bg1"/>
                </a:solidFill>
                <a:latin typeface="Arial" panose="020B0604020202020204" pitchFamily="34" charset="0"/>
                <a:cs typeface="Arial" panose="020B0604020202020204" pitchFamily="34" charset="0"/>
              </a:rPr>
              <a:t>b. Tin tưởng thiếu nhi sẽ có tương lai tốt đẹp hơn hiện tại.</a:t>
            </a:r>
          </a:p>
          <a:p>
            <a:pPr algn="just"/>
            <a:r>
              <a:rPr lang="vi-VN" sz="3200">
                <a:solidFill>
                  <a:schemeClr val="bg1"/>
                </a:solidFill>
                <a:latin typeface="Arial" panose="020B0604020202020204" pitchFamily="34" charset="0"/>
                <a:cs typeface="Arial" panose="020B0604020202020204" pitchFamily="34" charset="0"/>
              </a:rPr>
              <a:t>c. Tin tưởng trăng trung thu sẽ ngày một sáng hơn.</a:t>
            </a:r>
          </a:p>
          <a:p>
            <a:pPr algn="just"/>
            <a:r>
              <a:rPr lang="vi-VN" sz="3200">
                <a:solidFill>
                  <a:schemeClr val="bg1"/>
                </a:solidFill>
                <a:latin typeface="Arial" panose="020B0604020202020204" pitchFamily="34" charset="0"/>
                <a:cs typeface="Arial" panose="020B0604020202020204" pitchFamily="34" charset="0"/>
              </a:rPr>
              <a:t>d. Trăng đêm sau trung thu sẽ sáng hơn.</a:t>
            </a:r>
          </a:p>
        </p:txBody>
      </p:sp>
      <p:sp>
        <p:nvSpPr>
          <p:cNvPr id="6" name="Rectangle 5"/>
          <p:cNvSpPr/>
          <p:nvPr/>
        </p:nvSpPr>
        <p:spPr>
          <a:xfrm>
            <a:off x="225287" y="4351538"/>
            <a:ext cx="11277600" cy="523220"/>
          </a:xfrm>
          <a:prstGeom prst="rect">
            <a:avLst/>
          </a:prstGeom>
        </p:spPr>
        <p:txBody>
          <a:bodyPr wrap="square">
            <a:spAutoFit/>
          </a:bodyPr>
          <a:lstStyle/>
          <a:p>
            <a:pPr lvl="0" fontAlgn="base">
              <a:spcBef>
                <a:spcPct val="0"/>
              </a:spcBef>
              <a:spcAft>
                <a:spcPct val="0"/>
              </a:spcAft>
            </a:pPr>
            <a:r>
              <a:rPr lang="en-US" sz="2800" b="1">
                <a:solidFill>
                  <a:srgbClr val="FFFF66"/>
                </a:solidFill>
                <a:latin typeface="Arial" panose="020B0604020202020204" pitchFamily="34" charset="0"/>
                <a:cs typeface="Arial" panose="020B0604020202020204" pitchFamily="34" charset="0"/>
              </a:rPr>
              <a:t>(5). Em mơ ước đất nước ta mai sau sẽ phát triển như thế nào? </a:t>
            </a:r>
            <a:endParaRPr kumimoji="0" lang="en-US" sz="2800" b="1" i="0" u="none" strike="noStrike" cap="none" normalizeH="0" baseline="0">
              <a:ln>
                <a:noFill/>
              </a:ln>
              <a:solidFill>
                <a:srgbClr val="FFFF66"/>
              </a:solidFill>
              <a:effectLst/>
              <a:latin typeface="Arial" panose="020B0604020202020204" pitchFamily="34" charset="0"/>
              <a:cs typeface="Arial" panose="020B0604020202020204" pitchFamily="34" charset="0"/>
            </a:endParaRPr>
          </a:p>
        </p:txBody>
      </p:sp>
      <p:sp>
        <p:nvSpPr>
          <p:cNvPr id="7" name="Rectangle 6"/>
          <p:cNvSpPr/>
          <p:nvPr/>
        </p:nvSpPr>
        <p:spPr>
          <a:xfrm>
            <a:off x="665919" y="5022720"/>
            <a:ext cx="11075507" cy="1569660"/>
          </a:xfrm>
          <a:prstGeom prst="rect">
            <a:avLst/>
          </a:prstGeom>
        </p:spPr>
        <p:txBody>
          <a:bodyPr wrap="square">
            <a:spAutoFit/>
          </a:bodyPr>
          <a:lstStyle/>
          <a:p>
            <a:r>
              <a:rPr lang="en-US" sz="2400" b="1">
                <a:solidFill>
                  <a:schemeClr val="bg1"/>
                </a:solidFill>
                <a:latin typeface="Arial" panose="020B0604020202020204" pitchFamily="34" charset="0"/>
                <a:cs typeface="Arial" panose="020B0604020202020204" pitchFamily="34" charset="0"/>
              </a:rPr>
              <a:t>	Theo em, trong tương lai, đất nước chúng ta sẽ ngày càng phát triển theo hướng công nghiệp hóa hiện đại hóa: Nhiều tòa nhà hiện đại mọc lên, các hoạt động lao động chân tay thay bằng máy móc, khai thác và phát triển nguồn năng lượng tự nhiên như gió, nắng, nước chảy...</a:t>
            </a:r>
          </a:p>
        </p:txBody>
      </p:sp>
      <p:sp>
        <p:nvSpPr>
          <p:cNvPr id="8" name="Octagon 7"/>
          <p:cNvSpPr/>
          <p:nvPr/>
        </p:nvSpPr>
        <p:spPr>
          <a:xfrm>
            <a:off x="573153" y="2555891"/>
            <a:ext cx="566533" cy="558370"/>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b</a:t>
            </a:r>
          </a:p>
        </p:txBody>
      </p:sp>
    </p:spTree>
    <p:extLst>
      <p:ext uri="{BB962C8B-B14F-4D97-AF65-F5344CB8AC3E}">
        <p14:creationId xmlns:p14="http://schemas.microsoft.com/office/powerpoint/2010/main" val="1029663036"/>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1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EDABBC10-22CB-40FD-9708-949C34F4A75C}"/>
              </a:ext>
            </a:extLst>
          </p:cNvPr>
          <p:cNvSpPr>
            <a:spLocks noChangeArrowheads="1"/>
          </p:cNvSpPr>
          <p:nvPr/>
        </p:nvSpPr>
        <p:spPr bwMode="auto">
          <a:xfrm>
            <a:off x="4679090" y="1997199"/>
            <a:ext cx="21948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en-US" altLang="en-US" sz="3600" b="1">
                <a:latin typeface="HP001 5 hàng" panose="020B0603050302020204" pitchFamily="34" charset="0"/>
              </a:rPr>
              <a:t>Nội dung.</a:t>
            </a:r>
          </a:p>
        </p:txBody>
      </p:sp>
      <p:sp>
        <p:nvSpPr>
          <p:cNvPr id="6" name="Rectangle 5"/>
          <p:cNvSpPr/>
          <p:nvPr/>
        </p:nvSpPr>
        <p:spPr>
          <a:xfrm>
            <a:off x="967409" y="2861314"/>
            <a:ext cx="10230678" cy="2308324"/>
          </a:xfrm>
          <a:prstGeom prst="rect">
            <a:avLst/>
          </a:prstGeom>
        </p:spPr>
        <p:txBody>
          <a:bodyPr wrap="square">
            <a:spAutoFit/>
          </a:bodyPr>
          <a:lstStyle/>
          <a:p>
            <a:pPr>
              <a:spcBef>
                <a:spcPct val="50000"/>
              </a:spcBef>
            </a:pPr>
            <a:r>
              <a:rPr lang="en-US" sz="3600" b="1">
                <a:latin typeface="HP001 5 hàng" panose="020B0603050302020204" pitchFamily="34" charset="0"/>
                <a:cs typeface="Times New Roman" pitchFamily="18" charset="0"/>
              </a:rPr>
              <a:t>	Bài văn nói lên tình thương yêu các em nhỏ của anh chiến sĩ, mơ ước của anh về tương lai cùa các em trong đêm Trung thu độc lập đầu tiên của đất nước.</a:t>
            </a:r>
          </a:p>
        </p:txBody>
      </p:sp>
    </p:spTree>
    <p:extLst>
      <p:ext uri="{BB962C8B-B14F-4D97-AF65-F5344CB8AC3E}">
        <p14:creationId xmlns:p14="http://schemas.microsoft.com/office/powerpoint/2010/main" val="59449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TotalTime>
  <Words>1157</Words>
  <Application>Microsoft Office PowerPoint</Application>
  <PresentationFormat>Widescreen</PresentationFormat>
  <Paragraphs>71</Paragraphs>
  <Slides>11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Calibri</vt:lpstr>
      <vt:lpstr>Calibri Light</vt:lpstr>
      <vt:lpstr>HP001 4 hàng</vt:lpstr>
      <vt:lpstr>HP001 5 hàng</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Lê Thị Son Lê Thị Son</cp:lastModifiedBy>
  <cp:revision>20</cp:revision>
  <dcterms:created xsi:type="dcterms:W3CDTF">2021-11-06T07:06:59Z</dcterms:created>
  <dcterms:modified xsi:type="dcterms:W3CDTF">2022-05-18T12:27:07Z</dcterms:modified>
</cp:coreProperties>
</file>