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 id="2147483678" r:id="rId2"/>
  </p:sldMasterIdLst>
  <p:notesMasterIdLst>
    <p:notesMasterId r:id="rId38"/>
  </p:notesMasterIdLst>
  <p:sldIdLst>
    <p:sldId id="4152" r:id="rId3"/>
    <p:sldId id="4191" r:id="rId4"/>
    <p:sldId id="4192" r:id="rId5"/>
    <p:sldId id="4189" r:id="rId6"/>
    <p:sldId id="4193" r:id="rId7"/>
    <p:sldId id="4194" r:id="rId8"/>
    <p:sldId id="4190" r:id="rId9"/>
    <p:sldId id="4196" r:id="rId10"/>
    <p:sldId id="4198" r:id="rId11"/>
    <p:sldId id="4195" r:id="rId12"/>
    <p:sldId id="4197" r:id="rId13"/>
    <p:sldId id="4199" r:id="rId14"/>
    <p:sldId id="4200" r:id="rId15"/>
    <p:sldId id="4201" r:id="rId16"/>
    <p:sldId id="4218" r:id="rId17"/>
    <p:sldId id="4202" r:id="rId18"/>
    <p:sldId id="4170" r:id="rId19"/>
    <p:sldId id="4205" r:id="rId20"/>
    <p:sldId id="4188" r:id="rId21"/>
    <p:sldId id="4207" r:id="rId22"/>
    <p:sldId id="4167" r:id="rId23"/>
    <p:sldId id="4206" r:id="rId24"/>
    <p:sldId id="4173" r:id="rId25"/>
    <p:sldId id="4174" r:id="rId26"/>
    <p:sldId id="4175" r:id="rId27"/>
    <p:sldId id="4208" r:id="rId28"/>
    <p:sldId id="4209" r:id="rId29"/>
    <p:sldId id="4211" r:id="rId30"/>
    <p:sldId id="4212" r:id="rId31"/>
    <p:sldId id="4213" r:id="rId32"/>
    <p:sldId id="4214" r:id="rId33"/>
    <p:sldId id="4215" r:id="rId34"/>
    <p:sldId id="4216" r:id="rId35"/>
    <p:sldId id="4217" r:id="rId36"/>
    <p:sldId id="4204" r:id="rId37"/>
  </p:sldIdLst>
  <p:sldSz cx="12192000" cy="6858000"/>
  <p:notesSz cx="6858000" cy="9144000"/>
  <p:embeddedFontLs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Roboto" panose="020B0604020202020204" charset="0"/>
      <p:regular r:id="rId45"/>
      <p:bold r:id="rId46"/>
      <p:italic r:id="rId47"/>
      <p:boldItalic r:id="rId48"/>
    </p:embeddedFont>
    <p:embeddedFont>
      <p:font typeface="Roboto Black" panose="020B0604020202020204" charset="0"/>
      <p:bold r:id="rId49"/>
      <p:boldItalic r:id="rId5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AEDF"/>
    <a:srgbClr val="E17070"/>
    <a:srgbClr val="D1232A"/>
    <a:srgbClr val="FFFFFF"/>
    <a:srgbClr val="55CBF1"/>
    <a:srgbClr val="FCAF19"/>
    <a:srgbClr val="31BEB9"/>
    <a:srgbClr val="DD8D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4039" autoAdjust="0"/>
  </p:normalViewPr>
  <p:slideViewPr>
    <p:cSldViewPr snapToGrid="0">
      <p:cViewPr varScale="1">
        <p:scale>
          <a:sx n="61" d="100"/>
          <a:sy n="61" d="100"/>
        </p:scale>
        <p:origin x="109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14/05/2024</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và</a:t>
            </a:r>
            <a:r>
              <a:rPr lang="en-US" baseline="0"/>
              <a:t> HS cùng hát</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2</a:t>
            </a:fld>
            <a:endParaRPr lang="vi-VN"/>
          </a:p>
        </p:txBody>
      </p:sp>
    </p:spTree>
    <p:extLst>
      <p:ext uri="{BB962C8B-B14F-4D97-AF65-F5344CB8AC3E}">
        <p14:creationId xmlns:p14="http://schemas.microsoft.com/office/powerpoint/2010/main" val="15615761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có thể nêu câu hỏi: VD: Con đã xếp thêm mấy hình tròn để được 5 hình tròn? (có 2 hình tròn, con xếp thêm 3 hình tròn để được 5 hình tròn)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11</a:t>
            </a:fld>
            <a:endParaRPr lang="vi-VN"/>
          </a:p>
        </p:txBody>
      </p:sp>
    </p:spTree>
    <p:extLst>
      <p:ext uri="{BB962C8B-B14F-4D97-AF65-F5344CB8AC3E}">
        <p14:creationId xmlns:p14="http://schemas.microsoft.com/office/powerpoint/2010/main" val="5763686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nếu</a:t>
            </a:r>
            <a:r>
              <a:rPr lang="en-US" baseline="0"/>
              <a:t> ví dụ: theo khay 10, số 5 gồm 2 hình tròn đỏ và 3 hình tròn xanh, vậy 5 gồm có 2 và 3; Nói cách khác, 5 gồm 3 hình tròn xanh và 2 hình tròn đỏ, vậy 5 gồm 3 và 2</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12</a:t>
            </a:fld>
            <a:endParaRPr lang="vi-VN"/>
          </a:p>
        </p:txBody>
      </p:sp>
    </p:spTree>
    <p:extLst>
      <p:ext uri="{BB962C8B-B14F-4D97-AF65-F5344CB8AC3E}">
        <p14:creationId xmlns:p14="http://schemas.microsoft.com/office/powerpoint/2010/main" val="16481373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gọi</a:t>
            </a:r>
            <a:r>
              <a:rPr lang="en-US" baseline="0"/>
              <a:t> 1 HS lên trả lời câu hỏi, hỏi các HS khác nhận xét câu trả lời của bạn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13</a:t>
            </a:fld>
            <a:endParaRPr lang="vi-VN"/>
          </a:p>
        </p:txBody>
      </p:sp>
    </p:spTree>
    <p:extLst>
      <p:ext uri="{BB962C8B-B14F-4D97-AF65-F5344CB8AC3E}">
        <p14:creationId xmlns:p14="http://schemas.microsoft.com/office/powerpoint/2010/main" val="3797008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gọi</a:t>
            </a:r>
            <a:r>
              <a:rPr lang="en-US" baseline="0"/>
              <a:t> 1 HS lên trả lời câu hỏi, hỏi các HS khác nhận xét câu trả lời của bạn.</a:t>
            </a:r>
          </a:p>
          <a:p>
            <a:r>
              <a:rPr lang="vi-VN"/>
              <a:t>Khay 10 giúp chúng ta đếm đúng, đếm nhanh số lượng, dựa vào khay 10 ta còn biết cấu tạo của một số thật là dễ dàng. Chúng ta cùng nhau làm khay 10 nhé.</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14</a:t>
            </a:fld>
            <a:endParaRPr lang="vi-VN"/>
          </a:p>
        </p:txBody>
      </p:sp>
    </p:spTree>
    <p:extLst>
      <p:ext uri="{BB962C8B-B14F-4D97-AF65-F5344CB8AC3E}">
        <p14:creationId xmlns:p14="http://schemas.microsoft.com/office/powerpoint/2010/main" val="240869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2.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15</a:t>
            </a:fld>
            <a:endParaRPr lang="vi-VN"/>
          </a:p>
        </p:txBody>
      </p:sp>
    </p:spTree>
    <p:extLst>
      <p:ext uri="{BB962C8B-B14F-4D97-AF65-F5344CB8AC3E}">
        <p14:creationId xmlns:p14="http://schemas.microsoft.com/office/powerpoint/2010/main" val="20850367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yêu</a:t>
            </a:r>
            <a:r>
              <a:rPr lang="en-US" baseline="0"/>
              <a:t> cầu HS chuẩn bị nguyên, vật liệu cho buổi học sau</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16</a:t>
            </a:fld>
            <a:endParaRPr lang="vi-VN"/>
          </a:p>
        </p:txBody>
      </p:sp>
    </p:spTree>
    <p:extLst>
      <p:ext uri="{BB962C8B-B14F-4D97-AF65-F5344CB8AC3E}">
        <p14:creationId xmlns:p14="http://schemas.microsoft.com/office/powerpoint/2010/main" val="18611944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95674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 cho HS vận động tạo không khí vui tươi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19</a:t>
            </a:fld>
            <a:endParaRPr lang="vi-VN"/>
          </a:p>
        </p:txBody>
      </p:sp>
    </p:spTree>
    <p:extLst>
      <p:ext uri="{BB962C8B-B14F-4D97-AF65-F5344CB8AC3E}">
        <p14:creationId xmlns:p14="http://schemas.microsoft.com/office/powerpoint/2010/main" val="36087351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nhắc lại nội dung bài học trước, cho HS chia sẻ ý tưởng làm khay 10, gợi ý những cách làm sáng tạo</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70368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ra tiêu chí sản phẩm,</a:t>
            </a:r>
            <a:r>
              <a:rPr lang="vi-VN">
                <a:latin typeface="Times New Roman" panose="02020603050405020304" pitchFamily="18" charset="0"/>
                <a:cs typeface="Times New Roman" panose="02020603050405020304" pitchFamily="18" charset="0"/>
              </a:rPr>
              <a:t> cho HS xem một vài ý tưởng, gợi ý HS chia sẻ ý tưởng để làm khay 10</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141892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Yêu cầu hs lấy 4 hình tròn trong bộ đồ dùng xếp ra bàn, chỉ vào hình tròn và đếm cho nhau nghe theo nhóm bàn</a:t>
            </a:r>
          </a:p>
        </p:txBody>
      </p:sp>
      <p:sp>
        <p:nvSpPr>
          <p:cNvPr id="4" name="Slide Number Placeholder 3"/>
          <p:cNvSpPr>
            <a:spLocks noGrp="1"/>
          </p:cNvSpPr>
          <p:nvPr>
            <p:ph type="sldNum" sz="quarter" idx="10"/>
          </p:nvPr>
        </p:nvSpPr>
        <p:spPr/>
        <p:txBody>
          <a:bodyPr/>
          <a:lstStyle/>
          <a:p>
            <a:fld id="{EBEB516E-07DC-497B-9789-361D47A843FC}" type="slidenum">
              <a:rPr lang="vi-VN" smtClean="0"/>
              <a:t>3</a:t>
            </a:fld>
            <a:endParaRPr lang="vi-VN"/>
          </a:p>
        </p:txBody>
      </p:sp>
    </p:spTree>
    <p:extLst>
      <p:ext uri="{BB962C8B-B14F-4D97-AF65-F5344CB8AC3E}">
        <p14:creationId xmlns:p14="http://schemas.microsoft.com/office/powerpoint/2010/main" val="12668481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gợi ý để HS tưởng tượng ra sản phẩm của nhóm, các ý tưởng để làm khay 10 theo các tiêu chí đề ra nhưng lại thể hiện được phong cách, sự thông minh và cá tính riêng của nhóm, gợi ý để HS nghĩ đến trang trí để có sự khác biệt, sáng tạo riêng</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62779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yêu</a:t>
            </a:r>
            <a:r>
              <a:rPr lang="en-US" dirty="0"/>
              <a:t> </a:t>
            </a:r>
            <a:r>
              <a:rPr lang="en-US" dirty="0" err="1"/>
              <a:t>cầu</a:t>
            </a:r>
            <a:r>
              <a:rPr lang="en-US" dirty="0"/>
              <a:t> </a:t>
            </a:r>
            <a:r>
              <a:rPr lang="en-US" dirty="0" err="1"/>
              <a:t>nhóm</a:t>
            </a:r>
            <a:r>
              <a:rPr lang="en-US" dirty="0"/>
              <a:t> HS </a:t>
            </a:r>
            <a:r>
              <a:rPr lang="en-US" dirty="0" err="1"/>
              <a:t>kiểm</a:t>
            </a:r>
            <a:r>
              <a:rPr lang="en-US" dirty="0"/>
              <a:t> </a:t>
            </a:r>
            <a:r>
              <a:rPr lang="en-US" dirty="0" err="1"/>
              <a:t>tra</a:t>
            </a:r>
            <a:r>
              <a:rPr lang="en-US" dirty="0"/>
              <a:t> </a:t>
            </a:r>
            <a:r>
              <a:rPr lang="en-US" dirty="0" err="1"/>
              <a:t>lại</a:t>
            </a:r>
            <a:r>
              <a:rPr lang="en-US" dirty="0"/>
              <a:t> </a:t>
            </a:r>
            <a:r>
              <a:rPr lang="en-US" dirty="0" err="1"/>
              <a:t>các</a:t>
            </a:r>
            <a:r>
              <a:rPr lang="en-US" dirty="0"/>
              <a:t> </a:t>
            </a:r>
            <a:r>
              <a:rPr lang="en-US" dirty="0" err="1"/>
              <a:t>nguyên</a:t>
            </a:r>
            <a:r>
              <a:rPr lang="en-US" dirty="0"/>
              <a:t>, </a:t>
            </a:r>
            <a:r>
              <a:rPr lang="en-US" dirty="0" err="1"/>
              <a:t>vật</a:t>
            </a:r>
            <a:r>
              <a:rPr lang="en-US" dirty="0"/>
              <a:t> </a:t>
            </a:r>
            <a:r>
              <a:rPr lang="en-US" dirty="0" err="1"/>
              <a:t>liệu</a:t>
            </a:r>
            <a:r>
              <a:rPr lang="en-US" dirty="0"/>
              <a:t> </a:t>
            </a:r>
            <a:r>
              <a:rPr lang="en-US" dirty="0" err="1"/>
              <a:t>của</a:t>
            </a:r>
            <a:r>
              <a:rPr lang="en-US" dirty="0"/>
              <a:t> </a:t>
            </a:r>
            <a:r>
              <a:rPr lang="en-US" dirty="0" err="1"/>
              <a:t>nhóm</a:t>
            </a:r>
            <a:r>
              <a:rPr lang="en-US" dirty="0"/>
              <a:t> </a:t>
            </a:r>
            <a:r>
              <a:rPr lang="en-US" dirty="0" err="1"/>
              <a:t>theo</a:t>
            </a:r>
            <a:r>
              <a:rPr lang="en-US" dirty="0"/>
              <a:t> </a:t>
            </a:r>
            <a:r>
              <a:rPr lang="en-US" dirty="0" err="1"/>
              <a:t>phiếu</a:t>
            </a:r>
            <a:r>
              <a:rPr lang="en-US" dirty="0"/>
              <a:t> </a:t>
            </a:r>
            <a:r>
              <a:rPr lang="en-US" dirty="0" err="1"/>
              <a:t>học</a:t>
            </a:r>
            <a:r>
              <a:rPr lang="en-US" dirty="0"/>
              <a:t> </a:t>
            </a:r>
            <a:r>
              <a:rPr lang="en-US" dirty="0" err="1"/>
              <a:t>tập</a:t>
            </a:r>
            <a:r>
              <a:rPr lang="en-US" dirty="0"/>
              <a:t>, </a:t>
            </a:r>
            <a:r>
              <a:rPr lang="en-US" dirty="0" err="1"/>
              <a:t>nếu</a:t>
            </a:r>
            <a:r>
              <a:rPr lang="en-US" dirty="0"/>
              <a:t> </a:t>
            </a:r>
            <a:r>
              <a:rPr lang="en-US" dirty="0" err="1"/>
              <a:t>có</a:t>
            </a:r>
            <a:r>
              <a:rPr lang="en-US" dirty="0"/>
              <a:t> </a:t>
            </a:r>
            <a:r>
              <a:rPr lang="en-US" dirty="0" err="1"/>
              <a:t>khác</a:t>
            </a:r>
            <a:r>
              <a:rPr lang="en-US" dirty="0"/>
              <a:t> </a:t>
            </a:r>
            <a:r>
              <a:rPr lang="en-US" dirty="0" err="1"/>
              <a:t>thì</a:t>
            </a:r>
            <a:r>
              <a:rPr lang="en-US" dirty="0"/>
              <a:t> </a:t>
            </a:r>
            <a:r>
              <a:rPr lang="en-US" dirty="0" err="1"/>
              <a:t>bổ</a:t>
            </a:r>
            <a:r>
              <a:rPr lang="en-US" dirty="0"/>
              <a:t> sung </a:t>
            </a:r>
            <a:r>
              <a:rPr lang="en-US" dirty="0" err="1"/>
              <a:t>vào</a:t>
            </a:r>
            <a:r>
              <a:rPr lang="en-US" dirty="0"/>
              <a:t> </a:t>
            </a:r>
            <a:r>
              <a:rPr lang="en-US" dirty="0" err="1"/>
              <a:t>phiếu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51614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quan</a:t>
            </a:r>
            <a:r>
              <a:rPr lang="en-US" dirty="0"/>
              <a:t> </a:t>
            </a:r>
            <a:r>
              <a:rPr lang="en-US" dirty="0" err="1"/>
              <a:t>sát</a:t>
            </a:r>
            <a:r>
              <a:rPr lang="en-US" dirty="0"/>
              <a:t> </a:t>
            </a:r>
            <a:r>
              <a:rPr lang="en-US" dirty="0" err="1"/>
              <a:t>một</a:t>
            </a:r>
            <a:r>
              <a:rPr lang="en-US" dirty="0"/>
              <a:t> </a:t>
            </a:r>
            <a:r>
              <a:rPr lang="en-US" dirty="0" err="1"/>
              <a:t>số</a:t>
            </a:r>
            <a:r>
              <a:rPr lang="en-US" dirty="0"/>
              <a:t> </a:t>
            </a:r>
            <a:r>
              <a:rPr lang="en-US" dirty="0" err="1"/>
              <a:t>mẫu</a:t>
            </a:r>
            <a:r>
              <a:rPr lang="en-US" dirty="0"/>
              <a:t> </a:t>
            </a:r>
            <a:r>
              <a:rPr lang="en-US" dirty="0" err="1"/>
              <a:t>trên</a:t>
            </a:r>
            <a:r>
              <a:rPr lang="en-US" dirty="0"/>
              <a:t>, </a:t>
            </a:r>
            <a:r>
              <a:rPr lang="en-US" dirty="0" err="1"/>
              <a:t>cho</a:t>
            </a:r>
            <a:r>
              <a:rPr lang="en-US" dirty="0"/>
              <a:t> HS </a:t>
            </a:r>
            <a:r>
              <a:rPr lang="en-US" dirty="0" err="1"/>
              <a:t>trình</a:t>
            </a:r>
            <a:r>
              <a:rPr lang="en-US" dirty="0"/>
              <a:t> </a:t>
            </a:r>
            <a:r>
              <a:rPr lang="en-US" dirty="0" err="1"/>
              <a:t>bày</a:t>
            </a:r>
            <a:r>
              <a:rPr lang="en-US" dirty="0"/>
              <a:t> </a:t>
            </a:r>
            <a:r>
              <a:rPr lang="en-US" dirty="0" err="1"/>
              <a:t>mẫu</a:t>
            </a:r>
            <a:r>
              <a:rPr lang="en-US" dirty="0"/>
              <a:t> </a:t>
            </a:r>
            <a:r>
              <a:rPr lang="en-US" dirty="0" err="1"/>
              <a:t>của</a:t>
            </a:r>
            <a:r>
              <a:rPr lang="en-US" dirty="0"/>
              <a:t> </a:t>
            </a:r>
            <a:r>
              <a:rPr lang="en-US" dirty="0" err="1"/>
              <a:t>nhóm</a:t>
            </a:r>
            <a:r>
              <a:rPr lang="en-US" dirty="0"/>
              <a:t> </a:t>
            </a:r>
            <a:r>
              <a:rPr lang="en-US" dirty="0" err="1"/>
              <a:t>mình</a:t>
            </a:r>
            <a:r>
              <a:rPr lang="en-US" dirty="0"/>
              <a:t>. </a:t>
            </a:r>
            <a:r>
              <a:rPr lang="en-US" dirty="0" err="1"/>
              <a:t>Các</a:t>
            </a:r>
            <a:r>
              <a:rPr lang="en-US" dirty="0"/>
              <a:t> </a:t>
            </a:r>
            <a:r>
              <a:rPr lang="en-US" dirty="0" err="1"/>
              <a:t>nhóm</a:t>
            </a:r>
            <a:r>
              <a:rPr lang="en-US" dirty="0"/>
              <a:t> </a:t>
            </a:r>
            <a:r>
              <a:rPr lang="en-US" dirty="0" err="1"/>
              <a:t>khác</a:t>
            </a:r>
            <a:r>
              <a:rPr lang="en-US" dirty="0"/>
              <a:t> </a:t>
            </a:r>
            <a:r>
              <a:rPr lang="en-US" dirty="0" err="1"/>
              <a:t>đặt</a:t>
            </a:r>
            <a:r>
              <a:rPr lang="en-US" dirty="0"/>
              <a:t> </a:t>
            </a:r>
            <a:r>
              <a:rPr lang="en-US" dirty="0" err="1"/>
              <a:t>câu</a:t>
            </a:r>
            <a:r>
              <a:rPr lang="en-US" dirty="0"/>
              <a:t> </a:t>
            </a:r>
            <a:r>
              <a:rPr lang="en-US" dirty="0" err="1"/>
              <a:t>hỏi</a:t>
            </a:r>
            <a:r>
              <a:rPr lang="en-US" dirty="0"/>
              <a:t> </a:t>
            </a:r>
            <a:r>
              <a:rPr lang="en-US" dirty="0" err="1"/>
              <a:t>nếu</a:t>
            </a:r>
            <a:r>
              <a:rPr lang="en-US" dirty="0"/>
              <a:t> </a:t>
            </a:r>
            <a:r>
              <a:rPr lang="en-US" dirty="0" err="1"/>
              <a:t>có</a:t>
            </a:r>
            <a:r>
              <a:rPr lang="en-US" dirty="0"/>
              <a:t> </a:t>
            </a:r>
            <a:r>
              <a:rPr lang="en-US" dirty="0" err="1"/>
              <a:t>thắc</a:t>
            </a:r>
            <a:r>
              <a:rPr lang="en-US" dirty="0"/>
              <a:t> </a:t>
            </a:r>
            <a:r>
              <a:rPr lang="en-US" dirty="0" err="1"/>
              <a:t>mắc</a:t>
            </a:r>
            <a:r>
              <a:rPr lang="en-US" dirty="0"/>
              <a:t> </a:t>
            </a:r>
            <a:r>
              <a:rPr lang="en-US" dirty="0" err="1"/>
              <a:t>hoặc</a:t>
            </a:r>
            <a:r>
              <a:rPr lang="en-US" dirty="0"/>
              <a:t> </a:t>
            </a:r>
            <a:r>
              <a:rPr lang="en-US" dirty="0" err="1"/>
              <a:t>góp</a:t>
            </a:r>
            <a:r>
              <a:rPr lang="en-US" dirty="0"/>
              <a:t> ý</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424481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864303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hướng</a:t>
            </a:r>
            <a:r>
              <a:rPr lang="en-US" baseline="0">
                <a:latin typeface="Times New Roman" panose="02020603050405020304" pitchFamily="18" charset="0"/>
                <a:cs typeface="Times New Roman" panose="02020603050405020304" pitchFamily="18" charset="0"/>
              </a:rPr>
              <a:t> dẫn HS thực hiện gấp giấy, miết giấy để tạo ra nếp gấp</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307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thực</a:t>
            </a:r>
            <a:r>
              <a:rPr lang="en-US" baseline="0">
                <a:latin typeface="Times New Roman" panose="02020603050405020304" pitchFamily="18" charset="0"/>
                <a:cs typeface="Times New Roman" panose="02020603050405020304" pitchFamily="18" charset="0"/>
              </a:rPr>
              <a:t> hiện mẫu cho HS quan sát</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025990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cho HS kiểm</a:t>
            </a:r>
            <a:r>
              <a:rPr lang="en-US" baseline="0">
                <a:latin typeface="Times New Roman" panose="02020603050405020304" pitchFamily="18" charset="0"/>
                <a:cs typeface="Times New Roman" panose="02020603050405020304" pitchFamily="18" charset="0"/>
              </a:rPr>
              <a:t> tra sản phẩm so với tiêu chí để điều chỉnh, hoàn thiện sản phẩm. Hướng dẫn HS vẽ ý tưởng và thực hiện</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500191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tổ chức cho các nhóm trình bày, giới thiệu “Khay 10 học toán” của nhóm mình.</a:t>
            </a:r>
          </a:p>
          <a:p>
            <a:r>
              <a:rPr lang="vi-VN">
                <a:latin typeface="Times New Roman" panose="02020603050405020304" pitchFamily="18" charset="0"/>
                <a:cs typeface="Times New Roman" panose="02020603050405020304" pitchFamily="18" charset="0"/>
              </a:rPr>
              <a:t>Khuyến khích HS trình bày rõ: sản phẩm gồm những bộ phận nào, cách làm, lưu ý khi thực hiện, những khó khăn khi làm sản phẩm và cách khắc phục của nhóm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80222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chơi thử để HS trong nhóm tự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89801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050051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nêu</a:t>
            </a:r>
            <a:r>
              <a:rPr lang="en-US" baseline="0"/>
              <a:t> cách chơi cho HS nắm được. Cho HS chơi khoảng 3-5 lần</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4</a:t>
            </a:fld>
            <a:endParaRPr lang="vi-VN"/>
          </a:p>
        </p:txBody>
      </p:sp>
    </p:spTree>
    <p:extLst>
      <p:ext uri="{BB962C8B-B14F-4D97-AF65-F5344CB8AC3E}">
        <p14:creationId xmlns:p14="http://schemas.microsoft.com/office/powerpoint/2010/main" val="21095907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a:t>
            </a:r>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786780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nêu</a:t>
            </a:r>
            <a:r>
              <a:rPr lang="en-US" baseline="0">
                <a:latin typeface="Times New Roman" panose="02020603050405020304" pitchFamily="18" charset="0"/>
                <a:cs typeface="Times New Roman" panose="02020603050405020304" pitchFamily="18" charset="0"/>
              </a:rPr>
              <a:t> luật chơi, cho HS các đội lên chơi</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807364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77057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Trong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731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đặt</a:t>
            </a:r>
            <a:r>
              <a:rPr lang="en-US" baseline="0"/>
              <a:t> câu hỏi, gợi ý cho HS trả lời</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5</a:t>
            </a:fld>
            <a:endParaRPr lang="vi-VN"/>
          </a:p>
        </p:txBody>
      </p:sp>
    </p:spTree>
    <p:extLst>
      <p:ext uri="{BB962C8B-B14F-4D97-AF65-F5344CB8AC3E}">
        <p14:creationId xmlns:p14="http://schemas.microsoft.com/office/powerpoint/2010/main" val="404112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giới thiệu: Khay 10 giúp chúng ta điều gì trong học toán? cùng thực hành bài tập 2 chúng ta sẽ giải đáp câu hỏi đó. </a:t>
            </a:r>
          </a:p>
        </p:txBody>
      </p:sp>
      <p:sp>
        <p:nvSpPr>
          <p:cNvPr id="4" name="Slide Number Placeholder 3"/>
          <p:cNvSpPr>
            <a:spLocks noGrp="1"/>
          </p:cNvSpPr>
          <p:nvPr>
            <p:ph type="sldNum" sz="quarter" idx="10"/>
          </p:nvPr>
        </p:nvSpPr>
        <p:spPr/>
        <p:txBody>
          <a:bodyPr/>
          <a:lstStyle/>
          <a:p>
            <a:fld id="{EBEB516E-07DC-497B-9789-361D47A843FC}" type="slidenum">
              <a:rPr lang="vi-VN" smtClean="0"/>
              <a:t>6</a:t>
            </a:fld>
            <a:endParaRPr lang="vi-VN"/>
          </a:p>
        </p:txBody>
      </p:sp>
    </p:spTree>
    <p:extLst>
      <p:ext uri="{BB962C8B-B14F-4D97-AF65-F5344CB8AC3E}">
        <p14:creationId xmlns:p14="http://schemas.microsoft.com/office/powerpoint/2010/main" val="2363013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latin typeface="Times New Roman" panose="02020603050405020304" pitchFamily="18" charset="0"/>
                <a:cs typeface="Times New Roman" panose="02020603050405020304" pitchFamily="18" charset="0"/>
              </a:rPr>
              <a:t>GV có thể nêu câu hỏi: Vì sao con điền số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(vì khay đó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Làm thế nào để biết khay đó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đếm từ 1 đến hết thấy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thấy hàng ngang trên đã có 5 hình tròn, con đếm tiếp 6, 7. Tất cả có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 Con thấy hàng ngang trên có 5 hình tròn, hàng ngang dưới có </a:t>
            </a:r>
            <a:r>
              <a:rPr lang="en-US">
                <a:latin typeface="Times New Roman" panose="02020603050405020304" pitchFamily="18" charset="0"/>
                <a:cs typeface="Times New Roman" panose="02020603050405020304" pitchFamily="18" charset="0"/>
              </a:rPr>
              <a:t>3</a:t>
            </a:r>
            <a:r>
              <a:rPr lang="vi-VN">
                <a:latin typeface="Times New Roman" panose="02020603050405020304" pitchFamily="18" charset="0"/>
                <a:cs typeface="Times New Roman" panose="02020603050405020304" pitchFamily="18" charset="0"/>
              </a:rPr>
              <a:t> hình tròn. 5 hình tròn và </a:t>
            </a:r>
            <a:r>
              <a:rPr lang="en-US">
                <a:latin typeface="Times New Roman" panose="02020603050405020304" pitchFamily="18" charset="0"/>
                <a:cs typeface="Times New Roman" panose="02020603050405020304" pitchFamily="18" charset="0"/>
              </a:rPr>
              <a:t>2</a:t>
            </a:r>
            <a:r>
              <a:rPr lang="vi-VN">
                <a:latin typeface="Times New Roman" panose="02020603050405020304" pitchFamily="18" charset="0"/>
                <a:cs typeface="Times New Roman" panose="02020603050405020304" pitchFamily="18" charset="0"/>
              </a:rPr>
              <a:t> hình tròn tất cả là </a:t>
            </a:r>
            <a:r>
              <a:rPr lang="en-US">
                <a:latin typeface="Times New Roman" panose="02020603050405020304" pitchFamily="18" charset="0"/>
                <a:cs typeface="Times New Roman" panose="02020603050405020304" pitchFamily="18" charset="0"/>
              </a:rPr>
              <a:t>7</a:t>
            </a:r>
            <a:r>
              <a:rPr lang="vi-VN">
                <a:latin typeface="Times New Roman" panose="02020603050405020304" pitchFamily="18" charset="0"/>
                <a:cs typeface="Times New Roman" panose="02020603050405020304" pitchFamily="18" charset="0"/>
              </a:rPr>
              <a:t> hình tròn)</a:t>
            </a:r>
            <a:endParaRPr lang="en-US">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EBEB516E-07DC-497B-9789-361D47A843FC}" type="slidenum">
              <a:rPr lang="vi-VN" smtClean="0"/>
              <a:t>7</a:t>
            </a:fld>
            <a:endParaRPr lang="vi-VN"/>
          </a:p>
        </p:txBody>
      </p:sp>
    </p:spTree>
    <p:extLst>
      <p:ext uri="{BB962C8B-B14F-4D97-AF65-F5344CB8AC3E}">
        <p14:creationId xmlns:p14="http://schemas.microsoft.com/office/powerpoint/2010/main" val="14919545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8</a:t>
            </a:fld>
            <a:endParaRPr lang="vi-VN"/>
          </a:p>
        </p:txBody>
      </p:sp>
    </p:spTree>
    <p:extLst>
      <p:ext uri="{BB962C8B-B14F-4D97-AF65-F5344CB8AC3E}">
        <p14:creationId xmlns:p14="http://schemas.microsoft.com/office/powerpoint/2010/main" val="19140722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chốt: Khay 10 là 1 khung hình chữ nhật được chia thành 10 ô có khoảng cách bằng nhau. Khay 10 có 2 hàng, mỗi hàng có 5 ô.</a:t>
            </a:r>
          </a:p>
          <a:p>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9</a:t>
            </a:fld>
            <a:endParaRPr lang="vi-VN"/>
          </a:p>
        </p:txBody>
      </p:sp>
    </p:spTree>
    <p:extLst>
      <p:ext uri="{BB962C8B-B14F-4D97-AF65-F5344CB8AC3E}">
        <p14:creationId xmlns:p14="http://schemas.microsoft.com/office/powerpoint/2010/main" val="2172204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hướng</a:t>
            </a:r>
            <a:r>
              <a:rPr lang="en-US" baseline="0"/>
              <a:t> dẫn HS hoàn thiện phiếu học tập số 1. Cho HS thảo luận nhóm, sau đó đại diện HS lên trình bày phiếu học tập của nhóm. Các nhóm khác đặt câu hỏi nếu có thắc mắc học muốn góp ý</a:t>
            </a:r>
            <a:endParaRPr lang="en-US"/>
          </a:p>
        </p:txBody>
      </p:sp>
      <p:sp>
        <p:nvSpPr>
          <p:cNvPr id="4" name="Slide Number Placeholder 3"/>
          <p:cNvSpPr>
            <a:spLocks noGrp="1"/>
          </p:cNvSpPr>
          <p:nvPr>
            <p:ph type="sldNum" sz="quarter" idx="10"/>
          </p:nvPr>
        </p:nvSpPr>
        <p:spPr/>
        <p:txBody>
          <a:bodyPr/>
          <a:lstStyle/>
          <a:p>
            <a:fld id="{EBEB516E-07DC-497B-9789-361D47A843FC}" type="slidenum">
              <a:rPr lang="vi-VN" smtClean="0"/>
              <a:t>10</a:t>
            </a:fld>
            <a:endParaRPr lang="vi-VN"/>
          </a:p>
        </p:txBody>
      </p:sp>
    </p:spTree>
    <p:extLst>
      <p:ext uri="{BB962C8B-B14F-4D97-AF65-F5344CB8AC3E}">
        <p14:creationId xmlns:p14="http://schemas.microsoft.com/office/powerpoint/2010/main" val="23274334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5193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75274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0036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2805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2013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9353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915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38766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35683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43303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267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03503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6241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6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970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211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18790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66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3488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367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3366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81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8242371"/>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5/14/2024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485303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30.png"/><Relationship Id="rId7"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5636594" y="1260053"/>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4931596" y="2487687"/>
            <a:ext cx="6574148" cy="1938992"/>
          </a:xfrm>
          <a:prstGeom prst="rect">
            <a:avLst/>
          </a:prstGeom>
          <a:noFill/>
        </p:spPr>
        <p:txBody>
          <a:bodyPr wrap="square" rtlCol="0">
            <a:spAutoFit/>
          </a:bodyPr>
          <a:lstStyle/>
          <a:p>
            <a:pPr lvl="0" algn="ctr">
              <a:defRPr/>
            </a:pPr>
            <a:r>
              <a:rPr lang="en-US" altLang="zh-CN" sz="6000" b="1">
                <a:solidFill>
                  <a:srgbClr val="002060"/>
                </a:solidFill>
                <a:latin typeface="Roboto" panose="02000000000000000000" pitchFamily="2" charset="0"/>
                <a:ea typeface="Roboto" panose="02000000000000000000" pitchFamily="2" charset="0"/>
              </a:rPr>
              <a:t>Trải nghiệm cùng</a:t>
            </a:r>
          </a:p>
          <a:p>
            <a:pPr lvl="0" algn="ctr">
              <a:defRPr/>
            </a:pPr>
            <a:r>
              <a:rPr lang="en-US" altLang="zh-CN" sz="6000" b="1">
                <a:solidFill>
                  <a:srgbClr val="002060"/>
                </a:solidFill>
                <a:latin typeface="Roboto" panose="02000000000000000000" pitchFamily="2" charset="0"/>
                <a:ea typeface="Roboto" panose="02000000000000000000" pitchFamily="2" charset="0"/>
              </a:rPr>
              <a:t>khay 10 học 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2" name="Group 21"/>
          <p:cNvGrpSpPr/>
          <p:nvPr/>
        </p:nvGrpSpPr>
        <p:grpSpPr>
          <a:xfrm>
            <a:off x="10140593" y="5087067"/>
            <a:ext cx="1131133" cy="1011423"/>
            <a:chOff x="6678202" y="4890499"/>
            <a:chExt cx="1131133" cy="1011423"/>
          </a:xfrm>
        </p:grpSpPr>
        <p:sp>
          <p:nvSpPr>
            <p:cNvPr id="21" name="Oval 20"/>
            <p:cNvSpPr/>
            <p:nvPr/>
          </p:nvSpPr>
          <p:spPr>
            <a:xfrm>
              <a:off x="6678202" y="4890499"/>
              <a:ext cx="1011423" cy="101142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1</a:t>
              </a:r>
            </a:p>
          </p:txBody>
        </p:sp>
      </p:grpSp>
      <p:pic>
        <p:nvPicPr>
          <p:cNvPr id="8" name="Picture 7"/>
          <p:cNvPicPr>
            <a:picLocks noChangeAspect="1"/>
          </p:cNvPicPr>
          <p:nvPr/>
        </p:nvPicPr>
        <p:blipFill>
          <a:blip r:embed="rId3"/>
          <a:stretch>
            <a:fillRect/>
          </a:stretch>
        </p:blipFill>
        <p:spPr>
          <a:xfrm>
            <a:off x="734739" y="2026443"/>
            <a:ext cx="4313816" cy="3463909"/>
          </a:xfrm>
          <a:prstGeom prst="roundRect">
            <a:avLst>
              <a:gd name="adj" fmla="val 10456"/>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715234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4" presetClass="entr" presetSubtype="1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randombar(horizont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312762" y="337081"/>
            <a:ext cx="7782097" cy="954107"/>
          </a:xfrm>
          <a:prstGeom prst="rect">
            <a:avLst/>
          </a:prstGeom>
          <a:noFill/>
        </p:spPr>
        <p:txBody>
          <a:bodyPr wrap="square" rtlCol="0">
            <a:spAutoFit/>
          </a:bodyPr>
          <a:lstStyle/>
          <a:p>
            <a:pPr lvl="0" algn="ctr">
              <a:defRPr/>
            </a:pPr>
            <a:r>
              <a:rPr lang="vi-VN" altLang="zh-CN" sz="2800" b="1">
                <a:solidFill>
                  <a:srgbClr val="002060"/>
                </a:solidFill>
                <a:latin typeface="Roboto" panose="02000000000000000000" pitchFamily="2" charset="0"/>
                <a:ea typeface="Roboto" panose="02000000000000000000" pitchFamily="2" charset="0"/>
              </a:rPr>
              <a:t>ĐỀ XUẤT Ý TƯỞNG VÀ CÁCH LÀM </a:t>
            </a:r>
            <a:endParaRPr lang="en-US" altLang="zh-CN" sz="2800" b="1">
              <a:solidFill>
                <a:srgbClr val="002060"/>
              </a:solidFill>
              <a:latin typeface="Roboto" panose="02000000000000000000" pitchFamily="2" charset="0"/>
              <a:ea typeface="Roboto" panose="02000000000000000000" pitchFamily="2" charset="0"/>
            </a:endParaRPr>
          </a:p>
          <a:p>
            <a:pPr lvl="0" algn="ctr">
              <a:defRPr/>
            </a:pPr>
            <a:r>
              <a:rPr lang="vi-VN" altLang="zh-CN" sz="2800" b="1">
                <a:solidFill>
                  <a:srgbClr val="002060"/>
                </a:solidFill>
                <a:latin typeface="Roboto" panose="02000000000000000000" pitchFamily="2" charset="0"/>
                <a:ea typeface="Roboto" panose="02000000000000000000" pitchFamily="2" charset="0"/>
              </a:rPr>
              <a:t>KHAY 10 HỌC TOÁN</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p:cNvPicPr>
            <a:picLocks noChangeAspect="1"/>
          </p:cNvPicPr>
          <p:nvPr/>
        </p:nvPicPr>
        <p:blipFill>
          <a:blip r:embed="rId4"/>
          <a:stretch>
            <a:fillRect/>
          </a:stretch>
        </p:blipFill>
        <p:spPr>
          <a:xfrm>
            <a:off x="2048381" y="1231452"/>
            <a:ext cx="8095238" cy="5046057"/>
          </a:xfrm>
          <a:prstGeom prst="rect">
            <a:avLst/>
          </a:prstGeom>
        </p:spPr>
      </p:pic>
    </p:spTree>
    <p:extLst>
      <p:ext uri="{BB962C8B-B14F-4D97-AF65-F5344CB8AC3E}">
        <p14:creationId xmlns:p14="http://schemas.microsoft.com/office/powerpoint/2010/main" val="42646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254741" y="4209646"/>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620127" y="321097"/>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723015" y="1430145"/>
            <a:ext cx="5924600"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Con hãy xếp thêm cho đủ số hình tròn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165020" y="3963556"/>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85159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05817" y="4012684"/>
            <a:ext cx="765425"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98031" y="2093483"/>
            <a:ext cx="4732026" cy="1936323"/>
          </a:xfrm>
          <a:prstGeom prst="rect">
            <a:avLst/>
          </a:prstGeom>
        </p:spPr>
      </p:pic>
      <p:pic>
        <p:nvPicPr>
          <p:cNvPr id="3" name="Picture 2"/>
          <p:cNvPicPr>
            <a:picLocks noChangeAspect="1"/>
          </p:cNvPicPr>
          <p:nvPr/>
        </p:nvPicPr>
        <p:blipFill>
          <a:blip r:embed="rId5"/>
          <a:stretch>
            <a:fillRect/>
          </a:stretch>
        </p:blipFill>
        <p:spPr>
          <a:xfrm>
            <a:off x="7367807" y="2085506"/>
            <a:ext cx="4758177" cy="1936086"/>
          </a:xfrm>
          <a:prstGeom prst="rect">
            <a:avLst/>
          </a:prstGeom>
        </p:spPr>
      </p:pic>
      <p:pic>
        <p:nvPicPr>
          <p:cNvPr id="4" name="Picture 3"/>
          <p:cNvPicPr>
            <a:picLocks noChangeAspect="1"/>
          </p:cNvPicPr>
          <p:nvPr/>
        </p:nvPicPr>
        <p:blipFill>
          <a:blip r:embed="rId6"/>
          <a:stretch>
            <a:fillRect/>
          </a:stretch>
        </p:blipFill>
        <p:spPr>
          <a:xfrm>
            <a:off x="3766234" y="4840108"/>
            <a:ext cx="4736285" cy="1927178"/>
          </a:xfrm>
          <a:prstGeom prst="rect">
            <a:avLst/>
          </a:prstGeom>
        </p:spPr>
      </p:pic>
      <p:sp>
        <p:nvSpPr>
          <p:cNvPr id="5" name="Oval 4"/>
          <p:cNvSpPr/>
          <p:nvPr/>
        </p:nvSpPr>
        <p:spPr>
          <a:xfrm>
            <a:off x="2154746"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3075058"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977147" y="2275090"/>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7600430" y="316192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8502519" y="316192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892561" y="505950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794650" y="505950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734762" y="505841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7636851" y="5058411"/>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927968" y="591339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p:cNvSpPr/>
          <p:nvPr/>
        </p:nvSpPr>
        <p:spPr>
          <a:xfrm>
            <a:off x="4830057" y="591339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5812873"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6714962"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7647874" y="5929559"/>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0176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14" presetClass="entr" presetSubtype="1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randombar(horizontal)">
                                      <p:cBhvr>
                                        <p:cTn id="23" dur="500"/>
                                        <p:tgtEl>
                                          <p:spTgt spid="5"/>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randombar(horizontal)">
                                      <p:cBhvr>
                                        <p:cTn id="26" dur="500"/>
                                        <p:tgtEl>
                                          <p:spTgt spid="26"/>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down)">
                                      <p:cBhvr>
                                        <p:cTn id="34" dur="500"/>
                                        <p:tgtEl>
                                          <p:spTgt spid="42"/>
                                        </p:tgtEl>
                                      </p:cBhvr>
                                    </p:animEffect>
                                  </p:childTnLst>
                                </p:cTn>
                              </p:par>
                              <p:par>
                                <p:cTn id="35" presetID="14" presetClass="entr" presetSubtype="10"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randombar(horizontal)">
                                      <p:cBhvr>
                                        <p:cTn id="37" dur="500"/>
                                        <p:tgtEl>
                                          <p:spTgt spid="29"/>
                                        </p:tgtEl>
                                      </p:cBhvr>
                                    </p:animEffect>
                                  </p:childTnLst>
                                </p:cTn>
                              </p:par>
                              <p:par>
                                <p:cTn id="38" presetID="14" presetClass="entr" presetSubtype="10" fill="hold"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randombar(horizontal)">
                                      <p:cBhvr>
                                        <p:cTn id="40" dur="500"/>
                                        <p:tgtEl>
                                          <p:spTgt spid="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randombar(horizontal)">
                                      <p:cBhvr>
                                        <p:cTn id="45" dur="500"/>
                                        <p:tgtEl>
                                          <p:spTgt spid="28"/>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randombar(horizontal)">
                                      <p:cBhvr>
                                        <p:cTn id="48" dur="500"/>
                                        <p:tgtEl>
                                          <p:spTgt spid="3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down)">
                                      <p:cBhvr>
                                        <p:cTn id="53" dur="500"/>
                                        <p:tgtEl>
                                          <p:spTgt spid="41"/>
                                        </p:tgtEl>
                                      </p:cBhvr>
                                    </p:animEffect>
                                  </p:childTnLst>
                                </p:cTn>
                              </p:par>
                              <p:par>
                                <p:cTn id="54" presetID="14" presetClass="entr" presetSubtype="1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randombar(horizontal)">
                                      <p:cBhvr>
                                        <p:cTn id="56" dur="500"/>
                                        <p:tgtEl>
                                          <p:spTgt spid="38"/>
                                        </p:tgtEl>
                                      </p:cBhvr>
                                    </p:animEffect>
                                  </p:childTnLst>
                                </p:cTn>
                              </p:par>
                              <p:par>
                                <p:cTn id="57" presetID="14" presetClass="entr" presetSubtype="10" fill="hold" nodeType="with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horizontal)">
                                      <p:cBhvr>
                                        <p:cTn id="59" dur="500"/>
                                        <p:tgtEl>
                                          <p:spTgt spid="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animEffect transition="in" filter="randombar(horizontal)">
                                      <p:cBhvr>
                                        <p:cTn id="64" dur="500"/>
                                        <p:tgtEl>
                                          <p:spTgt spid="33"/>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4"/>
                                        </p:tgtEl>
                                        <p:attrNameLst>
                                          <p:attrName>style.visibility</p:attrName>
                                        </p:attrNameLst>
                                      </p:cBhvr>
                                      <p:to>
                                        <p:strVal val="visible"/>
                                      </p:to>
                                    </p:set>
                                    <p:animEffect transition="in" filter="randombar(horizontal)">
                                      <p:cBhvr>
                                        <p:cTn id="67" dur="500"/>
                                        <p:tgtEl>
                                          <p:spTgt spid="34"/>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randombar(horizontal)">
                                      <p:cBhvr>
                                        <p:cTn id="70" dur="500"/>
                                        <p:tgtEl>
                                          <p:spTgt spid="35"/>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6"/>
                                        </p:tgtEl>
                                        <p:attrNameLst>
                                          <p:attrName>style.visibility</p:attrName>
                                        </p:attrNameLst>
                                      </p:cBhvr>
                                      <p:to>
                                        <p:strVal val="visible"/>
                                      </p:to>
                                    </p:set>
                                    <p:animEffect transition="in" filter="randombar(horizontal)">
                                      <p:cBhvr>
                                        <p:cTn id="73" dur="500"/>
                                        <p:tgtEl>
                                          <p:spTgt spid="36"/>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7"/>
                                        </p:tgtEl>
                                        <p:attrNameLst>
                                          <p:attrName>style.visibility</p:attrName>
                                        </p:attrNameLst>
                                      </p:cBhvr>
                                      <p:to>
                                        <p:strVal val="visible"/>
                                      </p:to>
                                    </p:set>
                                    <p:animEffect transition="in" filter="randombar(horizontal)">
                                      <p:cBhvr>
                                        <p:cTn id="76" dur="500"/>
                                        <p:tgtEl>
                                          <p:spTgt spid="37"/>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43"/>
                                        </p:tgtEl>
                                        <p:attrNameLst>
                                          <p:attrName>style.visibility</p:attrName>
                                        </p:attrNameLst>
                                      </p:cBhvr>
                                      <p:to>
                                        <p:strVal val="visible"/>
                                      </p:to>
                                    </p:set>
                                    <p:animEffect transition="in" filter="randombar(horizontal)">
                                      <p:cBhvr>
                                        <p:cTn id="79" dur="500"/>
                                        <p:tgtEl>
                                          <p:spTgt spid="43"/>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44"/>
                                        </p:tgtEl>
                                        <p:attrNameLst>
                                          <p:attrName>style.visibility</p:attrName>
                                        </p:attrNameLst>
                                      </p:cBhvr>
                                      <p:to>
                                        <p:strVal val="visible"/>
                                      </p:to>
                                    </p:set>
                                    <p:animEffect transition="in" filter="randombar(horizontal)">
                                      <p:cBhvr>
                                        <p:cTn id="82" dur="500"/>
                                        <p:tgtEl>
                                          <p:spTgt spid="44"/>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45"/>
                                        </p:tgtEl>
                                        <p:attrNameLst>
                                          <p:attrName>style.visibility</p:attrName>
                                        </p:attrNameLst>
                                      </p:cBhvr>
                                      <p:to>
                                        <p:strVal val="visible"/>
                                      </p:to>
                                    </p:set>
                                    <p:animEffect transition="in" filter="randombar(horizontal)">
                                      <p:cBhvr>
                                        <p:cTn id="85" dur="500"/>
                                        <p:tgtEl>
                                          <p:spTgt spid="45"/>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randombar(horizontal)">
                                      <p:cBhvr>
                                        <p:cTn id="8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P spid="5" grpId="0" animBg="1"/>
      <p:bldP spid="26" grpId="0" animBg="1"/>
      <p:bldP spid="27" grpId="0" animBg="1"/>
      <p:bldP spid="28" grpId="0" animBg="1"/>
      <p:bldP spid="32" grpId="0" animBg="1"/>
      <p:bldP spid="33" grpId="0" animBg="1"/>
      <p:bldP spid="34" grpId="0" animBg="1"/>
      <p:bldP spid="35" grpId="0" animBg="1"/>
      <p:bldP spid="36" grpId="0" animBg="1"/>
      <p:bldP spid="37" grpId="0" animBg="1"/>
      <p:bldP spid="43" grpId="0" animBg="1"/>
      <p:bldP spid="44" grpId="0" animBg="1"/>
      <p:bldP spid="45" grpId="0" animBg="1"/>
      <p:bldP spid="4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0" name="Picture 49"/>
          <p:cNvPicPr>
            <a:picLocks noChangeAspect="1"/>
          </p:cNvPicPr>
          <p:nvPr/>
        </p:nvPicPr>
        <p:blipFill>
          <a:blip r:embed="rId4"/>
          <a:stretch>
            <a:fillRect/>
          </a:stretch>
        </p:blipFill>
        <p:spPr>
          <a:xfrm>
            <a:off x="5534788" y="2144855"/>
            <a:ext cx="5662873" cy="2358451"/>
          </a:xfrm>
          <a:prstGeom prst="rect">
            <a:avLst/>
          </a:prstGeom>
        </p:spPr>
      </p:pic>
      <p:sp>
        <p:nvSpPr>
          <p:cNvPr id="14" name="TextBox 13"/>
          <p:cNvSpPr txBox="1"/>
          <p:nvPr/>
        </p:nvSpPr>
        <p:spPr>
          <a:xfrm>
            <a:off x="2591849" y="303884"/>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2</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3</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 name="Oval 4"/>
          <p:cNvSpPr/>
          <p:nvPr/>
        </p:nvSpPr>
        <p:spPr>
          <a:xfrm>
            <a:off x="7996895" y="2534985"/>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9196490" y="2537526"/>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10250228" y="2537527"/>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4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863988" y="2086704"/>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Dựa vào khay 10 ta có thể dễ dàng biết cấu tạo của một số</a:t>
            </a:r>
            <a:endParaRPr lang="vi-VN" altLang="zh-CN" sz="2400">
              <a:solidFill>
                <a:srgbClr val="002060"/>
              </a:solidFill>
              <a:latin typeface="Roboto" panose="02000000000000000000" pitchFamily="2" charset="0"/>
              <a:ea typeface="Roboto" panose="02000000000000000000" pitchFamily="2" charset="0"/>
            </a:endParaRPr>
          </a:p>
        </p:txBody>
      </p:sp>
      <p:sp>
        <p:nvSpPr>
          <p:cNvPr id="51" name="Oval 50"/>
          <p:cNvSpPr/>
          <p:nvPr/>
        </p:nvSpPr>
        <p:spPr>
          <a:xfrm>
            <a:off x="5763905" y="2486544"/>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6963500" y="2489085"/>
            <a:ext cx="652845" cy="652845"/>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6289707" y="5159773"/>
            <a:ext cx="2629382"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3</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2</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4" name="TextBox 53"/>
          <p:cNvSpPr txBox="1"/>
          <p:nvPr/>
        </p:nvSpPr>
        <p:spPr>
          <a:xfrm>
            <a:off x="4152020" y="4750155"/>
            <a:ext cx="1016235" cy="461665"/>
          </a:xfrm>
          <a:prstGeom prst="rect">
            <a:avLst/>
          </a:prstGeom>
          <a:noFill/>
        </p:spPr>
        <p:txBody>
          <a:bodyPr wrap="square" rtlCol="0">
            <a:spAutoFit/>
          </a:bodyPr>
          <a:lstStyle/>
          <a:p>
            <a:pPr lvl="0" algn="just">
              <a:defRPr/>
            </a:pPr>
            <a:r>
              <a:rPr lang="en-US" altLang="zh-CN" sz="2400">
                <a:solidFill>
                  <a:srgbClr val="002060"/>
                </a:solidFill>
                <a:latin typeface="Roboto" panose="02000000000000000000" pitchFamily="2" charset="0"/>
                <a:ea typeface="Roboto" panose="02000000000000000000" pitchFamily="2" charset="0"/>
              </a:rPr>
              <a:t>Ví dụ</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79861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0" presetClass="entr" presetSubtype="0" fill="hold" nodeType="withEffect">
                                  <p:stCondLst>
                                    <p:cond delay="0"/>
                                  </p:stCondLst>
                                  <p:childTnLst>
                                    <p:set>
                                      <p:cBhvr>
                                        <p:cTn id="18" dur="1" fill="hold">
                                          <p:stCondLst>
                                            <p:cond delay="0"/>
                                          </p:stCondLst>
                                        </p:cTn>
                                        <p:tgtEl>
                                          <p:spTgt spid="50"/>
                                        </p:tgtEl>
                                        <p:attrNameLst>
                                          <p:attrName>style.visibility</p:attrName>
                                        </p:attrNameLst>
                                      </p:cBhvr>
                                      <p:to>
                                        <p:strVal val="visible"/>
                                      </p:to>
                                    </p:set>
                                    <p:animEffect transition="in" filter="fade">
                                      <p:cBhvr>
                                        <p:cTn id="19" dur="500"/>
                                        <p:tgtEl>
                                          <p:spTgt spid="5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down)">
                                      <p:cBhvr>
                                        <p:cTn id="24" dur="500"/>
                                        <p:tgtEl>
                                          <p:spTgt spid="5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randombar(horizontal)">
                                      <p:cBhvr>
                                        <p:cTn id="27" dur="500"/>
                                        <p:tgtEl>
                                          <p:spTgt spid="5"/>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randombar(horizontal)">
                                      <p:cBhvr>
                                        <p:cTn id="33" dur="500"/>
                                        <p:tgtEl>
                                          <p:spTgt spid="27"/>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51"/>
                                        </p:tgtEl>
                                        <p:attrNameLst>
                                          <p:attrName>style.visibility</p:attrName>
                                        </p:attrNameLst>
                                      </p:cBhvr>
                                      <p:to>
                                        <p:strVal val="visible"/>
                                      </p:to>
                                    </p:set>
                                    <p:animEffect transition="in" filter="randombar(horizontal)">
                                      <p:cBhvr>
                                        <p:cTn id="36" dur="500"/>
                                        <p:tgtEl>
                                          <p:spTgt spid="51"/>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randombar(horizontal)">
                                      <p:cBhvr>
                                        <p:cTn id="39" dur="500"/>
                                        <p:tgtEl>
                                          <p:spTgt spid="5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randombar(horizont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53"/>
                                        </p:tgtEl>
                                        <p:attrNameLst>
                                          <p:attrName>style.visibility</p:attrName>
                                        </p:attrNameLst>
                                      </p:cBhvr>
                                      <p:to>
                                        <p:strVal val="visible"/>
                                      </p:to>
                                    </p:set>
                                    <p:animEffect transition="in" filter="randombar(horizontal)">
                                      <p:cBhvr>
                                        <p:cTn id="4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5" grpId="0" animBg="1"/>
      <p:bldP spid="26" grpId="0" animBg="1"/>
      <p:bldP spid="27" grpId="0" animBg="1"/>
      <p:bldP spid="48" grpId="0" animBg="1"/>
      <p:bldP spid="49" grpId="0"/>
      <p:bldP spid="51" grpId="0" animBg="1"/>
      <p:bldP spid="52" grpId="0" animBg="1"/>
      <p:bldP spid="53" grpId="0"/>
      <p:bldP spid="5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10</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5</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Nhìn khay 10, con hãy cho biết cấu tạo của số 10</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a:off x="5991070" y="1844718"/>
            <a:ext cx="4758177" cy="1936086"/>
          </a:xfrm>
          <a:prstGeom prst="rect">
            <a:avLst/>
          </a:prstGeom>
        </p:spPr>
      </p:pic>
      <p:sp>
        <p:nvSpPr>
          <p:cNvPr id="16" name="Oval 15"/>
          <p:cNvSpPr/>
          <p:nvPr/>
        </p:nvSpPr>
        <p:spPr>
          <a:xfrm>
            <a:off x="617232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74411"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7995203"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889729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894602"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9691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randombar(horizontal)">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randombar(horizontal)">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16" grpId="0" animBg="1"/>
      <p:bldP spid="18" grpId="0" animBg="1"/>
      <p:bldP spid="19" grpId="0" animBg="1"/>
      <p:bldP spid="20"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635899" y="314141"/>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6289707" y="4574998"/>
            <a:ext cx="2824591"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7</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6</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1</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pic>
        <p:nvPicPr>
          <p:cNvPr id="47" name="Picture 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27411" y="3324081"/>
            <a:ext cx="2008488" cy="2852149"/>
          </a:xfrm>
          <a:prstGeom prst="rect">
            <a:avLst/>
          </a:prstGeom>
        </p:spPr>
      </p:pic>
      <p:sp>
        <p:nvSpPr>
          <p:cNvPr id="48" name="Rounded Rectangular Callout 47"/>
          <p:cNvSpPr/>
          <p:nvPr/>
        </p:nvSpPr>
        <p:spPr>
          <a:xfrm>
            <a:off x="1951972" y="1875116"/>
            <a:ext cx="3340905" cy="1521498"/>
          </a:xfrm>
          <a:prstGeom prst="wedgeRoundRectCallout">
            <a:avLst>
              <a:gd name="adj1" fmla="val -52201"/>
              <a:gd name="adj2" fmla="val 94913"/>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1957146" y="2220366"/>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Nhìn khay 10, con hãy cho biết cấu tạo của số 7</a:t>
            </a:r>
            <a:endParaRPr lang="vi-VN" altLang="zh-CN" sz="2400">
              <a:solidFill>
                <a:srgbClr val="002060"/>
              </a:solidFill>
              <a:latin typeface="Roboto" panose="02000000000000000000" pitchFamily="2" charset="0"/>
              <a:ea typeface="Roboto" panose="02000000000000000000" pitchFamily="2" charset="0"/>
            </a:endParaRPr>
          </a:p>
        </p:txBody>
      </p:sp>
      <p:pic>
        <p:nvPicPr>
          <p:cNvPr id="15" name="Picture 14"/>
          <p:cNvPicPr>
            <a:picLocks noChangeAspect="1"/>
          </p:cNvPicPr>
          <p:nvPr/>
        </p:nvPicPr>
        <p:blipFill>
          <a:blip r:embed="rId5"/>
          <a:stretch>
            <a:fillRect/>
          </a:stretch>
        </p:blipFill>
        <p:spPr>
          <a:xfrm>
            <a:off x="5991070" y="1844718"/>
            <a:ext cx="4758177" cy="1936086"/>
          </a:xfrm>
          <a:prstGeom prst="rect">
            <a:avLst/>
          </a:prstGeom>
        </p:spPr>
      </p:pic>
      <p:sp>
        <p:nvSpPr>
          <p:cNvPr id="16" name="Oval 15"/>
          <p:cNvSpPr/>
          <p:nvPr/>
        </p:nvSpPr>
        <p:spPr>
          <a:xfrm>
            <a:off x="6172322" y="2997658"/>
            <a:ext cx="652845" cy="652845"/>
          </a:xfrm>
          <a:prstGeom prst="ellipse">
            <a:avLst/>
          </a:prstGeom>
          <a:solidFill>
            <a:srgbClr val="D123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7074411" y="2997658"/>
            <a:ext cx="652845" cy="65284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289707" y="5241967"/>
            <a:ext cx="2629382" cy="584775"/>
          </a:xfrm>
          <a:prstGeom prst="rect">
            <a:avLst/>
          </a:prstGeom>
          <a:noFill/>
        </p:spPr>
        <p:txBody>
          <a:bodyPr wrap="square" rtlCol="0">
            <a:spAutoFit/>
          </a:bodyPr>
          <a:lstStyle/>
          <a:p>
            <a:pPr lvl="0" algn="just">
              <a:defRPr/>
            </a:pPr>
            <a:r>
              <a:rPr lang="en-US" altLang="zh-CN" sz="3200" b="1">
                <a:solidFill>
                  <a:srgbClr val="FF0000"/>
                </a:solidFill>
                <a:latin typeface="Roboto" panose="02000000000000000000" pitchFamily="2" charset="0"/>
                <a:ea typeface="Roboto" panose="02000000000000000000" pitchFamily="2" charset="0"/>
              </a:rPr>
              <a:t>7</a:t>
            </a:r>
            <a:r>
              <a:rPr lang="en-US" altLang="zh-CN" sz="2400">
                <a:solidFill>
                  <a:srgbClr val="002060"/>
                </a:solidFill>
                <a:latin typeface="Roboto" panose="02000000000000000000" pitchFamily="2" charset="0"/>
                <a:ea typeface="Roboto" panose="02000000000000000000" pitchFamily="2" charset="0"/>
              </a:rPr>
              <a:t> gồm có </a:t>
            </a:r>
            <a:r>
              <a:rPr lang="en-US" altLang="zh-CN" sz="3200" b="1">
                <a:solidFill>
                  <a:srgbClr val="FF0000"/>
                </a:solidFill>
                <a:latin typeface="Roboto" panose="02000000000000000000" pitchFamily="2" charset="0"/>
                <a:ea typeface="Roboto" panose="02000000000000000000" pitchFamily="2" charset="0"/>
              </a:rPr>
              <a:t>1</a:t>
            </a:r>
            <a:r>
              <a:rPr lang="en-US" altLang="zh-CN" sz="2400">
                <a:solidFill>
                  <a:srgbClr val="002060"/>
                </a:solidFill>
                <a:latin typeface="Roboto" panose="02000000000000000000" pitchFamily="2" charset="0"/>
                <a:ea typeface="Roboto" panose="02000000000000000000" pitchFamily="2" charset="0"/>
              </a:rPr>
              <a:t> và </a:t>
            </a:r>
            <a:r>
              <a:rPr lang="en-US" altLang="zh-CN" sz="3200" b="1">
                <a:solidFill>
                  <a:srgbClr val="FF000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59302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9"/>
                                        </p:tgtEl>
                                        <p:attrNameLst>
                                          <p:attrName>style.visibility</p:attrName>
                                        </p:attrNameLst>
                                      </p:cBhvr>
                                      <p:to>
                                        <p:strVal val="visible"/>
                                      </p:to>
                                    </p:set>
                                    <p:animEffect transition="in" filter="fade">
                                      <p:cBhvr>
                                        <p:cTn id="16" dur="500"/>
                                        <p:tgtEl>
                                          <p:spTgt spid="49"/>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randombar(horizontal)">
                                      <p:cBhvr>
                                        <p:cTn id="22" dur="500"/>
                                        <p:tgtEl>
                                          <p:spTgt spid="1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randombar(horizontal)">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48" grpId="0" animBg="1"/>
      <p:bldP spid="49" grpId="0"/>
      <p:bldP spid="16" grpId="0" animBg="1"/>
      <p:bldP spid="18" grpId="0" animBg="1"/>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2312762" y="337081"/>
            <a:ext cx="7782097" cy="954107"/>
          </a:xfrm>
          <a:prstGeom prst="rect">
            <a:avLst/>
          </a:prstGeom>
          <a:noFill/>
        </p:spPr>
        <p:txBody>
          <a:bodyPr wrap="square" rtlCol="0">
            <a:spAutoFit/>
          </a:bodyPr>
          <a:lstStyle/>
          <a:p>
            <a:pPr lvl="0" algn="ctr">
              <a:defRPr/>
            </a:pPr>
            <a:r>
              <a:rPr lang="vi-VN" altLang="zh-CN" sz="2800" b="1">
                <a:solidFill>
                  <a:srgbClr val="002060"/>
                </a:solidFill>
                <a:latin typeface="Roboto" panose="02000000000000000000" pitchFamily="2" charset="0"/>
                <a:ea typeface="Roboto" panose="02000000000000000000" pitchFamily="2" charset="0"/>
              </a:rPr>
              <a:t>ĐỀ XUẤT Ý TƯỞNG VÀ CÁCH LÀM </a:t>
            </a:r>
            <a:endParaRPr lang="en-US" altLang="zh-CN" sz="2800" b="1">
              <a:solidFill>
                <a:srgbClr val="002060"/>
              </a:solidFill>
              <a:latin typeface="Roboto" panose="02000000000000000000" pitchFamily="2" charset="0"/>
              <a:ea typeface="Roboto" panose="02000000000000000000" pitchFamily="2" charset="0"/>
            </a:endParaRPr>
          </a:p>
          <a:p>
            <a:pPr lvl="0" algn="ctr">
              <a:defRPr/>
            </a:pPr>
            <a:r>
              <a:rPr lang="vi-VN" altLang="zh-CN" sz="2800" b="1">
                <a:solidFill>
                  <a:srgbClr val="002060"/>
                </a:solidFill>
                <a:latin typeface="Roboto" panose="02000000000000000000" pitchFamily="2" charset="0"/>
                <a:ea typeface="Roboto" panose="02000000000000000000" pitchFamily="2" charset="0"/>
              </a:rPr>
              <a:t>KHAY 10 HỌC TOÁN</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2048381" y="1291188"/>
            <a:ext cx="8095238" cy="4945225"/>
          </a:xfrm>
          <a:prstGeom prst="rect">
            <a:avLst/>
          </a:prstGeom>
        </p:spPr>
      </p:pic>
    </p:spTree>
    <p:extLst>
      <p:ext uri="{BB962C8B-B14F-4D97-AF65-F5344CB8AC3E}">
        <p14:creationId xmlns:p14="http://schemas.microsoft.com/office/powerpoint/2010/main" val="192062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25248E-A0D6-AD5A-5800-9A78FC7887FD}"/>
              </a:ext>
            </a:extLst>
          </p:cNvPr>
          <p:cNvSpPr txBox="1"/>
          <p:nvPr/>
        </p:nvSpPr>
        <p:spPr>
          <a:xfrm>
            <a:off x="4172059" y="471367"/>
            <a:ext cx="3959186"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BÀI TẬP VỀ NHÀ</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5" name="Rectangle: Rounded Corners 2">
            <a:extLst>
              <a:ext uri="{FF2B5EF4-FFF2-40B4-BE49-F238E27FC236}">
                <a16:creationId xmlns:a16="http://schemas.microsoft.com/office/drawing/2014/main" id="{8D375CCE-294A-4A06-B090-A5CB539AC2CB}"/>
              </a:ext>
            </a:extLst>
          </p:cNvPr>
          <p:cNvSpPr/>
          <p:nvPr/>
        </p:nvSpPr>
        <p:spPr>
          <a:xfrm>
            <a:off x="1474342" y="1685306"/>
            <a:ext cx="8991600" cy="4080757"/>
          </a:xfrm>
          <a:prstGeom prst="roundRect">
            <a:avLst>
              <a:gd name="adj" fmla="val 941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2722652" y="1936386"/>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Chuẩn bị các nguyên, vật liệu cho buổi học sau:</a:t>
            </a:r>
          </a:p>
        </p:txBody>
      </p:sp>
      <p:sp>
        <p:nvSpPr>
          <p:cNvPr id="7" name="TextBox 6">
            <a:extLst>
              <a:ext uri="{FF2B5EF4-FFF2-40B4-BE49-F238E27FC236}">
                <a16:creationId xmlns:a16="http://schemas.microsoft.com/office/drawing/2014/main" id="{C50EEADF-F242-4F8F-96FE-76601BA8159E}"/>
              </a:ext>
            </a:extLst>
          </p:cNvPr>
          <p:cNvSpPr txBox="1"/>
          <p:nvPr/>
        </p:nvSpPr>
        <p:spPr>
          <a:xfrm>
            <a:off x="2208583" y="2491488"/>
            <a:ext cx="737206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trắng hoặc giấy màu, bút chì, tẩy, thước kẻ, kéo, hình</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tròn</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id="{35EBBBBE-4F8E-9E78-565A-A45F4445CFC4}"/>
              </a:ext>
            </a:extLst>
          </p:cNvPr>
          <p:cNvSpPr/>
          <p:nvPr/>
        </p:nvSpPr>
        <p:spPr>
          <a:xfrm>
            <a:off x="2147874" y="3654984"/>
            <a:ext cx="1804328" cy="100087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8131245" y="3824247"/>
            <a:ext cx="1357251" cy="831611"/>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5920071" y="4177377"/>
            <a:ext cx="1827964" cy="301520"/>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4346074" y="3553828"/>
            <a:ext cx="1193099" cy="122947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8701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500" fill="hold"/>
                                        <p:tgtEl>
                                          <p:spTgt spid="5"/>
                                        </p:tgtEl>
                                        <p:attrNameLst>
                                          <p:attrName>ppt_w</p:attrName>
                                        </p:attrNameLst>
                                      </p:cBhvr>
                                      <p:tavLst>
                                        <p:tav tm="0">
                                          <p:val>
                                            <p:fltVal val="0"/>
                                          </p:val>
                                        </p:tav>
                                        <p:tav tm="100000">
                                          <p:val>
                                            <p:strVal val="#ppt_w"/>
                                          </p:val>
                                        </p:tav>
                                      </p:tavLst>
                                    </p:anim>
                                    <p:anim calcmode="lin" valueType="num">
                                      <p:cBhvr>
                                        <p:cTn id="16" dur="500" fill="hold"/>
                                        <p:tgtEl>
                                          <p:spTgt spid="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4234782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1129140" y="1584410"/>
            <a:ext cx="1281320"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a:t>
            </a:r>
          </a:p>
        </p:txBody>
      </p:sp>
      <p:sp>
        <p:nvSpPr>
          <p:cNvPr id="7" name="TextBox 6"/>
          <p:cNvSpPr txBox="1"/>
          <p:nvPr/>
        </p:nvSpPr>
        <p:spPr>
          <a:xfrm>
            <a:off x="613408" y="2402804"/>
            <a:ext cx="5008125" cy="2862322"/>
          </a:xfrm>
          <a:prstGeom prst="rect">
            <a:avLst/>
          </a:prstGeom>
          <a:noFill/>
        </p:spPr>
        <p:txBody>
          <a:bodyPr wrap="square" rtlCol="0">
            <a:spAutoFit/>
          </a:bodyPr>
          <a:lstStyle/>
          <a:p>
            <a:pPr lvl="0" algn="ctr">
              <a:defRPr/>
            </a:pPr>
            <a:r>
              <a:rPr lang="en-US" altLang="zh-CN" sz="6000" b="1">
                <a:solidFill>
                  <a:srgbClr val="002060"/>
                </a:solidFill>
                <a:latin typeface="Roboto" panose="02000000000000000000" pitchFamily="2" charset="0"/>
                <a:ea typeface="Roboto" panose="02000000000000000000" pitchFamily="2" charset="0"/>
              </a:rPr>
              <a:t>Trải nghiệm cùng khay 10 </a:t>
            </a:r>
          </a:p>
          <a:p>
            <a:pPr lvl="0" algn="ctr">
              <a:defRPr/>
            </a:pPr>
            <a:r>
              <a:rPr lang="en-US" altLang="zh-CN" sz="6000" b="1">
                <a:solidFill>
                  <a:srgbClr val="002060"/>
                </a:solidFill>
                <a:latin typeface="Roboto" panose="02000000000000000000" pitchFamily="2" charset="0"/>
                <a:ea typeface="Roboto" panose="02000000000000000000" pitchFamily="2" charset="0"/>
              </a:rPr>
              <a:t>học Toán</a:t>
            </a:r>
            <a:endParaRPr kumimoji="0" lang="en-US" altLang="zh-CN" sz="6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2055" y="1437075"/>
            <a:ext cx="4808306" cy="4793779"/>
          </a:xfrm>
          <a:prstGeom prst="snip2SameRect">
            <a:avLst/>
          </a:prstGeom>
          <a:effectLst>
            <a:outerShdw blurRad="63500" sx="102000" sy="102000" algn="ctr" rotWithShape="0">
              <a:prstClr val="black">
                <a:alpha val="40000"/>
              </a:prstClr>
            </a:outerShdw>
          </a:effectLst>
        </p:spPr>
      </p:pic>
      <p:grpSp>
        <p:nvGrpSpPr>
          <p:cNvPr id="22" name="Group 21"/>
          <p:cNvGrpSpPr/>
          <p:nvPr/>
        </p:nvGrpSpPr>
        <p:grpSpPr>
          <a:xfrm>
            <a:off x="5019445" y="4990248"/>
            <a:ext cx="1131133" cy="1011423"/>
            <a:chOff x="6678202" y="4890499"/>
            <a:chExt cx="1131133" cy="1011423"/>
          </a:xfrm>
        </p:grpSpPr>
        <p:sp>
          <p:nvSpPr>
            <p:cNvPr id="21" name="Oval 20"/>
            <p:cNvSpPr/>
            <p:nvPr/>
          </p:nvSpPr>
          <p:spPr>
            <a:xfrm>
              <a:off x="6678202" y="4890499"/>
              <a:ext cx="1011423" cy="1011423"/>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B1500B4-2A13-B105-884B-9C3A22343CC6}"/>
                </a:ext>
              </a:extLst>
            </p:cNvPr>
            <p:cNvSpPr txBox="1"/>
            <p:nvPr/>
          </p:nvSpPr>
          <p:spPr>
            <a:xfrm>
              <a:off x="6751245" y="516537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endParaRPr>
            </a:p>
          </p:txBody>
        </p:sp>
      </p:grpSp>
    </p:spTree>
    <p:extLst>
      <p:ext uri="{BB962C8B-B14F-4D97-AF65-F5344CB8AC3E}">
        <p14:creationId xmlns:p14="http://schemas.microsoft.com/office/powerpoint/2010/main" val="274036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7841092" y="2897959"/>
            <a:ext cx="3587803" cy="2365819"/>
          </a:xfrm>
          <a:prstGeom prst="rect">
            <a:avLst/>
          </a:prstGeom>
          <a:effectLst>
            <a:outerShdw blurRad="63500" sx="102000" sy="102000" algn="ctr" rotWithShape="0">
              <a:prstClr val="black">
                <a:alpha val="40000"/>
              </a:prstClr>
            </a:outerShdw>
          </a:effectLst>
        </p:spPr>
      </p:pic>
      <p:sp>
        <p:nvSpPr>
          <p:cNvPr id="8" name="TextBox 7"/>
          <p:cNvSpPr txBox="1"/>
          <p:nvPr/>
        </p:nvSpPr>
        <p:spPr>
          <a:xfrm>
            <a:off x="762058" y="2091375"/>
            <a:ext cx="31234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Quy</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định</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về</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động</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err="1">
                <a:ln>
                  <a:noFill/>
                </a:ln>
                <a:solidFill>
                  <a:srgbClr val="FF0000"/>
                </a:solidFill>
                <a:effectLst/>
                <a:uLnTx/>
                <a:uFillTx/>
                <a:latin typeface="Roboto" panose="02000000000000000000" pitchFamily="2" charset="0"/>
                <a:ea typeface="Roboto" panose="02000000000000000000" pitchFamily="2" charset="0"/>
              </a:rPr>
              <a:t>tác</a:t>
            </a:r>
            <a:r>
              <a:rPr kumimoji="0" lang="en-US" altLang="zh-CN"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3262146" y="435237"/>
            <a:ext cx="56833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TRÒ CHƠI “</a:t>
            </a:r>
            <a:r>
              <a:rPr lang="en-US" altLang="zh-CN" sz="3200" b="1">
                <a:solidFill>
                  <a:srgbClr val="002060"/>
                </a:solidFill>
                <a:latin typeface="Roboto" panose="02000000000000000000" pitchFamily="2" charset="0"/>
                <a:ea typeface="Roboto" panose="02000000000000000000" pitchFamily="2" charset="0"/>
              </a:rPr>
              <a:t>THỤT - THÒ”</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790971" y="3038536"/>
            <a:ext cx="7346162"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Lưu</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ý</a:t>
            </a:r>
            <a:r>
              <a:rPr kumimoji="0" lang="en-US" altLang="zh-CN"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rPr>
              <a:t>:</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Người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chơi</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thực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hiện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theo</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lời</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nói</a:t>
            </a:r>
            <a:r>
              <a:rPr lang="en-US" altLang="zh-CN" sz="240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không </a:t>
            </a:r>
            <a:r>
              <a:rPr lang="en-US" altLang="zh-CN" sz="2400" dirty="0" err="1">
                <a:solidFill>
                  <a:srgbClr val="002060"/>
                </a:solidFill>
                <a:latin typeface="Roboto" panose="02000000000000000000" pitchFamily="2" charset="0"/>
                <a:ea typeface="Roboto" panose="02000000000000000000" pitchFamily="2" charset="0"/>
              </a:rPr>
              <a:t>thực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err="1">
                <a:solidFill>
                  <a:srgbClr val="002060"/>
                </a:solidFill>
                <a:latin typeface="Roboto" panose="02000000000000000000" pitchFamily="2" charset="0"/>
                <a:ea typeface="Roboto" panose="02000000000000000000" pitchFamily="2" charset="0"/>
              </a:rPr>
              <a:t>theo</a:t>
            </a:r>
            <a:r>
              <a:rPr lang="en-US" altLang="zh-CN" sz="2400">
                <a:solidFill>
                  <a:srgbClr val="002060"/>
                </a:solidFill>
                <a:latin typeface="Roboto" panose="02000000000000000000" pitchFamily="2" charset="0"/>
                <a:ea typeface="Roboto" panose="02000000000000000000" pitchFamily="2" charset="0"/>
              </a:rPr>
              <a:t> hành động của </a:t>
            </a:r>
            <a:r>
              <a:rPr lang="en-US" altLang="zh-CN" sz="2400" dirty="0" err="1">
                <a:solidFill>
                  <a:srgbClr val="002060"/>
                </a:solidFill>
                <a:latin typeface="Roboto" panose="02000000000000000000" pitchFamily="2" charset="0"/>
                <a:ea typeface="Roboto" panose="02000000000000000000" pitchFamily="2" charset="0"/>
              </a:rPr>
              <a:t>quản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trò</a:t>
            </a:r>
            <a:endParaRPr lang="en-US" altLang="zh-CN" sz="2400" dirty="0">
              <a:solidFill>
                <a:srgbClr val="002060"/>
              </a:solidFill>
              <a:latin typeface="Roboto" panose="02000000000000000000" pitchFamily="2" charset="0"/>
              <a:ea typeface="Roboto" panose="02000000000000000000"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rPr>
              <a:t>Ví</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dụ</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Quản</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trò</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hô</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thụt</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nhưng</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err="1">
                <a:ln>
                  <a:noFill/>
                </a:ln>
                <a:solidFill>
                  <a:srgbClr val="002060"/>
                </a:solidFill>
                <a:effectLst/>
                <a:uLnTx/>
                <a:uFillTx/>
                <a:latin typeface="Roboto" panose="02000000000000000000" pitchFamily="2" charset="0"/>
                <a:ea typeface="Roboto" panose="02000000000000000000" pitchFamily="2" charset="0"/>
              </a:rPr>
              <a:t>lại</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 làm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động</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tác</a:t>
            </a:r>
            <a:r>
              <a:rPr kumimoji="0" lang="en-US" altLang="zh-CN" sz="2400" b="0"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rPr>
              <a:t> </a:t>
            </a:r>
            <a:r>
              <a:rPr kumimoji="0" lang="en-US" altLang="zh-CN" sz="2400" b="0" i="0" u="none" strike="noStrike" kern="1200" cap="none" spc="0" normalizeH="0" noProof="0" dirty="0" err="1">
                <a:ln>
                  <a:noFill/>
                </a:ln>
                <a:solidFill>
                  <a:srgbClr val="002060"/>
                </a:solidFill>
                <a:effectLst/>
                <a:uLnTx/>
                <a:uFillTx/>
                <a:latin typeface="Roboto" panose="02000000000000000000" pitchFamily="2" charset="0"/>
                <a:ea typeface="Roboto" panose="02000000000000000000" pitchFamily="2" charset="0"/>
              </a:rPr>
              <a:t>thò</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1" name="TextBox 10"/>
          <p:cNvSpPr txBox="1"/>
          <p:nvPr/>
        </p:nvSpPr>
        <p:spPr>
          <a:xfrm>
            <a:off x="762058" y="4432781"/>
            <a:ext cx="4621386"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rPr>
              <a:t>Luật</a:t>
            </a:r>
            <a:r>
              <a:rPr kumimoji="0" lang="en-US" altLang="zh-CN" sz="2400" b="1" i="0" u="none" strike="noStrike" kern="1200" cap="none" spc="0" normalizeH="0" noProof="0" dirty="0">
                <a:ln>
                  <a:noFill/>
                </a:ln>
                <a:solidFill>
                  <a:srgbClr val="FF0000"/>
                </a:solidFill>
                <a:effectLst/>
                <a:uLnTx/>
                <a:uFillTx/>
                <a:latin typeface="Roboto" panose="02000000000000000000" pitchFamily="2" charset="0"/>
                <a:ea typeface="Roboto" panose="02000000000000000000" pitchFamily="2" charset="0"/>
              </a:rPr>
              <a:t> </a:t>
            </a:r>
            <a:r>
              <a:rPr kumimoji="0" lang="en-US" altLang="zh-CN" sz="2400" b="1" i="0" u="none" strike="noStrike" kern="1200" cap="none" spc="0" normalizeH="0" noProof="0" dirty="0" err="1">
                <a:ln>
                  <a:noFill/>
                </a:ln>
                <a:solidFill>
                  <a:srgbClr val="FF0000"/>
                </a:solidFill>
                <a:effectLst/>
                <a:uLnTx/>
                <a:uFillTx/>
                <a:latin typeface="Roboto" panose="02000000000000000000" pitchFamily="2" charset="0"/>
                <a:ea typeface="Roboto" panose="02000000000000000000" pitchFamily="2" charset="0"/>
              </a:rPr>
              <a:t>chơi</a:t>
            </a:r>
            <a:r>
              <a:rPr lang="en-US" altLang="zh-CN" sz="2400" b="1" dirty="0">
                <a:solidFill>
                  <a:srgbClr val="FF0000"/>
                </a:solidFill>
                <a:latin typeface="Roboto" panose="02000000000000000000" pitchFamily="2" charset="0"/>
                <a:ea typeface="Roboto" panose="02000000000000000000" pitchFamily="2" charset="0"/>
              </a:rPr>
              <a:t>: </a:t>
            </a:r>
            <a:r>
              <a:rPr lang="en-US" altLang="zh-CN" sz="2400" dirty="0">
                <a:solidFill>
                  <a:srgbClr val="002060"/>
                </a:solidFill>
                <a:latin typeface="Roboto" panose="02000000000000000000" pitchFamily="2" charset="0"/>
                <a:ea typeface="Roboto" panose="02000000000000000000" pitchFamily="2" charset="0"/>
              </a:rPr>
              <a:t>Ai </a:t>
            </a:r>
            <a:r>
              <a:rPr lang="en-US" altLang="zh-CN" sz="2400" dirty="0" err="1">
                <a:solidFill>
                  <a:srgbClr val="002060"/>
                </a:solidFill>
                <a:latin typeface="Roboto" panose="02000000000000000000" pitchFamily="2" charset="0"/>
                <a:ea typeface="Roboto" panose="02000000000000000000" pitchFamily="2" charset="0"/>
              </a:rPr>
              <a:t>thực</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hiện</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không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đúng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theo</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quy</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định</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là</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phạm</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quy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4057051" y="1873046"/>
            <a:ext cx="3784041"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rPr>
              <a:t>Thò</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đưa</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tay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lên</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cao</a:t>
            </a:r>
            <a:r>
              <a:rPr lang="en-US" altLang="zh-CN" sz="2400" noProof="0">
                <a:solidFill>
                  <a:srgbClr val="002060"/>
                </a:solidFill>
                <a:latin typeface="Roboto" panose="02000000000000000000" pitchFamily="2" charset="0"/>
                <a:ea typeface="Roboto" panose="02000000000000000000" pitchFamily="2"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Thụt</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kéo</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tay</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xuống</a:t>
            </a:r>
            <a:r>
              <a:rPr lang="en-US" altLang="zh-CN" sz="2400" dirty="0">
                <a:solidFill>
                  <a:srgbClr val="002060"/>
                </a:solidFill>
                <a:latin typeface="Roboto" panose="02000000000000000000" pitchFamily="2" charset="0"/>
                <a:ea typeface="Roboto" panose="02000000000000000000" pitchFamily="2" charset="0"/>
              </a:rPr>
              <a:t> </a:t>
            </a:r>
            <a:r>
              <a:rPr lang="en-US" altLang="zh-CN" sz="2400" dirty="0" err="1">
                <a:solidFill>
                  <a:srgbClr val="002060"/>
                </a:solidFill>
                <a:latin typeface="Roboto" panose="02000000000000000000" pitchFamily="2" charset="0"/>
                <a:ea typeface="Roboto" panose="02000000000000000000" pitchFamily="2" charset="0"/>
              </a:rPr>
              <a:t>thấp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860220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wipe(down)">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3" name="Bài hát thiếu nhi cho bé - Bé tập đế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888974" y="1908314"/>
            <a:ext cx="6016487" cy="3246782"/>
          </a:xfrm>
          <a:prstGeom prst="rect">
            <a:avLst/>
          </a:prstGeom>
        </p:spPr>
      </p:pic>
      <p:sp>
        <p:nvSpPr>
          <p:cNvPr id="14" name="TextBox 13"/>
          <p:cNvSpPr txBox="1"/>
          <p:nvPr/>
        </p:nvSpPr>
        <p:spPr>
          <a:xfrm>
            <a:off x="2842591" y="521644"/>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95485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6" name="TextBox 115"/>
          <p:cNvSpPr txBox="1"/>
          <p:nvPr/>
        </p:nvSpPr>
        <p:spPr>
          <a:xfrm>
            <a:off x="859555" y="3466999"/>
            <a:ext cx="11206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srgbClr val="FF0000"/>
                </a:solidFill>
                <a:effectLst/>
                <a:uLnTx/>
                <a:uFillTx/>
                <a:latin typeface="Roboto" panose="02000000000000000000" pitchFamily="2" charset="0"/>
                <a:ea typeface="Roboto" panose="02000000000000000000" pitchFamily="2" charset="0"/>
                <a:cs typeface="+mn-cs"/>
              </a:rPr>
              <a:t>Gợi</a:t>
            </a:r>
            <a:r>
              <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ý</a:t>
            </a:r>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85582" y="4143579"/>
            <a:ext cx="51127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Em sử dụng vật liệu gì để là khay 10?</a:t>
            </a:r>
          </a:p>
        </p:txBody>
      </p:sp>
      <p:sp>
        <p:nvSpPr>
          <p:cNvPr id="9" name="TextBox 8"/>
          <p:cNvSpPr txBox="1"/>
          <p:nvPr/>
        </p:nvSpPr>
        <p:spPr>
          <a:xfrm>
            <a:off x="6570014" y="4143580"/>
            <a:ext cx="3017046"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ô</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85582" y="4873741"/>
            <a:ext cx="32302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Khay 10 có</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mấy hàng</a:t>
            </a: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a:t>
            </a:r>
          </a:p>
        </p:txBody>
      </p:sp>
      <p:sp>
        <p:nvSpPr>
          <p:cNvPr id="5" name="TextBox 4">
            <a:extLst>
              <a:ext uri="{FF2B5EF4-FFF2-40B4-BE49-F238E27FC236}">
                <a16:creationId xmlns:a16="http://schemas.microsoft.com/office/drawing/2014/main" id="{378BF85F-3692-5ABE-F35D-D295466A169B}"/>
              </a:ext>
            </a:extLst>
          </p:cNvPr>
          <p:cNvSpPr txBox="1"/>
          <p:nvPr/>
        </p:nvSpPr>
        <p:spPr>
          <a:xfrm>
            <a:off x="6570014" y="4856204"/>
            <a:ext cx="481720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a:t>
            </a:r>
            <a:r>
              <a:rPr kumimoji="0" lang="en-US" altLang="zh-CN"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ô có kích thước như thế nào?</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2" name="TextBox 11"/>
          <p:cNvSpPr txBox="1"/>
          <p:nvPr/>
        </p:nvSpPr>
        <p:spPr>
          <a:xfrm>
            <a:off x="859555" y="2148919"/>
            <a:ext cx="9877633" cy="1077218"/>
          </a:xfrm>
          <a:prstGeom prst="rect">
            <a:avLst/>
          </a:prstGeom>
          <a:noFill/>
        </p:spPr>
        <p:txBody>
          <a:bodyPr wrap="square" rtlCol="0">
            <a:spAutoFit/>
          </a:bodyPr>
          <a:lstStyle/>
          <a:p>
            <a:pPr lvl="0" algn="ctr">
              <a:defRPr/>
            </a:pPr>
            <a:r>
              <a:rPr lang="vi-VN" altLang="zh-CN" sz="3200" b="1">
                <a:solidFill>
                  <a:srgbClr val="FF0000"/>
                </a:solidFill>
                <a:latin typeface="Roboto" panose="02000000000000000000" pitchFamily="2" charset="0"/>
                <a:ea typeface="Roboto" panose="02000000000000000000" pitchFamily="2" charset="0"/>
              </a:rPr>
              <a:t>THẢO LUẬN VÀ CHIA SẺ Ý TƯỞNG </a:t>
            </a:r>
            <a:endParaRPr lang="en-US" altLang="zh-CN" sz="3200" b="1">
              <a:solidFill>
                <a:srgbClr val="FF0000"/>
              </a:solidFill>
              <a:latin typeface="Roboto" panose="02000000000000000000" pitchFamily="2" charset="0"/>
              <a:ea typeface="Roboto" panose="02000000000000000000" pitchFamily="2" charset="0"/>
            </a:endParaRPr>
          </a:p>
          <a:p>
            <a:pPr lvl="0" algn="ctr">
              <a:defRPr/>
            </a:pPr>
            <a:r>
              <a:rPr lang="vi-VN" altLang="zh-CN" sz="3200" b="1">
                <a:solidFill>
                  <a:srgbClr val="FF0000"/>
                </a:solidFill>
                <a:latin typeface="Roboto" panose="02000000000000000000" pitchFamily="2" charset="0"/>
                <a:ea typeface="Roboto" panose="02000000000000000000" pitchFamily="2" charset="0"/>
              </a:rPr>
              <a:t>VỀ KHAY 10 HỌC TOÁN CỦA NHÓM MÌNH</a:t>
            </a:r>
            <a:endParaRPr kumimoji="0" lang="en-US" altLang="zh-CN" sz="32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80575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6"/>
                                        </p:tgtEl>
                                        <p:attrNameLst>
                                          <p:attrName>style.visibility</p:attrName>
                                        </p:attrNameLst>
                                      </p:cBhvr>
                                      <p:to>
                                        <p:strVal val="visible"/>
                                      </p:to>
                                    </p:set>
                                    <p:animEffect transition="in" filter="wipe(down)">
                                      <p:cBhvr>
                                        <p:cTn id="17" dur="500"/>
                                        <p:tgtEl>
                                          <p:spTgt spid="1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7" grpId="0"/>
      <p:bldP spid="9" grpId="0"/>
      <p:bldP spid="10" grpId="0"/>
      <p:bldP spid="5"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7315199"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7417186" y="296430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có 10 ô</a:t>
            </a:r>
          </a:p>
        </p:txBody>
      </p:sp>
      <p:sp>
        <p:nvSpPr>
          <p:cNvPr id="10" name="TextBox 9"/>
          <p:cNvSpPr txBox="1"/>
          <p:nvPr/>
        </p:nvSpPr>
        <p:spPr>
          <a:xfrm>
            <a:off x="7749733"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id="{3050298F-436E-3C34-55F8-7C8982CABA69}"/>
              </a:ext>
            </a:extLst>
          </p:cNvPr>
          <p:cNvSpPr txBox="1"/>
          <p:nvPr/>
        </p:nvSpPr>
        <p:spPr>
          <a:xfrm>
            <a:off x="7660830"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1119326">
            <a:off x="584296" y="1729665"/>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3941011" y="2389554"/>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6200000">
            <a:off x="1547528" y="3786865"/>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Tree>
    <p:extLst>
      <p:ext uri="{BB962C8B-B14F-4D97-AF65-F5344CB8AC3E}">
        <p14:creationId xmlns:p14="http://schemas.microsoft.com/office/powerpoint/2010/main" val="88050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14" presetClass="entr" presetSubtype="1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par>
                                <p:cTn id="21" presetID="14" presetClass="entr" presetSubtype="1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500"/>
                                        <p:tgtEl>
                                          <p:spTgt spid="15"/>
                                        </p:tgtEl>
                                      </p:cBhvr>
                                    </p:animEffect>
                                  </p:childTnLst>
                                </p:cTn>
                              </p:par>
                              <p:par>
                                <p:cTn id="24" presetID="14" presetClass="entr" presetSubtype="1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randombar(horizontal)">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1077218"/>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ĐỀ XUẤT Ý TƯỞNG VÀ CÁCH LÀM KHAY 10 HỌC TOÁN</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p:cNvPicPr>
            <a:picLocks noChangeAspect="1"/>
          </p:cNvPicPr>
          <p:nvPr/>
        </p:nvPicPr>
        <p:blipFill>
          <a:blip r:embed="rId4"/>
          <a:stretch>
            <a:fillRect/>
          </a:stretch>
        </p:blipFill>
        <p:spPr>
          <a:xfrm>
            <a:off x="195210" y="2744381"/>
            <a:ext cx="5535570" cy="3485714"/>
          </a:xfrm>
          <a:prstGeom prst="rect">
            <a:avLst/>
          </a:prstGeom>
        </p:spPr>
      </p:pic>
      <p:pic>
        <p:nvPicPr>
          <p:cNvPr id="6" name="Picture 5"/>
          <p:cNvPicPr>
            <a:picLocks noChangeAspect="1"/>
          </p:cNvPicPr>
          <p:nvPr/>
        </p:nvPicPr>
        <p:blipFill>
          <a:blip r:embed="rId5"/>
          <a:stretch>
            <a:fillRect/>
          </a:stretch>
        </p:blipFill>
        <p:spPr>
          <a:xfrm>
            <a:off x="5730779" y="2744381"/>
            <a:ext cx="6235807" cy="3485714"/>
          </a:xfrm>
          <a:prstGeom prst="rect">
            <a:avLst/>
          </a:prstGeom>
        </p:spPr>
      </p:pic>
      <p:pic>
        <p:nvPicPr>
          <p:cNvPr id="4" name="Picture 3"/>
          <p:cNvPicPr>
            <a:picLocks noChangeAspect="1"/>
          </p:cNvPicPr>
          <p:nvPr/>
        </p:nvPicPr>
        <p:blipFill>
          <a:blip r:embed="rId6"/>
          <a:stretch>
            <a:fillRect/>
          </a:stretch>
        </p:blipFill>
        <p:spPr>
          <a:xfrm>
            <a:off x="2172219" y="1382476"/>
            <a:ext cx="7457143" cy="1361905"/>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5857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6" name="TextBox 5">
            <a:extLst>
              <a:ext uri="{FF2B5EF4-FFF2-40B4-BE49-F238E27FC236}">
                <a16:creationId xmlns:a16="http://schemas.microsoft.com/office/drawing/2014/main" id="{F47EDC76-93E4-69B2-B3EB-FFBB9F9285CB}"/>
              </a:ext>
            </a:extLst>
          </p:cNvPr>
          <p:cNvSpPr txBox="1"/>
          <p:nvPr/>
        </p:nvSpPr>
        <p:spPr>
          <a:xfrm>
            <a:off x="1828800" y="1944244"/>
            <a:ext cx="423175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 chọn dụng cụ và vật liệu</a:t>
            </a:r>
          </a:p>
        </p:txBody>
      </p:sp>
      <p:sp>
        <p:nvSpPr>
          <p:cNvPr id="7" name="TextBox 6">
            <a:extLst>
              <a:ext uri="{FF2B5EF4-FFF2-40B4-BE49-F238E27FC236}">
                <a16:creationId xmlns:a16="http://schemas.microsoft.com/office/drawing/2014/main" id="{C50EEADF-F242-4F8F-96FE-76601BA8159E}"/>
              </a:ext>
            </a:extLst>
          </p:cNvPr>
          <p:cNvSpPr txBox="1"/>
          <p:nvPr/>
        </p:nvSpPr>
        <p:spPr>
          <a:xfrm>
            <a:off x="1583167" y="2469099"/>
            <a:ext cx="578561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màu, bút màu, bút chì</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kéo, thước kẻ</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Rectangle 7">
            <a:extLst>
              <a:ext uri="{FF2B5EF4-FFF2-40B4-BE49-F238E27FC236}">
                <a16:creationId xmlns:a16="http://schemas.microsoft.com/office/drawing/2014/main" id="{35EBBBBE-4F8E-9E78-565A-A45F4445CFC4}"/>
              </a:ext>
            </a:extLst>
          </p:cNvPr>
          <p:cNvSpPr/>
          <p:nvPr/>
        </p:nvSpPr>
        <p:spPr>
          <a:xfrm>
            <a:off x="1626698" y="3393813"/>
            <a:ext cx="1524000" cy="8382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9" name="Picture 8">
            <a:extLst>
              <a:ext uri="{FF2B5EF4-FFF2-40B4-BE49-F238E27FC236}">
                <a16:creationId xmlns:a16="http://schemas.microsoft.com/office/drawing/2014/main" id="{2F0B38A0-9C2A-CC9E-621D-1963F69D092A}"/>
              </a:ext>
            </a:extLst>
          </p:cNvPr>
          <p:cNvPicPr>
            <a:picLocks noChangeAspect="1"/>
          </p:cNvPicPr>
          <p:nvPr/>
        </p:nvPicPr>
        <p:blipFill>
          <a:blip r:embed="rId4"/>
          <a:stretch>
            <a:fillRect/>
          </a:stretch>
        </p:blipFill>
        <p:spPr>
          <a:xfrm>
            <a:off x="8108161" y="3536314"/>
            <a:ext cx="1054699" cy="646232"/>
          </a:xfrm>
          <a:prstGeom prst="rect">
            <a:avLst/>
          </a:prstGeom>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D13FA7AD-DE74-FA1D-AB8E-2F9C196B8DDD}"/>
              </a:ext>
            </a:extLst>
          </p:cNvPr>
          <p:cNvPicPr>
            <a:picLocks noChangeAspect="1"/>
          </p:cNvPicPr>
          <p:nvPr/>
        </p:nvPicPr>
        <p:blipFill>
          <a:blip r:embed="rId5"/>
          <a:stretch>
            <a:fillRect/>
          </a:stretch>
        </p:blipFill>
        <p:spPr>
          <a:xfrm rot="10800000">
            <a:off x="7624292" y="4554300"/>
            <a:ext cx="1827964" cy="301520"/>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7AAC4A3A-4601-67D9-6062-241328F08330}"/>
              </a:ext>
            </a:extLst>
          </p:cNvPr>
          <p:cNvPicPr>
            <a:picLocks noChangeAspect="1"/>
          </p:cNvPicPr>
          <p:nvPr/>
        </p:nvPicPr>
        <p:blipFill>
          <a:blip r:embed="rId6"/>
          <a:stretch>
            <a:fillRect/>
          </a:stretch>
        </p:blipFill>
        <p:spPr>
          <a:xfrm>
            <a:off x="5728832" y="3427403"/>
            <a:ext cx="1386157" cy="1428417"/>
          </a:xfrm>
          <a:prstGeom prst="rect">
            <a:avLst/>
          </a:prstGeom>
          <a:effectLst>
            <a:outerShdw blurRad="63500" sx="102000" sy="102000" algn="ctr" rotWithShape="0">
              <a:prstClr val="black">
                <a:alpha val="40000"/>
              </a:prstClr>
            </a:outerShdw>
          </a:effectLst>
        </p:spPr>
      </p:pic>
      <p:sp>
        <p:nvSpPr>
          <p:cNvPr id="14" name="Rectangle 13">
            <a:extLst>
              <a:ext uri="{FF2B5EF4-FFF2-40B4-BE49-F238E27FC236}">
                <a16:creationId xmlns:a16="http://schemas.microsoft.com/office/drawing/2014/main" id="{35EBBBBE-4F8E-9E78-565A-A45F4445CFC4}"/>
              </a:ext>
            </a:extLst>
          </p:cNvPr>
          <p:cNvSpPr/>
          <p:nvPr/>
        </p:nvSpPr>
        <p:spPr>
          <a:xfrm rot="20718716">
            <a:off x="1725238" y="3589451"/>
            <a:ext cx="1524000" cy="838200"/>
          </a:xfrm>
          <a:prstGeom prst="rect">
            <a:avLst/>
          </a:prstGeom>
          <a:solidFill>
            <a:srgbClr val="55CBF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Rectangle 14">
            <a:extLst>
              <a:ext uri="{FF2B5EF4-FFF2-40B4-BE49-F238E27FC236}">
                <a16:creationId xmlns:a16="http://schemas.microsoft.com/office/drawing/2014/main" id="{35EBBBBE-4F8E-9E78-565A-A45F4445CFC4}"/>
              </a:ext>
            </a:extLst>
          </p:cNvPr>
          <p:cNvSpPr/>
          <p:nvPr/>
        </p:nvSpPr>
        <p:spPr>
          <a:xfrm>
            <a:off x="1949598" y="3763446"/>
            <a:ext cx="1524000" cy="838200"/>
          </a:xfrm>
          <a:prstGeom prst="rect">
            <a:avLst/>
          </a:prstGeom>
          <a:solidFill>
            <a:schemeClr val="accent4">
              <a:lumMod val="60000"/>
              <a:lumOff val="40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7"/>
          <a:stretch>
            <a:fillRect/>
          </a:stretch>
        </p:blipFill>
        <p:spPr>
          <a:xfrm>
            <a:off x="3779322" y="3427403"/>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19872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571076" y="1736205"/>
            <a:ext cx="8294147" cy="369332"/>
          </a:xfrm>
          <a:prstGeom prst="rect">
            <a:avLst/>
          </a:prstGeom>
          <a:noFill/>
        </p:spPr>
        <p:txBody>
          <a:bodyPr wrap="square" lIns="0" tIns="0" rIns="0" bIns="0" rtlCol="0">
            <a:spAutoFit/>
          </a:bodyPr>
          <a:lstStyle/>
          <a:p>
            <a:pPr lvl="0" algn="ju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Làm </a:t>
            </a:r>
            <a:r>
              <a:rPr lang="pt-BR" sz="2400">
                <a:solidFill>
                  <a:srgbClr val="002060"/>
                </a:solidFill>
                <a:latin typeface="Roboto" panose="02000000000000000000" pitchFamily="2" charset="0"/>
                <a:ea typeface="Roboto" panose="02000000000000000000" pitchFamily="2" charset="0"/>
              </a:rPr>
              <a:t>khay 10 học Toán theo </a:t>
            </a: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cách của em hoặc nhóm em</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3830" t="11322" r="5594" b="2954"/>
          <a:stretch/>
        </p:blipFill>
        <p:spPr>
          <a:xfrm rot="20289195">
            <a:off x="815905" y="2765868"/>
            <a:ext cx="2968835" cy="210734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091" t="6560" r="4299" b="9695"/>
          <a:stretch/>
        </p:blipFill>
        <p:spPr>
          <a:xfrm rot="20734652">
            <a:off x="4543096" y="3491638"/>
            <a:ext cx="2990353" cy="207282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8201" t="14350" r="12365" b="7743"/>
          <a:stretch/>
        </p:blipFill>
        <p:spPr>
          <a:xfrm rot="15142174">
            <a:off x="8817713" y="3448072"/>
            <a:ext cx="2112477" cy="276246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1" name="TextBox 10"/>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Tree>
    <p:extLst>
      <p:ext uri="{BB962C8B-B14F-4D97-AF65-F5344CB8AC3E}">
        <p14:creationId xmlns:p14="http://schemas.microsoft.com/office/powerpoint/2010/main" val="2040304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14" presetClass="entr" presetSubtype="1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par>
                                <p:cTn id="12" presetID="14" presetClass="entr" presetSubtype="1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1</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131298" y="3824950"/>
            <a:ext cx="3600190"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Gấp</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đôi tờ giấy A4 theo chiều ngang</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sp>
        <p:nvSpPr>
          <p:cNvPr id="5" name="Rectangle 4"/>
          <p:cNvSpPr/>
          <p:nvPr/>
        </p:nvSpPr>
        <p:spPr>
          <a:xfrm>
            <a:off x="5970494" y="3704368"/>
            <a:ext cx="5034579" cy="1718492"/>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970494" y="1963532"/>
            <a:ext cx="5034579" cy="1740836"/>
          </a:xfrm>
          <a:prstGeom prst="rect">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F47EDC76-93E4-69B2-B3EB-FFBB9F9285CB}"/>
              </a:ext>
            </a:extLst>
          </p:cNvPr>
          <p:cNvSpPr txBox="1"/>
          <p:nvPr/>
        </p:nvSpPr>
        <p:spPr>
          <a:xfrm>
            <a:off x="956929" y="5053528"/>
            <a:ext cx="4441163"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mép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932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grpId="2"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path" presetSubtype="0" accel="50000" decel="50000" fill="hold" grpId="3" nodeType="clickEffect">
                                  <p:stCondLst>
                                    <p:cond delay="0"/>
                                  </p:stCondLst>
                                  <p:childTnLst>
                                    <p:animMotion origin="layout" path="M 0 0 L 0 0.25 E" pathEditMode="relative" ptsTypes="">
                                      <p:cBhvr>
                                        <p:cTn id="26" dur="2000" fill="hold"/>
                                        <p:tgtEl>
                                          <p:spTgt spid="12"/>
                                        </p:tgtEl>
                                        <p:attrNameLst>
                                          <p:attrName>ppt_x</p:attrName>
                                          <p:attrName>ppt_y</p:attrName>
                                        </p:attrNameLst>
                                      </p:cBhvr>
                                    </p:animMotion>
                                  </p:childTnLst>
                                </p:cTn>
                              </p:par>
                              <p:par>
                                <p:cTn id="27" presetID="23" presetClass="entr" presetSubtype="16"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2" grpId="2" animBg="1"/>
      <p:bldP spid="12" grpId="3" animBg="1"/>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37720" y="241509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956929" y="270573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2</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1498562" y="3656353"/>
            <a:ext cx="3914038"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tờ giấy A4 ra và gấp 4 lần theo chiều dọc </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rot="16200000">
            <a:off x="6440915" y="1584077"/>
            <a:ext cx="4055634" cy="4055634"/>
          </a:xfrm>
          <a:prstGeom prst="ellipse">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F47EDC76-93E4-69B2-B3EB-FFBB9F9285CB}"/>
              </a:ext>
            </a:extLst>
          </p:cNvPr>
          <p:cNvSpPr txBox="1"/>
          <p:nvPr/>
        </p:nvSpPr>
        <p:spPr>
          <a:xfrm>
            <a:off x="956929" y="5053528"/>
            <a:ext cx="4949019"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Lưu</a:t>
            </a:r>
            <a:r>
              <a:rPr kumimoji="0" lang="en-US" sz="2400" b="0"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ý: </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Các mép giấy bằng nhau, kích thước mỗi đoạn giấy bằng nhau</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85260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23" presetClass="entr" presetSubtype="16"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2179674" y="1650056"/>
            <a:ext cx="2551814"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Gợi ý làm khay 10</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Oval 6"/>
          <p:cNvSpPr/>
          <p:nvPr/>
        </p:nvSpPr>
        <p:spPr>
          <a:xfrm>
            <a:off x="8755348" y="2459913"/>
            <a:ext cx="1341954" cy="950617"/>
          </a:xfrm>
          <a:prstGeom prst="ellipse">
            <a:avLst/>
          </a:prstGeom>
          <a:solidFill>
            <a:schemeClr val="bg1"/>
          </a:solidFill>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47EDC76-93E4-69B2-B3EB-FFBB9F9285CB}"/>
              </a:ext>
            </a:extLst>
          </p:cNvPr>
          <p:cNvSpPr txBox="1"/>
          <p:nvPr/>
        </p:nvSpPr>
        <p:spPr>
          <a:xfrm>
            <a:off x="8874557" y="2750556"/>
            <a:ext cx="12227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Bước 3</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7350722" y="4194235"/>
            <a:ext cx="3914038" cy="1107996"/>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Mở</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tờ giấy A4 ra, dùng bút màu và thước kẻ tô lại các đường nếp gấp</a:t>
            </a:r>
            <a:endPar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14243" y="726841"/>
            <a:ext cx="5092629"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LÀM KHAY 10 HỌC TOÁN</a:t>
            </a:r>
          </a:p>
        </p:txBody>
      </p:sp>
      <p:pic>
        <p:nvPicPr>
          <p:cNvPr id="3" name="Picture 2"/>
          <p:cNvPicPr>
            <a:picLocks noChangeAspect="1"/>
          </p:cNvPicPr>
          <p:nvPr/>
        </p:nvPicPr>
        <p:blipFill rotWithShape="1">
          <a:blip r:embed="rId4"/>
          <a:srcRect l="13718" t="7689" r="13443" b="6764"/>
          <a:stretch/>
        </p:blipFill>
        <p:spPr>
          <a:xfrm>
            <a:off x="4531832" y="2229512"/>
            <a:ext cx="2420470" cy="3460729"/>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rotWithShape="1">
          <a:blip r:embed="rId5"/>
          <a:srcRect l="8271" t="6391" r="7427" b="4746"/>
          <a:stretch/>
        </p:blipFill>
        <p:spPr>
          <a:xfrm>
            <a:off x="643582" y="2357828"/>
            <a:ext cx="2445038" cy="3436451"/>
          </a:xfrm>
          <a:prstGeom prst="rect">
            <a:avLst/>
          </a:prstGeom>
          <a:ln>
            <a:noFill/>
          </a:ln>
          <a:effectLst>
            <a:outerShdw blurRad="190500" algn="tl" rotWithShape="0">
              <a:srgbClr val="000000">
                <a:alpha val="70000"/>
              </a:srgbClr>
            </a:outerShdw>
          </a:effectLst>
        </p:spPr>
      </p:pic>
      <p:sp>
        <p:nvSpPr>
          <p:cNvPr id="5" name="Left Arrow 4"/>
          <p:cNvSpPr/>
          <p:nvPr/>
        </p:nvSpPr>
        <p:spPr>
          <a:xfrm>
            <a:off x="3455581" y="3496235"/>
            <a:ext cx="761417" cy="849854"/>
          </a:xfrm>
          <a:prstGeom prst="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66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Rounded Rectangle 13"/>
          <p:cNvSpPr/>
          <p:nvPr/>
        </p:nvSpPr>
        <p:spPr>
          <a:xfrm>
            <a:off x="1375760" y="1574433"/>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6551404" y="1574434"/>
            <a:ext cx="4104471" cy="4674741"/>
          </a:xfrm>
          <a:prstGeom prst="roundRect">
            <a:avLst/>
          </a:prstGeom>
          <a:solidFill>
            <a:srgbClr val="5AAEDF"/>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KIỂM TRA VÀ ĐIỀU CHỈNH </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TextBox 6"/>
          <p:cNvSpPr txBox="1"/>
          <p:nvPr/>
        </p:nvSpPr>
        <p:spPr>
          <a:xfrm>
            <a:off x="6653391" y="296430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có 10 ô</a:t>
            </a:r>
          </a:p>
        </p:txBody>
      </p:sp>
      <p:sp>
        <p:nvSpPr>
          <p:cNvPr id="10" name="TextBox 9"/>
          <p:cNvSpPr txBox="1"/>
          <p:nvPr/>
        </p:nvSpPr>
        <p:spPr>
          <a:xfrm>
            <a:off x="6985938" y="3560017"/>
            <a:ext cx="3077816"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Sản phẩm chắc chắn, đẹp mắt, sử dụng được nhiều lần</a:t>
            </a:r>
          </a:p>
        </p:txBody>
      </p:sp>
      <p:sp>
        <p:nvSpPr>
          <p:cNvPr id="4" name="TextBox 3">
            <a:extLst>
              <a:ext uri="{FF2B5EF4-FFF2-40B4-BE49-F238E27FC236}">
                <a16:creationId xmlns:a16="http://schemas.microsoft.com/office/drawing/2014/main" id="{3050298F-436E-3C34-55F8-7C8982CABA69}"/>
              </a:ext>
            </a:extLst>
          </p:cNvPr>
          <p:cNvSpPr txBox="1"/>
          <p:nvPr/>
        </p:nvSpPr>
        <p:spPr>
          <a:xfrm>
            <a:off x="6897035" y="1770669"/>
            <a:ext cx="363525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TIÊU</a:t>
            </a:r>
            <a:r>
              <a:rPr kumimoji="0" lang="en-US" altLang="zh-CN" sz="2400" b="1"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CHÍ SẢN PHẨM</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pic>
        <p:nvPicPr>
          <p:cNvPr id="12" name="Picture 11"/>
          <p:cNvPicPr>
            <a:picLocks noChangeAspect="1"/>
          </p:cNvPicPr>
          <p:nvPr/>
        </p:nvPicPr>
        <p:blipFill rotWithShape="1">
          <a:blip r:embed="rId4"/>
          <a:srcRect l="8271" t="6391" r="7427" b="4746"/>
          <a:stretch/>
        </p:blipFill>
        <p:spPr>
          <a:xfrm>
            <a:off x="2137727" y="2001501"/>
            <a:ext cx="2445038" cy="3436451"/>
          </a:xfrm>
          <a:prstGeom prst="rect">
            <a:avLst/>
          </a:prstGeom>
          <a:ln>
            <a:noFill/>
          </a:ln>
          <a:effectLst>
            <a:outerShdw blurRad="190500" algn="tl" rotWithShape="0">
              <a:srgbClr val="000000">
                <a:alpha val="70000"/>
              </a:srgbClr>
            </a:outerShdw>
          </a:effectLst>
        </p:spPr>
      </p:pic>
      <p:sp>
        <p:nvSpPr>
          <p:cNvPr id="20" name="TextBox 19"/>
          <p:cNvSpPr txBox="1"/>
          <p:nvPr/>
        </p:nvSpPr>
        <p:spPr>
          <a:xfrm>
            <a:off x="1909269" y="5634187"/>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a:solidFill>
                  <a:srgbClr val="002060"/>
                </a:solidFill>
                <a:latin typeface="Roboto" panose="02000000000000000000" pitchFamily="2" charset="0"/>
                <a:ea typeface="Roboto" panose="02000000000000000000" pitchFamily="2" charset="0"/>
              </a:rPr>
              <a:t>khay</a:t>
            </a:r>
            <a:r>
              <a:rPr lang="vi-VN" altLang="zh-CN" sz="2400">
                <a:solidFill>
                  <a:srgbClr val="002060"/>
                </a:solidFill>
                <a:latin typeface="Roboto" panose="02000000000000000000" pitchFamily="2" charset="0"/>
                <a:ea typeface="Roboto" panose="02000000000000000000" pitchFamily="2" charset="0"/>
              </a:rPr>
              <a:t> 10</a:t>
            </a:r>
          </a:p>
        </p:txBody>
      </p:sp>
    </p:spTree>
    <p:extLst>
      <p:ext uri="{BB962C8B-B14F-4D97-AF65-F5344CB8AC3E}">
        <p14:creationId xmlns:p14="http://schemas.microsoft.com/office/powerpoint/2010/main" val="424432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wipe(down)">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10" grpId="0"/>
      <p:bldP spid="4" grpId="0"/>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048657" y="1013472"/>
            <a:ext cx="3352379" cy="461665"/>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Sản phẩm </a:t>
            </a:r>
            <a:r>
              <a:rPr lang="en-US" altLang="zh-CN" sz="2400">
                <a:solidFill>
                  <a:srgbClr val="002060"/>
                </a:solidFill>
                <a:latin typeface="Roboto" panose="02000000000000000000" pitchFamily="2" charset="0"/>
                <a:ea typeface="Roboto" panose="02000000000000000000" pitchFamily="2" charset="0"/>
              </a:rPr>
              <a:t>khay</a:t>
            </a:r>
            <a:r>
              <a:rPr lang="vi-VN" altLang="zh-CN" sz="2400">
                <a:solidFill>
                  <a:srgbClr val="002060"/>
                </a:solidFill>
                <a:latin typeface="Roboto" panose="02000000000000000000" pitchFamily="2" charset="0"/>
                <a:ea typeface="Roboto" panose="02000000000000000000" pitchFamily="2" charset="0"/>
              </a:rPr>
              <a:t> 10</a:t>
            </a:r>
          </a:p>
        </p:txBody>
      </p:sp>
      <p:pic>
        <p:nvPicPr>
          <p:cNvPr id="2" name="Picture 1"/>
          <p:cNvPicPr>
            <a:picLocks noChangeAspect="1"/>
          </p:cNvPicPr>
          <p:nvPr/>
        </p:nvPicPr>
        <p:blipFill>
          <a:blip r:embed="rId4"/>
          <a:stretch>
            <a:fillRect/>
          </a:stretch>
        </p:blipFill>
        <p:spPr>
          <a:xfrm>
            <a:off x="4587415" y="4391132"/>
            <a:ext cx="3076190" cy="1819048"/>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stretch>
            <a:fillRect/>
          </a:stretch>
        </p:blipFill>
        <p:spPr>
          <a:xfrm>
            <a:off x="8344643" y="3987235"/>
            <a:ext cx="2754023" cy="2088726"/>
          </a:xfrm>
          <a:prstGeom prst="rect">
            <a:avLst/>
          </a:prstGeom>
          <a:effectLst>
            <a:outerShdw blurRad="63500" sx="102000" sy="102000" algn="ctr" rotWithShape="0">
              <a:prstClr val="black">
                <a:alpha val="40000"/>
              </a:prstClr>
            </a:outerShdw>
          </a:effectLst>
        </p:spPr>
      </p:pic>
      <p:pic>
        <p:nvPicPr>
          <p:cNvPr id="6" name="Picture 5"/>
          <p:cNvPicPr>
            <a:picLocks noChangeAspect="1"/>
          </p:cNvPicPr>
          <p:nvPr/>
        </p:nvPicPr>
        <p:blipFill>
          <a:blip r:embed="rId6"/>
          <a:stretch>
            <a:fillRect/>
          </a:stretch>
        </p:blipFill>
        <p:spPr>
          <a:xfrm>
            <a:off x="9011313" y="1219777"/>
            <a:ext cx="1790700" cy="2333625"/>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7"/>
          <a:stretch>
            <a:fillRect/>
          </a:stretch>
        </p:blipFill>
        <p:spPr>
          <a:xfrm>
            <a:off x="1198467" y="4256293"/>
            <a:ext cx="1819275" cy="2088726"/>
          </a:xfrm>
          <a:prstGeom prst="rect">
            <a:avLst/>
          </a:prstGeom>
          <a:effectLst>
            <a:outerShdw blurRad="63500" sx="102000" sy="102000" algn="ctr" rotWithShape="0">
              <a:prstClr val="black">
                <a:alpha val="40000"/>
              </a:prstClr>
            </a:outerShdw>
          </a:effectLst>
        </p:spPr>
      </p:pic>
      <p:pic>
        <p:nvPicPr>
          <p:cNvPr id="9" name="Picture 8"/>
          <p:cNvPicPr>
            <a:picLocks noChangeAspect="1"/>
          </p:cNvPicPr>
          <p:nvPr/>
        </p:nvPicPr>
        <p:blipFill>
          <a:blip r:embed="rId8"/>
          <a:stretch>
            <a:fillRect/>
          </a:stretch>
        </p:blipFill>
        <p:spPr>
          <a:xfrm>
            <a:off x="4539852" y="1219777"/>
            <a:ext cx="3446483" cy="276745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a:stretch>
            <a:fillRect/>
          </a:stretch>
        </p:blipFill>
        <p:spPr>
          <a:xfrm>
            <a:off x="517430" y="1575190"/>
            <a:ext cx="3181350" cy="2419350"/>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47727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14" presetClass="entr" presetSubtype="1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randombar(horizontal)">
                                      <p:cBhvr>
                                        <p:cTn id="13" dur="500"/>
                                        <p:tgtEl>
                                          <p:spTgt spid="8"/>
                                        </p:tgtEl>
                                      </p:cBhvr>
                                    </p:animEffect>
                                  </p:childTnLst>
                                </p:cTn>
                              </p:par>
                              <p:par>
                                <p:cTn id="14" presetID="14"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randombar(horizontal)">
                                      <p:cBhvr>
                                        <p:cTn id="16" dur="500"/>
                                        <p:tgtEl>
                                          <p:spTgt spid="11"/>
                                        </p:tgtEl>
                                      </p:cBhvr>
                                    </p:animEffect>
                                  </p:childTnLst>
                                </p:cTn>
                              </p:par>
                              <p:par>
                                <p:cTn id="17" presetID="14" presetClass="entr" presetSubtype="1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14" presetClass="entr" presetSubtype="1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randombar(horizontal)">
                                      <p:cBhvr>
                                        <p:cTn id="25" dur="500"/>
                                        <p:tgtEl>
                                          <p:spTgt spid="3"/>
                                        </p:tgtEl>
                                      </p:cBhvr>
                                    </p:animEffect>
                                  </p:childTnLst>
                                </p:cTn>
                              </p:par>
                              <p:par>
                                <p:cTn id="26" presetID="14" presetClass="entr" presetSubtype="10"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randombar(horizontal)">
                                      <p:cBhvr>
                                        <p:cTn id="2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14" name="TextBox 13"/>
          <p:cNvSpPr txBox="1"/>
          <p:nvPr/>
        </p:nvSpPr>
        <p:spPr>
          <a:xfrm>
            <a:off x="2842591" y="521644"/>
            <a:ext cx="610925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CÙNG HÁT</a:t>
            </a:r>
            <a:r>
              <a:rPr kumimoji="0" lang="en-US" altLang="zh-CN" sz="3200" b="1" i="0" u="none" strike="noStrike" kern="1200" cap="none" spc="0" normalizeH="0" noProof="0" dirty="0">
                <a:ln>
                  <a:noFill/>
                </a:ln>
                <a:solidFill>
                  <a:srgbClr val="002060"/>
                </a:solidFill>
                <a:effectLst/>
                <a:uLnTx/>
                <a:uFillTx/>
                <a:latin typeface="Roboto" panose="02000000000000000000" pitchFamily="2" charset="0"/>
                <a:ea typeface="Roboto" panose="02000000000000000000" pitchFamily="2" charset="0"/>
                <a:cs typeface="+mn-cs"/>
              </a:rPr>
              <a:t> VÀ </a:t>
            </a:r>
            <a:r>
              <a:rPr lang="en-US" altLang="zh-CN" sz="3200" b="1" noProof="0" dirty="0">
                <a:solidFill>
                  <a:srgbClr val="002060"/>
                </a:solidFill>
                <a:latin typeface="Roboto" panose="02000000000000000000" pitchFamily="2" charset="0"/>
                <a:ea typeface="Roboto" panose="02000000000000000000" pitchFamily="2" charset="0"/>
              </a:rPr>
              <a:t>VẬN ĐỘNG NÀO</a:t>
            </a:r>
            <a:r>
              <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endParaRPr kumimoji="0" lang="vi-VN"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5" name="TextBox 4"/>
          <p:cNvSpPr txBox="1"/>
          <p:nvPr/>
        </p:nvSpPr>
        <p:spPr>
          <a:xfrm>
            <a:off x="8223874" y="4673280"/>
            <a:ext cx="1887462" cy="461665"/>
          </a:xfrm>
          <a:prstGeom prst="rect">
            <a:avLst/>
          </a:prstGeom>
          <a:noFill/>
        </p:spPr>
        <p:txBody>
          <a:bodyPr wrap="square" rtlCol="0">
            <a:spAutoFit/>
          </a:bodyPr>
          <a:lstStyle/>
          <a:p>
            <a:pPr lvl="0" algn="just">
              <a:defRPr/>
            </a:pPr>
            <a:r>
              <a:rPr lang="en-US" altLang="zh-CN" sz="2400" b="1">
                <a:solidFill>
                  <a:srgbClr val="FF0000"/>
                </a:solidFill>
                <a:latin typeface="Roboto" panose="02000000000000000000" pitchFamily="2" charset="0"/>
                <a:ea typeface="Roboto" panose="02000000000000000000" pitchFamily="2" charset="0"/>
              </a:rPr>
              <a:t>Con bướm</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Trong bài hát vừa rồi, 4 là số lượng của con vật nào? </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61807" y="2311604"/>
            <a:ext cx="2678724" cy="2142021"/>
          </a:xfrm>
          <a:prstGeom prst="rect">
            <a:avLst/>
          </a:prstGeom>
        </p:spPr>
      </p:pic>
    </p:spTree>
    <p:extLst>
      <p:ext uri="{BB962C8B-B14F-4D97-AF65-F5344CB8AC3E}">
        <p14:creationId xmlns:p14="http://schemas.microsoft.com/office/powerpoint/2010/main" val="47264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par>
                                <p:cTn id="19" presetID="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1+#ppt_w/2"/>
                                          </p:val>
                                        </p:tav>
                                        <p:tav tm="100000">
                                          <p:val>
                                            <p:strVal val="#ppt_x"/>
                                          </p:val>
                                        </p:tav>
                                      </p:tavLst>
                                    </p:anim>
                                    <p:anim calcmode="lin" valueType="num">
                                      <p:cBhvr additive="base">
                                        <p:cTn id="2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5" grpId="0"/>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SỬ DỤNG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1600461" y="1024230"/>
            <a:ext cx="7790965"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Em nêu một số bất kì và đố bạn xếp đúng số lượng hình tương ứng với số</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vừa nêu vào khay 10 học Toán</a:t>
            </a:r>
          </a:p>
        </p:txBody>
      </p:sp>
      <p:pic>
        <p:nvPicPr>
          <p:cNvPr id="4" name="Picture 3"/>
          <p:cNvPicPr>
            <a:picLocks noChangeAspect="1"/>
          </p:cNvPicPr>
          <p:nvPr/>
        </p:nvPicPr>
        <p:blipFill>
          <a:blip r:embed="rId4"/>
          <a:stretch>
            <a:fillRect/>
          </a:stretch>
        </p:blipFill>
        <p:spPr>
          <a:xfrm>
            <a:off x="2780822" y="1855227"/>
            <a:ext cx="6312554" cy="4516136"/>
          </a:xfrm>
          <a:prstGeom prst="rect">
            <a:avLst/>
          </a:prstGeom>
        </p:spPr>
      </p:pic>
    </p:spTree>
    <p:extLst>
      <p:ext uri="{BB962C8B-B14F-4D97-AF65-F5344CB8AC3E}">
        <p14:creationId xmlns:p14="http://schemas.microsoft.com/office/powerpoint/2010/main" val="3292383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20" y="1555086"/>
            <a:ext cx="3065930"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 </a:t>
            </a: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Ai xếp nhanh nhất được 2 điểm</a:t>
            </a: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8" name="Picture 7"/>
          <p:cNvPicPr>
            <a:picLocks noChangeAspect="1"/>
          </p:cNvPicPr>
          <p:nvPr/>
        </p:nvPicPr>
        <p:blipFill>
          <a:blip r:embed="rId4"/>
          <a:stretch>
            <a:fillRect/>
          </a:stretch>
        </p:blipFill>
        <p:spPr>
          <a:xfrm>
            <a:off x="3995983" y="2155250"/>
            <a:ext cx="3446483" cy="276745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62978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randombar(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448177" y="1742169"/>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 </a:t>
            </a:r>
          </a:p>
        </p:txBody>
      </p:sp>
      <p:sp>
        <p:nvSpPr>
          <p:cNvPr id="6" name="TextBox 5"/>
          <p:cNvSpPr txBox="1"/>
          <p:nvPr/>
        </p:nvSpPr>
        <p:spPr>
          <a:xfrm>
            <a:off x="946672" y="4562057"/>
            <a:ext cx="3151992" cy="830997"/>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Ai xếp nhanh nhất được 2 điểm</a:t>
            </a: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5845" b="96998" l="3400" r="98609">
                        <a14:foregroundMark x1="21175" y1="32227" x2="27666" y2="35861"/>
                        <a14:foregroundMark x1="17774" y1="32227" x2="20247" y2="51343"/>
                        <a14:foregroundMark x1="16692" y1="31596" x2="23338" y2="31596"/>
                        <a14:foregroundMark x1="20556" y1="53870" x2="20866" y2="57978"/>
                        <a14:foregroundMark x1="9583" y1="81833" x2="10819" y2="82148"/>
                        <a14:foregroundMark x1="19938" y1="80885" x2="15147" y2="87678"/>
                        <a14:foregroundMark x1="18083" y1="79621" x2="21484" y2="87204"/>
                        <a14:foregroundMark x1="8964" y1="80569" x2="10819" y2="83412"/>
                        <a14:foregroundMark x1="7419" y1="89258" x2="6801" y2="92733"/>
                        <a14:foregroundMark x1="16692" y1="91785" x2="16383" y2="93997"/>
                        <a14:foregroundMark x1="25193" y1="88626" x2="26739" y2="90205"/>
                        <a14:foregroundMark x1="29830" y1="81201" x2="31376" y2="83412"/>
                        <a14:foregroundMark x1="35703" y1="85940" x2="36940" y2="90205"/>
                        <a14:foregroundMark x1="30139" y1="90837" x2="30139" y2="94313"/>
                        <a14:foregroundMark x1="23029" y1="93365" x2="24266" y2="96840"/>
                        <a14:foregroundMark x1="36012" y1="38705" x2="29521" y2="43760"/>
                        <a14:foregroundMark x1="57496" y1="36493" x2="20247" y2="41548"/>
                        <a14:foregroundMark x1="23648" y1="52607" x2="40340" y2="52923"/>
                        <a14:foregroundMark x1="65533" y1="9953" x2="96754" y2="20221"/>
                      </a14:backgroundRemoval>
                    </a14:imgEffect>
                  </a14:imgLayer>
                </a14:imgProps>
              </a:ext>
            </a:extLst>
          </a:blip>
          <a:stretch>
            <a:fillRect/>
          </a:stretch>
        </p:blipFill>
        <p:spPr>
          <a:xfrm>
            <a:off x="3968458" y="1641087"/>
            <a:ext cx="3501534" cy="3425766"/>
          </a:xfrm>
          <a:prstGeom prst="rect">
            <a:avLst/>
          </a:prstGeom>
        </p:spPr>
      </p:pic>
    </p:spTree>
    <p:extLst>
      <p:ext uri="{BB962C8B-B14F-4D97-AF65-F5344CB8AC3E}">
        <p14:creationId xmlns:p14="http://schemas.microsoft.com/office/powerpoint/2010/main" val="1898631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7" name="TextBox 116"/>
          <p:cNvSpPr txBox="1"/>
          <p:nvPr/>
        </p:nvSpPr>
        <p:spPr>
          <a:xfrm>
            <a:off x="2345074" y="363999"/>
            <a:ext cx="6748302" cy="584775"/>
          </a:xfrm>
          <a:prstGeom prst="rect">
            <a:avLst/>
          </a:prstGeom>
          <a:noFill/>
        </p:spPr>
        <p:txBody>
          <a:bodyPr wrap="square" rtlCol="0">
            <a:spAutoFit/>
          </a:bodyPr>
          <a:lstStyle/>
          <a:p>
            <a:pPr lvl="0" algn="ctr">
              <a:defRPr/>
            </a:pPr>
            <a:r>
              <a:rPr lang="it-IT" altLang="zh-CN" sz="3200" b="1">
                <a:solidFill>
                  <a:srgbClr val="002060"/>
                </a:solidFill>
                <a:latin typeface="Roboto" panose="02000000000000000000" pitchFamily="2" charset="0"/>
                <a:ea typeface="Roboto" panose="02000000000000000000" pitchFamily="2" charset="0"/>
              </a:rPr>
              <a:t>TRÒ CHƠI “AI NHANH NHẤT?”</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0" name="TextBox 19"/>
          <p:cNvSpPr txBox="1"/>
          <p:nvPr/>
        </p:nvSpPr>
        <p:spPr>
          <a:xfrm>
            <a:off x="254539" y="1555086"/>
            <a:ext cx="316517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Quản trò giơ 1 thẻ số trong các số từ 1 đến 10 của bộ đồ dùng</a:t>
            </a:r>
          </a:p>
        </p:txBody>
      </p:sp>
      <p:sp>
        <p:nvSpPr>
          <p:cNvPr id="5" name="TextBox 4"/>
          <p:cNvSpPr txBox="1"/>
          <p:nvPr/>
        </p:nvSpPr>
        <p:spPr>
          <a:xfrm>
            <a:off x="7767019" y="1555086"/>
            <a:ext cx="3496237" cy="1569660"/>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Các bạn sử dụng “Khay 10” để xếp đúng số lượng hình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bằng 2 màu khác nhau </a:t>
            </a:r>
          </a:p>
        </p:txBody>
      </p:sp>
      <p:sp>
        <p:nvSpPr>
          <p:cNvPr id="6" name="TextBox 5"/>
          <p:cNvSpPr txBox="1"/>
          <p:nvPr/>
        </p:nvSpPr>
        <p:spPr>
          <a:xfrm>
            <a:off x="715702" y="5040620"/>
            <a:ext cx="5003523"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Bạn nêu lên cấu tạo của số đó gồm 2 số nào tương ứng với số lượng hình đã xếp trên khay</a:t>
            </a:r>
            <a:endParaRPr lang="vi-VN" altLang="zh-CN" sz="2400">
              <a:solidFill>
                <a:srgbClr val="002060"/>
              </a:solidFill>
              <a:latin typeface="Roboto" panose="02000000000000000000" pitchFamily="2" charset="0"/>
              <a:ea typeface="Roboto" panose="02000000000000000000" pitchFamily="2" charset="0"/>
            </a:endParaRPr>
          </a:p>
        </p:txBody>
      </p:sp>
      <p:sp>
        <p:nvSpPr>
          <p:cNvPr id="7" name="TextBox 6"/>
          <p:cNvSpPr txBox="1"/>
          <p:nvPr/>
        </p:nvSpPr>
        <p:spPr>
          <a:xfrm>
            <a:off x="7767020" y="4192725"/>
            <a:ext cx="3496237" cy="1200329"/>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Sau 5 lượt chơi, bạn nào được nhiều điểm nhất sẽ chiến thắng</a:t>
            </a:r>
          </a:p>
        </p:txBody>
      </p:sp>
      <p:pic>
        <p:nvPicPr>
          <p:cNvPr id="3" name="Picture 2"/>
          <p:cNvPicPr>
            <a:picLocks noChangeAspect="1"/>
          </p:cNvPicPr>
          <p:nvPr/>
        </p:nvPicPr>
        <p:blipFill>
          <a:blip r:embed="rId4"/>
          <a:stretch>
            <a:fillRect/>
          </a:stretch>
        </p:blipFill>
        <p:spPr>
          <a:xfrm>
            <a:off x="3417014" y="1897960"/>
            <a:ext cx="4267762" cy="2845175"/>
          </a:xfrm>
          <a:prstGeom prst="rect">
            <a:avLst/>
          </a:prstGeom>
        </p:spPr>
      </p:pic>
    </p:spTree>
    <p:extLst>
      <p:ext uri="{BB962C8B-B14F-4D97-AF65-F5344CB8AC3E}">
        <p14:creationId xmlns:p14="http://schemas.microsoft.com/office/powerpoint/2010/main" val="25283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down)">
                                      <p:cBhvr>
                                        <p:cTn id="10" dur="500"/>
                                        <p:tgtEl>
                                          <p:spTgt spid="2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20" grpId="0"/>
      <p:bldP spid="5" grpId="0"/>
      <p:bldP spid="6" grpId="0"/>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1931278" y="1555927"/>
            <a:ext cx="8372475" cy="4343400"/>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6" name="TextBox 5">
            <a:extLst>
              <a:ext uri="{FF2B5EF4-FFF2-40B4-BE49-F238E27FC236}">
                <a16:creationId xmlns:a16="http://schemas.microsoft.com/office/drawing/2014/main" id="{F47EDC76-93E4-69B2-B3EB-FFBB9F9285CB}"/>
              </a:ext>
            </a:extLst>
          </p:cNvPr>
          <p:cNvSpPr txBox="1"/>
          <p:nvPr/>
        </p:nvSpPr>
        <p:spPr>
          <a:xfrm>
            <a:off x="6679784" y="1657458"/>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8" name="Picture 7"/>
          <p:cNvPicPr>
            <a:picLocks noChangeAspect="1"/>
          </p:cNvPicPr>
          <p:nvPr/>
        </p:nvPicPr>
        <p:blipFill rotWithShape="1">
          <a:blip r:embed="rId5"/>
          <a:srcRect l="6827" t="7035" r="5654" b="3542"/>
          <a:stretch/>
        </p:blipFill>
        <p:spPr>
          <a:xfrm>
            <a:off x="6393109" y="3561547"/>
            <a:ext cx="868595" cy="868595"/>
          </a:xfrm>
          <a:prstGeom prst="ellipse">
            <a:avLst/>
          </a:prstGeom>
        </p:spPr>
      </p:pic>
      <p:pic>
        <p:nvPicPr>
          <p:cNvPr id="9" name="Picture 8"/>
          <p:cNvPicPr>
            <a:picLocks noChangeAspect="1"/>
          </p:cNvPicPr>
          <p:nvPr/>
        </p:nvPicPr>
        <p:blipFill rotWithShape="1">
          <a:blip r:embed="rId6"/>
          <a:srcRect l="9571" t="6413" r="10420" b="6660"/>
          <a:stretch/>
        </p:blipFill>
        <p:spPr>
          <a:xfrm>
            <a:off x="7528178" y="4656132"/>
            <a:ext cx="848933" cy="848933"/>
          </a:xfrm>
          <a:prstGeom prst="ellipse">
            <a:avLst/>
          </a:prstGeom>
        </p:spPr>
      </p:pic>
      <p:pic>
        <p:nvPicPr>
          <p:cNvPr id="13" name="Picture 12"/>
          <p:cNvPicPr>
            <a:picLocks noChangeAspect="1"/>
          </p:cNvPicPr>
          <p:nvPr/>
        </p:nvPicPr>
        <p:blipFill rotWithShape="1">
          <a:blip r:embed="rId7"/>
          <a:srcRect l="5642" t="6399" r="6278" b="6897"/>
          <a:stretch/>
        </p:blipFill>
        <p:spPr>
          <a:xfrm>
            <a:off x="8901033" y="4674977"/>
            <a:ext cx="878797" cy="878797"/>
          </a:xfrm>
          <a:prstGeom prst="ellipse">
            <a:avLst/>
          </a:prstGeom>
        </p:spPr>
      </p:pic>
      <p:sp>
        <p:nvSpPr>
          <p:cNvPr id="5" name="TextBox 4">
            <a:extLst>
              <a:ext uri="{FF2B5EF4-FFF2-40B4-BE49-F238E27FC236}">
                <a16:creationId xmlns:a16="http://schemas.microsoft.com/office/drawing/2014/main" id="{EFDE824D-7BC5-90F3-C07C-456ED61796A8}"/>
              </a:ext>
            </a:extLst>
          </p:cNvPr>
          <p:cNvSpPr txBox="1"/>
          <p:nvPr/>
        </p:nvSpPr>
        <p:spPr>
          <a:xfrm>
            <a:off x="2812613" y="3727627"/>
            <a:ext cx="1423379" cy="276999"/>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Có 10 ô</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0" name="TextBox 9">
            <a:extLst>
              <a:ext uri="{FF2B5EF4-FFF2-40B4-BE49-F238E27FC236}">
                <a16:creationId xmlns:a16="http://schemas.microsoft.com/office/drawing/2014/main" id="{3B620A34-3DE0-D059-6C74-E9F5B756E90A}"/>
              </a:ext>
            </a:extLst>
          </p:cNvPr>
          <p:cNvSpPr txBox="1"/>
          <p:nvPr/>
        </p:nvSpPr>
        <p:spPr>
          <a:xfrm>
            <a:off x="2789342" y="4674977"/>
            <a:ext cx="3328173" cy="553998"/>
          </a:xfrm>
          <a:prstGeom prst="rect">
            <a:avLst/>
          </a:prstGeom>
          <a:noFill/>
        </p:spPr>
        <p:txBody>
          <a:bodyPr wrap="square" lIns="0" tIns="0" rIns="0" bIns="0" rtlCol="0">
            <a:spAutoFit/>
          </a:bodyPr>
          <a:lstStyle/>
          <a:p>
            <a:pPr lvl="0" algn="just">
              <a:defRPr/>
            </a:pPr>
            <a:r>
              <a:rPr kumimoji="0" lang="pt-BR" sz="18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a:t>
            </a:r>
            <a:r>
              <a:rPr lang="vi-VN">
                <a:solidFill>
                  <a:srgbClr val="002060"/>
                </a:solidFill>
                <a:latin typeface="Roboto" panose="02000000000000000000" pitchFamily="2" charset="0"/>
                <a:ea typeface="Roboto" panose="02000000000000000000" pitchFamily="2" charset="0"/>
              </a:rPr>
              <a:t>Sản phẩm chắc chắn, đẹp mắt,</a:t>
            </a:r>
          </a:p>
          <a:p>
            <a:pPr lvl="0" algn="just">
              <a:defRPr/>
            </a:pPr>
            <a:r>
              <a:rPr lang="vi-VN">
                <a:solidFill>
                  <a:srgbClr val="002060"/>
                </a:solidFill>
                <a:latin typeface="Roboto" panose="02000000000000000000" pitchFamily="2" charset="0"/>
                <a:ea typeface="Roboto" panose="02000000000000000000" pitchFamily="2" charset="0"/>
              </a:rPr>
              <a:t>sử dụng được nhiều lần</a:t>
            </a:r>
            <a:endParaRPr kumimoji="0" lang="en-US" sz="1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912212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circle(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circle(in)">
                                      <p:cBhvr>
                                        <p:cTn id="29" dur="20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circle(in)">
                                      <p:cBhvr>
                                        <p:cTn id="3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5"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4602" y="3430402"/>
            <a:ext cx="1315971" cy="2156169"/>
          </a:xfrm>
          <a:prstGeom prst="rect">
            <a:avLst/>
          </a:prstGeom>
        </p:spPr>
      </p:pic>
      <p:sp>
        <p:nvSpPr>
          <p:cNvPr id="5" name="TextBox 4">
            <a:extLst>
              <a:ext uri="{FF2B5EF4-FFF2-40B4-BE49-F238E27FC236}">
                <a16:creationId xmlns:a16="http://schemas.microsoft.com/office/drawing/2014/main" id="{B725248E-A0D6-AD5A-5800-9A78FC7887FD}"/>
              </a:ext>
            </a:extLst>
          </p:cNvPr>
          <p:cNvSpPr txBox="1"/>
          <p:nvPr/>
        </p:nvSpPr>
        <p:spPr>
          <a:xfrm>
            <a:off x="2811000" y="2451457"/>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Roboto Black" panose="02000000000000000000" pitchFamily="2" charset="0"/>
                <a:ea typeface="Roboto Black" panose="02000000000000000000" pitchFamily="2" charset="0"/>
                <a:cs typeface="+mn-cs"/>
              </a:rPr>
              <a:t>TẠM</a:t>
            </a:r>
            <a:r>
              <a:rPr kumimoji="0" lang="en-US" sz="4800" b="1" i="0" u="none" strike="noStrike" kern="1200" cap="none" spc="0" normalizeH="0" noProof="0">
                <a:ln>
                  <a:noFill/>
                </a:ln>
                <a:solidFill>
                  <a:srgbClr val="00B050"/>
                </a:solidFill>
                <a:effectLst/>
                <a:uLnTx/>
                <a:uFillTx/>
                <a:latin typeface="Roboto Black" panose="02000000000000000000" pitchFamily="2" charset="0"/>
                <a:ea typeface="Roboto Black" panose="02000000000000000000" pitchFamily="2" charset="0"/>
                <a:cs typeface="+mn-cs"/>
              </a:rPr>
              <a:t> BIỆT CÁC EM</a:t>
            </a:r>
            <a:endParaRPr kumimoji="0" lang="en-US" sz="48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9606" y="3765176"/>
            <a:ext cx="2636687" cy="1821395"/>
          </a:xfrm>
          <a:prstGeom prst="rect">
            <a:avLst/>
          </a:prstGeom>
        </p:spPr>
      </p:pic>
    </p:spTree>
    <p:extLst>
      <p:ext uri="{BB962C8B-B14F-4D97-AF65-F5344CB8AC3E}">
        <p14:creationId xmlns:p14="http://schemas.microsoft.com/office/powerpoint/2010/main" val="175842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2"/>
                                        </p:tgtEl>
                                        <p:attrNameLst>
                                          <p:attrName>r</p:attrName>
                                        </p:attrNameLst>
                                      </p:cBhvr>
                                    </p:animRot>
                                    <p:animRot by="-240000">
                                      <p:cBhvr>
                                        <p:cTn id="10" dur="200" fill="hold">
                                          <p:stCondLst>
                                            <p:cond delay="200"/>
                                          </p:stCondLst>
                                        </p:cTn>
                                        <p:tgtEl>
                                          <p:spTgt spid="2"/>
                                        </p:tgtEl>
                                        <p:attrNameLst>
                                          <p:attrName>r</p:attrName>
                                        </p:attrNameLst>
                                      </p:cBhvr>
                                    </p:animRot>
                                    <p:animRot by="240000">
                                      <p:cBhvr>
                                        <p:cTn id="11" dur="200" fill="hold">
                                          <p:stCondLst>
                                            <p:cond delay="400"/>
                                          </p:stCondLst>
                                        </p:cTn>
                                        <p:tgtEl>
                                          <p:spTgt spid="2"/>
                                        </p:tgtEl>
                                        <p:attrNameLst>
                                          <p:attrName>r</p:attrName>
                                        </p:attrNameLst>
                                      </p:cBhvr>
                                    </p:animRot>
                                    <p:animRot by="-240000">
                                      <p:cBhvr>
                                        <p:cTn id="12" dur="200" fill="hold">
                                          <p:stCondLst>
                                            <p:cond delay="600"/>
                                          </p:stCondLst>
                                        </p:cTn>
                                        <p:tgtEl>
                                          <p:spTgt spid="2"/>
                                        </p:tgtEl>
                                        <p:attrNameLst>
                                          <p:attrName>r</p:attrName>
                                        </p:attrNameLst>
                                      </p:cBhvr>
                                    </p:animRot>
                                    <p:animRot by="120000">
                                      <p:cBhvr>
                                        <p:cTn id="13" dur="200" fill="hold">
                                          <p:stCondLst>
                                            <p:cond delay="800"/>
                                          </p:stCondLst>
                                        </p:cTn>
                                        <p:tgtEl>
                                          <p:spTgt spid="2"/>
                                        </p:tgtEl>
                                        <p:attrNameLst>
                                          <p:attrName>r</p:attrName>
                                        </p:attrNameLst>
                                      </p:cBhvr>
                                    </p:animRot>
                                  </p:childTnLst>
                                </p:cTn>
                              </p:par>
                              <p:par>
                                <p:cTn id="14" presetID="2" presetClass="entr" presetSubtype="1" fill="hold" grpId="0" nodeType="withEffect">
                                  <p:stCondLst>
                                    <p:cond delay="0"/>
                                  </p:stCondLst>
                                  <p:iterate type="lt">
                                    <p:tmPct val="0"/>
                                  </p:iterate>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4" presetClass="emph" presetSubtype="0" fill="hold" grpId="1" nodeType="clickEffect">
                                  <p:stCondLst>
                                    <p:cond delay="0"/>
                                  </p:stCondLst>
                                  <p:iterate type="lt">
                                    <p:tmPct val="10000"/>
                                  </p:iterate>
                                  <p:childTnLst>
                                    <p:animMotion origin="layout" path="M -3.125E-6 4.44444E-6 L -3.125E-6 -0.07223 " pathEditMode="relative" rAng="0" ptsTypes="AA">
                                      <p:cBhvr>
                                        <p:cTn id="21" dur="250" accel="50000" decel="50000" autoRev="1" fill="hold">
                                          <p:stCondLst>
                                            <p:cond delay="0"/>
                                          </p:stCondLst>
                                        </p:cTn>
                                        <p:tgtEl>
                                          <p:spTgt spid="5"/>
                                        </p:tgtEl>
                                        <p:attrNameLst>
                                          <p:attrName>ppt_x</p:attrName>
                                          <p:attrName>ppt_y</p:attrName>
                                        </p:attrNameLst>
                                      </p:cBhvr>
                                      <p:rCtr x="0" y="-3611"/>
                                    </p:animMotion>
                                    <p:animRot by="1500000">
                                      <p:cBhvr>
                                        <p:cTn id="22" dur="125" fill="hold">
                                          <p:stCondLst>
                                            <p:cond delay="0"/>
                                          </p:stCondLst>
                                        </p:cTn>
                                        <p:tgtEl>
                                          <p:spTgt spid="5"/>
                                        </p:tgtEl>
                                        <p:attrNameLst>
                                          <p:attrName>r</p:attrName>
                                        </p:attrNameLst>
                                      </p:cBhvr>
                                    </p:animRot>
                                    <p:animRot by="-1500000">
                                      <p:cBhvr>
                                        <p:cTn id="23" dur="125" fill="hold">
                                          <p:stCondLst>
                                            <p:cond delay="125"/>
                                          </p:stCondLst>
                                        </p:cTn>
                                        <p:tgtEl>
                                          <p:spTgt spid="5"/>
                                        </p:tgtEl>
                                        <p:attrNameLst>
                                          <p:attrName>r</p:attrName>
                                        </p:attrNameLst>
                                      </p:cBhvr>
                                    </p:animRot>
                                    <p:animRot by="-1500000">
                                      <p:cBhvr>
                                        <p:cTn id="24" dur="125" fill="hold">
                                          <p:stCondLst>
                                            <p:cond delay="250"/>
                                          </p:stCondLst>
                                        </p:cTn>
                                        <p:tgtEl>
                                          <p:spTgt spid="5"/>
                                        </p:tgtEl>
                                        <p:attrNameLst>
                                          <p:attrName>r</p:attrName>
                                        </p:attrNameLst>
                                      </p:cBhvr>
                                    </p:animRot>
                                    <p:animRot by="1500000">
                                      <p:cBhvr>
                                        <p:cTn id="25"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741510" y="1793425"/>
            <a:ext cx="1785933" cy="461665"/>
          </a:xfrm>
          <a:prstGeom prst="rect">
            <a:avLst/>
          </a:prstGeom>
          <a:noFill/>
        </p:spPr>
        <p:txBody>
          <a:bodyPr wrap="square" rtlCol="0">
            <a:spAutoFit/>
          </a:bodyPr>
          <a:lstStyle/>
          <a:p>
            <a:pPr lvl="0" algn="just">
              <a:defRPr/>
            </a:pPr>
            <a:r>
              <a:rPr lang="vi-VN" altLang="zh-CN" sz="2400" b="1">
                <a:solidFill>
                  <a:srgbClr val="FF0000"/>
                </a:solidFill>
                <a:latin typeface="Roboto" panose="02000000000000000000" pitchFamily="2" charset="0"/>
                <a:ea typeface="Roboto" panose="02000000000000000000" pitchFamily="2" charset="0"/>
              </a:rPr>
              <a:t>Cách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9" name="TextBox 8"/>
          <p:cNvSpPr txBox="1"/>
          <p:nvPr/>
        </p:nvSpPr>
        <p:spPr>
          <a:xfrm>
            <a:off x="2789534" y="481687"/>
            <a:ext cx="6703787" cy="584775"/>
          </a:xfrm>
          <a:prstGeom prst="rect">
            <a:avLst/>
          </a:prstGeom>
          <a:noFill/>
        </p:spPr>
        <p:txBody>
          <a:bodyPr wrap="square" rtlCol="0">
            <a:spAutoFit/>
          </a:bodyPr>
          <a:lstStyle/>
          <a:p>
            <a:pPr lvl="0" algn="ctr">
              <a:defRPr/>
            </a:pPr>
            <a:r>
              <a:rPr lang="vi-VN" altLang="zh-CN" sz="3200" b="1">
                <a:solidFill>
                  <a:srgbClr val="002060"/>
                </a:solidFill>
                <a:latin typeface="Roboto" panose="02000000000000000000" pitchFamily="2" charset="0"/>
                <a:ea typeface="Roboto" panose="02000000000000000000" pitchFamily="2" charset="0"/>
              </a:rPr>
              <a:t>TRÒ CHƠI “AI NHANH – AI ĐÚNG!“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0" name="TextBox 9"/>
          <p:cNvSpPr txBox="1"/>
          <p:nvPr/>
        </p:nvSpPr>
        <p:spPr>
          <a:xfrm>
            <a:off x="6785801" y="2362094"/>
            <a:ext cx="3370063" cy="1569660"/>
          </a:xfrm>
          <a:prstGeom prst="rect">
            <a:avLst/>
          </a:prstGeom>
          <a:noFill/>
        </p:spPr>
        <p:txBody>
          <a:bodyPr wrap="square" rtlCol="0">
            <a:spAutoFit/>
          </a:bodyPr>
          <a:lstStyle/>
          <a:p>
            <a:pPr lvl="0" algn="just">
              <a:defRPr/>
            </a:pPr>
            <a:r>
              <a:rPr lang="vi-VN" altLang="zh-CN" sz="2400" dirty="0">
                <a:solidFill>
                  <a:srgbClr val="002060"/>
                </a:solidFill>
                <a:latin typeface="Roboto" panose="02000000000000000000" pitchFamily="2" charset="0"/>
                <a:ea typeface="Roboto" panose="02000000000000000000" pitchFamily="2" charset="0"/>
              </a:rPr>
              <a:t>Quản trò yêu cầu người chơi lấy số lượng đồ dùng bất kì trong bộ</a:t>
            </a:r>
            <a:r>
              <a:rPr lang="en-US" altLang="zh-CN" sz="2400" dirty="0">
                <a:solidFill>
                  <a:srgbClr val="002060"/>
                </a:solidFill>
                <a:latin typeface="Roboto" panose="02000000000000000000" pitchFamily="2" charset="0"/>
                <a:ea typeface="Roboto" panose="02000000000000000000" pitchFamily="2" charset="0"/>
              </a:rPr>
              <a:t> </a:t>
            </a:r>
            <a:r>
              <a:rPr lang="vi-VN" altLang="zh-CN" sz="2400" dirty="0">
                <a:solidFill>
                  <a:srgbClr val="002060"/>
                </a:solidFill>
                <a:latin typeface="Roboto" panose="02000000000000000000" pitchFamily="2" charset="0"/>
                <a:ea typeface="Roboto" panose="02000000000000000000" pitchFamily="2" charset="0"/>
              </a:rPr>
              <a:t>đồ dùng học tập</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3" name="TextBox 12"/>
          <p:cNvSpPr txBox="1"/>
          <p:nvPr/>
        </p:nvSpPr>
        <p:spPr>
          <a:xfrm>
            <a:off x="6821901" y="4272487"/>
            <a:ext cx="3370062" cy="1200329"/>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Người chơi lấy số lượng theo đúng yêu cầu và xếp vào khay</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stretch>
            <a:fillRect/>
          </a:stretch>
        </p:blipFill>
        <p:spPr>
          <a:xfrm>
            <a:off x="1087459" y="2652821"/>
            <a:ext cx="4209722" cy="2830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48266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695" y="2453738"/>
            <a:ext cx="2014744" cy="3844988"/>
          </a:xfrm>
          <a:prstGeom prst="rect">
            <a:avLst/>
          </a:prstGeom>
        </p:spPr>
      </p:pic>
      <p:sp>
        <p:nvSpPr>
          <p:cNvPr id="5" name="TextBox 4"/>
          <p:cNvSpPr txBox="1"/>
          <p:nvPr/>
        </p:nvSpPr>
        <p:spPr>
          <a:xfrm>
            <a:off x="7961807" y="4673280"/>
            <a:ext cx="2149529" cy="830997"/>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hình tròn, bảng có 10 ô</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6" name="Rounded Rectangular Callout 5"/>
          <p:cNvSpPr/>
          <p:nvPr/>
        </p:nvSpPr>
        <p:spPr>
          <a:xfrm>
            <a:off x="2781717" y="3382615"/>
            <a:ext cx="3340905" cy="1521498"/>
          </a:xfrm>
          <a:prstGeom prst="wedgeRoundRectCallout">
            <a:avLst>
              <a:gd name="adj1" fmla="val -85721"/>
              <a:gd name="adj2" fmla="val -60398"/>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2884576" y="3553560"/>
            <a:ext cx="3012641"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a:t>
            </a:r>
            <a:r>
              <a:rPr lang="vi-VN" altLang="zh-CN" sz="2400">
                <a:solidFill>
                  <a:srgbClr val="002060"/>
                </a:solidFill>
                <a:latin typeface="Roboto" panose="02000000000000000000" pitchFamily="2" charset="0"/>
                <a:ea typeface="Roboto" panose="02000000000000000000" pitchFamily="2" charset="0"/>
              </a:rPr>
              <a:t>ác bạn trong tranh đã sử dụng những gì để xếp hình?</a:t>
            </a:r>
          </a:p>
        </p:txBody>
      </p:sp>
      <p:pic>
        <p:nvPicPr>
          <p:cNvPr id="3" name="Picture 2"/>
          <p:cNvPicPr>
            <a:picLocks noChangeAspect="1"/>
          </p:cNvPicPr>
          <p:nvPr/>
        </p:nvPicPr>
        <p:blipFill>
          <a:blip r:embed="rId5"/>
          <a:stretch>
            <a:fillRect/>
          </a:stretch>
        </p:blipFill>
        <p:spPr>
          <a:xfrm>
            <a:off x="6941865" y="2055730"/>
            <a:ext cx="3787208" cy="2279964"/>
          </a:xfrm>
          <a:prstGeom prst="rect">
            <a:avLst/>
          </a:prstGeom>
        </p:spPr>
      </p:pic>
      <p:sp>
        <p:nvSpPr>
          <p:cNvPr id="9" name="TextBox 8"/>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4260306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7657" y="3247205"/>
            <a:ext cx="2008488" cy="2852149"/>
          </a:xfrm>
          <a:prstGeom prst="rect">
            <a:avLst/>
          </a:prstGeom>
        </p:spPr>
      </p:pic>
      <p:sp>
        <p:nvSpPr>
          <p:cNvPr id="6" name="Rounded Rectangular Callout 5"/>
          <p:cNvSpPr/>
          <p:nvPr/>
        </p:nvSpPr>
        <p:spPr>
          <a:xfrm>
            <a:off x="5738468" y="4640995"/>
            <a:ext cx="3340905" cy="1521498"/>
          </a:xfrm>
          <a:prstGeom prst="wedgeRoundRectCallout">
            <a:avLst>
              <a:gd name="adj1" fmla="val 71732"/>
              <a:gd name="adj2" fmla="val -82682"/>
              <a:gd name="adj3" fmla="val 16667"/>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p:cNvSpPr txBox="1"/>
          <p:nvPr/>
        </p:nvSpPr>
        <p:spPr>
          <a:xfrm>
            <a:off x="652356" y="4442446"/>
            <a:ext cx="3012641"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Đây chính là khay 10!</a:t>
            </a:r>
            <a:endParaRPr lang="vi-VN" altLang="zh-CN" sz="240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5"/>
          <a:stretch>
            <a:fillRect/>
          </a:stretch>
        </p:blipFill>
        <p:spPr>
          <a:xfrm>
            <a:off x="2789534" y="1495021"/>
            <a:ext cx="4446677" cy="2717414"/>
          </a:xfrm>
          <a:prstGeom prst="rect">
            <a:avLst/>
          </a:prstGeom>
        </p:spPr>
      </p:pic>
      <p:sp>
        <p:nvSpPr>
          <p:cNvPr id="11" name="Arc 10"/>
          <p:cNvSpPr/>
          <p:nvPr/>
        </p:nvSpPr>
        <p:spPr>
          <a:xfrm rot="17178765">
            <a:off x="1289587" y="3845428"/>
            <a:ext cx="1869966" cy="1399516"/>
          </a:xfrm>
          <a:prstGeom prst="arc">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5775106" y="4844730"/>
            <a:ext cx="3304267" cy="1200329"/>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Chúng mình cùng làm khay 10 học Toán giống các bạn nhé!</a:t>
            </a:r>
            <a:endParaRPr lang="vi-VN" altLang="zh-CN" sz="2400">
              <a:solidFill>
                <a:srgbClr val="002060"/>
              </a:solidFill>
              <a:latin typeface="Roboto" panose="02000000000000000000" pitchFamily="2" charset="0"/>
              <a:ea typeface="Roboto" panose="02000000000000000000" pitchFamily="2" charset="0"/>
            </a:endParaRPr>
          </a:p>
        </p:txBody>
      </p:sp>
      <p:sp>
        <p:nvSpPr>
          <p:cNvPr id="13" name="TextBox 12"/>
          <p:cNvSpPr txBox="1"/>
          <p:nvPr/>
        </p:nvSpPr>
        <p:spPr>
          <a:xfrm>
            <a:off x="4559058" y="481687"/>
            <a:ext cx="2676318" cy="584775"/>
          </a:xfrm>
          <a:prstGeom prst="rect">
            <a:avLst/>
          </a:prstGeom>
          <a:noFill/>
        </p:spPr>
        <p:txBody>
          <a:bodyPr wrap="square" rtlCol="0">
            <a:spAutoFit/>
          </a:bodyPr>
          <a:lstStyle/>
          <a:p>
            <a:pPr lvl="0" algn="ctr">
              <a:defRPr/>
            </a:pPr>
            <a:r>
              <a:rPr lang="en-US" altLang="zh-CN" sz="3200" b="1">
                <a:solidFill>
                  <a:srgbClr val="002060"/>
                </a:solidFill>
                <a:latin typeface="Roboto" panose="02000000000000000000" pitchFamily="2" charset="0"/>
                <a:ea typeface="Roboto" panose="02000000000000000000" pitchFamily="2" charset="0"/>
              </a:rPr>
              <a:t>KHỞI ĐỘNG</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13758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665701" y="4219920"/>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7</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575980" y="341526"/>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4" name="Picture 3"/>
          <p:cNvPicPr>
            <a:picLocks noChangeAspect="1"/>
          </p:cNvPicPr>
          <p:nvPr/>
        </p:nvPicPr>
        <p:blipFill>
          <a:blip r:embed="rId4"/>
          <a:stretch>
            <a:fillRect/>
          </a:stretch>
        </p:blipFill>
        <p:spPr>
          <a:xfrm>
            <a:off x="495747" y="2057414"/>
            <a:ext cx="4756368" cy="1916416"/>
          </a:xfrm>
          <a:prstGeom prst="rect">
            <a:avLst/>
          </a:prstGeom>
        </p:spPr>
      </p:pic>
      <p:pic>
        <p:nvPicPr>
          <p:cNvPr id="5" name="Picture 4"/>
          <p:cNvPicPr>
            <a:picLocks noChangeAspect="1"/>
          </p:cNvPicPr>
          <p:nvPr/>
        </p:nvPicPr>
        <p:blipFill>
          <a:blip r:embed="rId5"/>
          <a:stretch>
            <a:fillRect/>
          </a:stretch>
        </p:blipFill>
        <p:spPr>
          <a:xfrm>
            <a:off x="4010380" y="4800924"/>
            <a:ext cx="4709839" cy="1974883"/>
          </a:xfrm>
          <a:prstGeom prst="rect">
            <a:avLst/>
          </a:prstGeom>
        </p:spPr>
      </p:pic>
      <p:pic>
        <p:nvPicPr>
          <p:cNvPr id="6" name="Picture 5"/>
          <p:cNvPicPr>
            <a:picLocks noChangeAspect="1"/>
          </p:cNvPicPr>
          <p:nvPr/>
        </p:nvPicPr>
        <p:blipFill>
          <a:blip r:embed="rId6"/>
          <a:stretch>
            <a:fillRect/>
          </a:stretch>
        </p:blipFill>
        <p:spPr>
          <a:xfrm>
            <a:off x="7397393" y="2057414"/>
            <a:ext cx="4699011" cy="1951064"/>
          </a:xfrm>
          <a:prstGeom prst="rect">
            <a:avLst/>
          </a:prstGeom>
        </p:spPr>
      </p:pic>
      <p:sp>
        <p:nvSpPr>
          <p:cNvPr id="17" name="TextBox 16"/>
          <p:cNvSpPr txBox="1"/>
          <p:nvPr/>
        </p:nvSpPr>
        <p:spPr>
          <a:xfrm>
            <a:off x="2328675"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dirty="0">
                <a:solidFill>
                  <a:srgbClr val="002060"/>
                </a:solidFill>
                <a:latin typeface="Roboto" panose="02000000000000000000" pitchFamily="2" charset="0"/>
                <a:ea typeface="Roboto" panose="02000000000000000000" pitchFamily="2" charset="0"/>
              </a:rPr>
              <a:t>Con </a:t>
            </a:r>
            <a:r>
              <a:rPr lang="en-US" altLang="zh-CN" sz="2400" noProof="0" dirty="0" err="1">
                <a:solidFill>
                  <a:srgbClr val="002060"/>
                </a:solidFill>
                <a:latin typeface="Roboto" panose="02000000000000000000" pitchFamily="2" charset="0"/>
                <a:ea typeface="Roboto" panose="02000000000000000000" pitchFamily="2" charset="0"/>
              </a:rPr>
              <a:t>hãy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đếm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xem</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có</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bao</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nhiêu</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hình</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trong</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các</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khay</a:t>
            </a:r>
            <a:r>
              <a:rPr lang="en-US" altLang="zh-CN" sz="2400" noProof="0" dirty="0">
                <a:solidFill>
                  <a:srgbClr val="002060"/>
                </a:solidFill>
                <a:latin typeface="Roboto" panose="02000000000000000000" pitchFamily="2" charset="0"/>
                <a:ea typeface="Roboto" panose="02000000000000000000" pitchFamily="2" charset="0"/>
              </a:rPr>
              <a:t> </a:t>
            </a:r>
            <a:r>
              <a:rPr lang="en-US" altLang="zh-CN" sz="2400" noProof="0" dirty="0" err="1">
                <a:solidFill>
                  <a:srgbClr val="002060"/>
                </a:solidFill>
                <a:latin typeface="Roboto" panose="02000000000000000000" pitchFamily="2" charset="0"/>
                <a:ea typeface="Roboto" panose="02000000000000000000" pitchFamily="2" charset="0"/>
              </a:rPr>
              <a:t>sau</a:t>
            </a:r>
            <a:r>
              <a:rPr lang="en-US" altLang="zh-CN" sz="2400" noProof="0" dirty="0">
                <a:solidFill>
                  <a:srgbClr val="002060"/>
                </a:solidFill>
                <a:latin typeface="Roboto" panose="02000000000000000000" pitchFamily="2" charset="0"/>
                <a:ea typeface="Roboto" panose="02000000000000000000" pitchFamily="2" charset="0"/>
              </a:rPr>
              <a:t>:</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575980"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6067348"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6195775" y="4008478"/>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5</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6</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46066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randombar(horizontal)">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randombar(horizontal)">
                                      <p:cBhvr>
                                        <p:cTn id="28" dur="500"/>
                                        <p:tgtEl>
                                          <p:spTgt spid="38"/>
                                        </p:tgtEl>
                                      </p:cBhvr>
                                    </p:animEffect>
                                  </p:childTnLst>
                                </p:cTn>
                              </p:par>
                              <p:par>
                                <p:cTn id="29" presetID="14" presetClass="entr" presetSubtype="1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down)">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randombar(horizontal)">
                                      <p:cBhvr>
                                        <p:cTn id="41" dur="500"/>
                                        <p:tgtEl>
                                          <p:spTgt spid="6"/>
                                        </p:tgtEl>
                                      </p:cBhvr>
                                    </p:animEffect>
                                  </p:childTnLst>
                                </p:cTn>
                              </p:par>
                              <p:par>
                                <p:cTn id="42" presetID="14" presetClass="entr" presetSubtype="1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randombar(horizontal)">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42"/>
                                        </p:tgtEl>
                                        <p:attrNameLst>
                                          <p:attrName>style.visibility</p:attrName>
                                        </p:attrNameLst>
                                      </p:cBhvr>
                                      <p:to>
                                        <p:strVal val="visible"/>
                                      </p:to>
                                    </p:set>
                                    <p:animEffect transition="in" filter="wipe(down)">
                                      <p:cBhvr>
                                        <p:cTn id="4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7"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306109" y="4219920"/>
            <a:ext cx="410966" cy="584775"/>
          </a:xfrm>
          <a:prstGeom prst="rect">
            <a:avLst/>
          </a:prstGeom>
          <a:noFill/>
        </p:spPr>
        <p:txBody>
          <a:bodyPr wrap="square" rtlCol="0">
            <a:spAutoFit/>
          </a:bodyPr>
          <a:lstStyle/>
          <a:p>
            <a:pPr lvl="0" algn="just">
              <a:defRPr/>
            </a:pPr>
            <a:r>
              <a:rPr lang="en-US" altLang="zh-CN" sz="3200" b="1" dirty="0">
                <a:solidFill>
                  <a:srgbClr val="00B050"/>
                </a:solidFill>
                <a:latin typeface="Roboto" panose="02000000000000000000" pitchFamily="2" charset="0"/>
                <a:ea typeface="Roboto"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2702435" y="326633"/>
            <a:ext cx="6996956"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406496" y="1385728"/>
            <a:ext cx="7853015"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2400" noProof="0">
                <a:solidFill>
                  <a:srgbClr val="002060"/>
                </a:solidFill>
                <a:latin typeface="Roboto" panose="02000000000000000000" pitchFamily="2" charset="0"/>
                <a:ea typeface="Roboto" panose="02000000000000000000" pitchFamily="2" charset="0"/>
              </a:rPr>
              <a:t>Con hãy đếm xem có bao nhiêu hình trong các khay sau:</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grpSp>
        <p:nvGrpSpPr>
          <p:cNvPr id="23" name="Group 22"/>
          <p:cNvGrpSpPr/>
          <p:nvPr/>
        </p:nvGrpSpPr>
        <p:grpSpPr>
          <a:xfrm>
            <a:off x="2216388" y="3973830"/>
            <a:ext cx="595901" cy="827094"/>
            <a:chOff x="2575981" y="2435040"/>
            <a:chExt cx="595901" cy="827094"/>
          </a:xfrm>
        </p:grpSpPr>
        <p:sp>
          <p:nvSpPr>
            <p:cNvPr id="18" name="Rounded Rectangle 17"/>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a:stCxn id="4" idx="2"/>
              <a:endCxn id="18"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9448947" y="4000853"/>
            <a:ext cx="595901" cy="827094"/>
            <a:chOff x="2575981" y="2435040"/>
            <a:chExt cx="595901" cy="827094"/>
          </a:xfrm>
        </p:grpSpPr>
        <p:sp>
          <p:nvSpPr>
            <p:cNvPr id="30" name="Rounded Rectangle 29"/>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1" name="Straight Connector 30"/>
            <p:cNvCxnSpPr>
              <a:endCxn id="30"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grpSp>
        <p:nvGrpSpPr>
          <p:cNvPr id="38" name="Group 37"/>
          <p:cNvGrpSpPr/>
          <p:nvPr/>
        </p:nvGrpSpPr>
        <p:grpSpPr>
          <a:xfrm flipV="1">
            <a:off x="5902964" y="4008478"/>
            <a:ext cx="595901" cy="827094"/>
            <a:chOff x="2575981" y="2435040"/>
            <a:chExt cx="595901" cy="827094"/>
          </a:xfrm>
        </p:grpSpPr>
        <p:sp>
          <p:nvSpPr>
            <p:cNvPr id="39" name="Rounded Rectangle 38"/>
            <p:cNvSpPr/>
            <p:nvPr/>
          </p:nvSpPr>
          <p:spPr>
            <a:xfrm>
              <a:off x="2575981" y="2694986"/>
              <a:ext cx="595901" cy="567148"/>
            </a:xfrm>
            <a:prstGeom prst="round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p:cNvCxnSpPr>
              <a:endCxn id="39" idx="0"/>
            </p:cNvCxnSpPr>
            <p:nvPr/>
          </p:nvCxnSpPr>
          <p:spPr>
            <a:xfrm>
              <a:off x="2873932" y="2435040"/>
              <a:ext cx="0" cy="259946"/>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p:nvPr/>
        </p:nvSpPr>
        <p:spPr>
          <a:xfrm>
            <a:off x="5857187" y="4012684"/>
            <a:ext cx="765425"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10</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sp>
        <p:nvSpPr>
          <p:cNvPr id="42" name="TextBox 41"/>
          <p:cNvSpPr txBox="1"/>
          <p:nvPr/>
        </p:nvSpPr>
        <p:spPr>
          <a:xfrm>
            <a:off x="9541413" y="4279509"/>
            <a:ext cx="410966" cy="584775"/>
          </a:xfrm>
          <a:prstGeom prst="rect">
            <a:avLst/>
          </a:prstGeom>
          <a:noFill/>
        </p:spPr>
        <p:txBody>
          <a:bodyPr wrap="square" rtlCol="0">
            <a:spAutoFit/>
          </a:bodyPr>
          <a:lstStyle/>
          <a:p>
            <a:pPr lvl="0" algn="just">
              <a:defRPr/>
            </a:pPr>
            <a:r>
              <a:rPr lang="en-US" altLang="zh-CN" sz="3200" b="1">
                <a:solidFill>
                  <a:srgbClr val="00B050"/>
                </a:solidFill>
                <a:latin typeface="Roboto" panose="02000000000000000000" pitchFamily="2" charset="0"/>
                <a:ea typeface="Roboto" panose="02000000000000000000" pitchFamily="2" charset="0"/>
              </a:rPr>
              <a:t>8</a:t>
            </a:r>
            <a:endParaRPr kumimoji="0" lang="en-US" altLang="zh-CN" sz="3200" b="1" i="0" u="none" strike="noStrike" kern="1200" cap="none" spc="0" normalizeH="0" baseline="0" noProof="0" dirty="0">
              <a:ln>
                <a:noFill/>
              </a:ln>
              <a:solidFill>
                <a:srgbClr val="00B050"/>
              </a:solidFill>
              <a:effectLst/>
              <a:uLnTx/>
              <a:uFillTx/>
              <a:latin typeface="Roboto" panose="02000000000000000000" pitchFamily="2" charset="0"/>
              <a:ea typeface="Roboto" panose="02000000000000000000" pitchFamily="2" charset="0"/>
            </a:endParaRPr>
          </a:p>
        </p:txBody>
      </p:sp>
      <p:pic>
        <p:nvPicPr>
          <p:cNvPr id="19" name="Picture 18"/>
          <p:cNvPicPr>
            <a:picLocks noChangeAspect="1"/>
          </p:cNvPicPr>
          <p:nvPr/>
        </p:nvPicPr>
        <p:blipFill>
          <a:blip r:embed="rId4"/>
          <a:stretch>
            <a:fillRect/>
          </a:stretch>
        </p:blipFill>
        <p:spPr>
          <a:xfrm>
            <a:off x="520341" y="2423290"/>
            <a:ext cx="3772309" cy="1543612"/>
          </a:xfrm>
          <a:prstGeom prst="rect">
            <a:avLst/>
          </a:prstGeom>
        </p:spPr>
      </p:pic>
      <p:pic>
        <p:nvPicPr>
          <p:cNvPr id="20" name="Picture 19"/>
          <p:cNvPicPr>
            <a:picLocks noChangeAspect="1"/>
          </p:cNvPicPr>
          <p:nvPr/>
        </p:nvPicPr>
        <p:blipFill>
          <a:blip r:embed="rId5"/>
          <a:stretch>
            <a:fillRect/>
          </a:stretch>
        </p:blipFill>
        <p:spPr>
          <a:xfrm>
            <a:off x="7750494" y="2434532"/>
            <a:ext cx="3747600" cy="1529984"/>
          </a:xfrm>
          <a:prstGeom prst="rect">
            <a:avLst/>
          </a:prstGeom>
        </p:spPr>
      </p:pic>
      <p:pic>
        <p:nvPicPr>
          <p:cNvPr id="21" name="Picture 20"/>
          <p:cNvPicPr>
            <a:picLocks noChangeAspect="1"/>
          </p:cNvPicPr>
          <p:nvPr/>
        </p:nvPicPr>
        <p:blipFill>
          <a:blip r:embed="rId6"/>
          <a:stretch>
            <a:fillRect/>
          </a:stretch>
        </p:blipFill>
        <p:spPr>
          <a:xfrm>
            <a:off x="3776495" y="4807434"/>
            <a:ext cx="4848837" cy="1968450"/>
          </a:xfrm>
          <a:prstGeom prst="rect">
            <a:avLst/>
          </a:prstGeom>
        </p:spPr>
      </p:pic>
    </p:spTree>
    <p:extLst>
      <p:ext uri="{BB962C8B-B14F-4D97-AF65-F5344CB8AC3E}">
        <p14:creationId xmlns:p14="http://schemas.microsoft.com/office/powerpoint/2010/main" val="711995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randombar(horizontal)">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randombar(horizontal)">
                                      <p:cBhvr>
                                        <p:cTn id="23" dur="500"/>
                                        <p:tgtEl>
                                          <p:spTgt spid="20"/>
                                        </p:tgtEl>
                                      </p:cBhvr>
                                    </p:animEffect>
                                  </p:childTnLst>
                                </p:cTn>
                              </p:par>
                              <p:par>
                                <p:cTn id="24" presetID="14" presetClass="entr" presetSubtype="10"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randombar(horizontal)">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500"/>
                                        <p:tgtEl>
                                          <p:spTgt spid="4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500"/>
                                        <p:tgtEl>
                                          <p:spTgt spid="21"/>
                                        </p:tgtEl>
                                      </p:cBhvr>
                                    </p:animEffect>
                                  </p:childTnLst>
                                </p:cTn>
                              </p:par>
                              <p:par>
                                <p:cTn id="37" presetID="14" presetClass="entr" presetSubtype="1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randombar(horizontal)">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wipe(down)">
                                      <p:cBhvr>
                                        <p:cTn id="44"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41" grpId="0"/>
      <p:bldP spid="4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4" name="TextBox 13"/>
          <p:cNvSpPr txBox="1"/>
          <p:nvPr/>
        </p:nvSpPr>
        <p:spPr>
          <a:xfrm>
            <a:off x="3118784" y="306246"/>
            <a:ext cx="5658700" cy="954107"/>
          </a:xfrm>
          <a:prstGeom prst="rect">
            <a:avLst/>
          </a:prstGeom>
          <a:noFill/>
        </p:spPr>
        <p:txBody>
          <a:bodyPr wrap="square" rtlCol="0">
            <a:spAutoFit/>
          </a:bodyPr>
          <a:lstStyle/>
          <a:p>
            <a:pPr lvl="0" algn="ctr">
              <a:defRPr/>
            </a:pPr>
            <a:r>
              <a:rPr lang="en-US" altLang="zh-CN" sz="2800" b="1">
                <a:solidFill>
                  <a:srgbClr val="002060"/>
                </a:solidFill>
                <a:latin typeface="Roboto" panose="02000000000000000000" pitchFamily="2" charset="0"/>
                <a:ea typeface="Roboto" panose="02000000000000000000" pitchFamily="2" charset="0"/>
              </a:rPr>
              <a:t>THỰC HÀNH NHẬN BIẾT SỐ </a:t>
            </a:r>
          </a:p>
          <a:p>
            <a:pPr lvl="0" algn="ctr">
              <a:defRPr/>
            </a:pPr>
            <a:r>
              <a:rPr lang="en-US" altLang="zh-CN" sz="2800" b="1">
                <a:solidFill>
                  <a:srgbClr val="002060"/>
                </a:solidFill>
                <a:latin typeface="Roboto" panose="02000000000000000000" pitchFamily="2" charset="0"/>
                <a:ea typeface="Roboto" panose="02000000000000000000" pitchFamily="2" charset="0"/>
              </a:rPr>
              <a:t>TRONG PHẠM VI 10</a:t>
            </a:r>
            <a:endParaRPr kumimoji="0" lang="en-US" altLang="zh-CN" sz="28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08099" y="2587915"/>
            <a:ext cx="2911145"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hình gì?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2" name="Picture 1"/>
          <p:cNvPicPr>
            <a:picLocks noChangeAspect="1"/>
          </p:cNvPicPr>
          <p:nvPr/>
        </p:nvPicPr>
        <p:blipFill>
          <a:blip r:embed="rId4"/>
          <a:stretch>
            <a:fillRect/>
          </a:stretch>
        </p:blipFill>
        <p:spPr>
          <a:xfrm>
            <a:off x="4139086" y="2224278"/>
            <a:ext cx="5662873" cy="2358451"/>
          </a:xfrm>
          <a:prstGeom prst="rect">
            <a:avLst/>
          </a:prstGeom>
        </p:spPr>
      </p:pic>
      <p:sp>
        <p:nvSpPr>
          <p:cNvPr id="24" name="TextBox 23"/>
          <p:cNvSpPr txBox="1"/>
          <p:nvPr/>
        </p:nvSpPr>
        <p:spPr>
          <a:xfrm>
            <a:off x="10181690" y="2673228"/>
            <a:ext cx="1329630" cy="461665"/>
          </a:xfrm>
          <a:prstGeom prst="rect">
            <a:avLst/>
          </a:prstGeom>
          <a:noFill/>
        </p:spPr>
        <p:txBody>
          <a:bodyPr wrap="square" rtlCol="0">
            <a:spAutoFit/>
          </a:bodyPr>
          <a:lstStyle/>
          <a:p>
            <a:pPr lvl="0" algn="ctr">
              <a:defRPr/>
            </a:pPr>
            <a:r>
              <a:rPr lang="en-US" altLang="zh-CN" sz="2400" b="1">
                <a:solidFill>
                  <a:srgbClr val="FF0000"/>
                </a:solidFill>
                <a:latin typeface="Roboto" panose="02000000000000000000" pitchFamily="2" charset="0"/>
                <a:ea typeface="Roboto" panose="02000000000000000000" pitchFamily="2" charset="0"/>
              </a:rPr>
              <a:t>Khay 10!</a:t>
            </a:r>
            <a:endParaRPr lang="vi-VN" altLang="zh-CN" sz="2400" b="1">
              <a:solidFill>
                <a:srgbClr val="FF0000"/>
              </a:solidFill>
              <a:latin typeface="Roboto" panose="02000000000000000000" pitchFamily="2" charset="0"/>
              <a:ea typeface="Roboto" panose="02000000000000000000" pitchFamily="2" charset="0"/>
            </a:endParaRPr>
          </a:p>
        </p:txBody>
      </p:sp>
      <p:sp>
        <p:nvSpPr>
          <p:cNvPr id="25" name="TextBox 24"/>
          <p:cNvSpPr txBox="1"/>
          <p:nvPr/>
        </p:nvSpPr>
        <p:spPr>
          <a:xfrm>
            <a:off x="651434" y="4277333"/>
            <a:ext cx="3391457"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Khay 10 có mấy hàng?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4139086" y="4822270"/>
            <a:ext cx="3391457" cy="461665"/>
          </a:xfrm>
          <a:prstGeom prst="rect">
            <a:avLst/>
          </a:prstGeom>
          <a:noFill/>
        </p:spPr>
        <p:txBody>
          <a:bodyPr wrap="square" rtlCol="0">
            <a:spAutoFit/>
          </a:bodyPr>
          <a:lstStyle/>
          <a:p>
            <a:pPr lvl="0" algn="just">
              <a:defRPr/>
            </a:pPr>
            <a:r>
              <a:rPr lang="es-ES" altLang="zh-CN" sz="2400">
                <a:solidFill>
                  <a:srgbClr val="002060"/>
                </a:solidFill>
                <a:latin typeface="Roboto" panose="02000000000000000000" pitchFamily="2" charset="0"/>
                <a:ea typeface="Roboto" panose="02000000000000000000" pitchFamily="2" charset="0"/>
              </a:rPr>
              <a:t>Mỗi hàng có mấy ô?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7" name="TextBox 26"/>
          <p:cNvSpPr txBox="1"/>
          <p:nvPr/>
        </p:nvSpPr>
        <p:spPr>
          <a:xfrm>
            <a:off x="873906" y="3247958"/>
            <a:ext cx="2109762" cy="830997"/>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Khay 10 có hình chữ nhật</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28" name="TextBox 27"/>
          <p:cNvSpPr txBox="1"/>
          <p:nvPr/>
        </p:nvSpPr>
        <p:spPr>
          <a:xfrm>
            <a:off x="808099" y="4786349"/>
            <a:ext cx="2990982"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Khay 10 có 2 hàng</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4211202" y="5379307"/>
            <a:ext cx="2442147"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Mỗi hàng có 5 ô</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3" name="TextBox 32"/>
          <p:cNvSpPr txBox="1"/>
          <p:nvPr/>
        </p:nvSpPr>
        <p:spPr>
          <a:xfrm>
            <a:off x="7611751" y="4822270"/>
            <a:ext cx="3899569" cy="461665"/>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ô như thế nào với nhau</a:t>
            </a:r>
            <a:r>
              <a:rPr lang="es-ES" altLang="zh-CN" sz="2400">
                <a:solidFill>
                  <a:srgbClr val="002060"/>
                </a:solidFill>
                <a:latin typeface="Roboto" panose="02000000000000000000" pitchFamily="2" charset="0"/>
                <a:ea typeface="Roboto" panose="02000000000000000000" pitchFamily="2" charset="0"/>
              </a:rPr>
              <a:t>? </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4" name="TextBox 33"/>
          <p:cNvSpPr txBox="1"/>
          <p:nvPr/>
        </p:nvSpPr>
        <p:spPr>
          <a:xfrm>
            <a:off x="7909898" y="5344133"/>
            <a:ext cx="2775225" cy="461665"/>
          </a:xfrm>
          <a:prstGeom prst="rect">
            <a:avLst/>
          </a:prstGeom>
          <a:noFill/>
        </p:spPr>
        <p:txBody>
          <a:bodyPr wrap="square" rtlCol="0">
            <a:spAutoFit/>
          </a:bodyPr>
          <a:lstStyle/>
          <a:p>
            <a:pPr lvl="0" algn="just">
              <a:defRPr/>
            </a:pPr>
            <a:r>
              <a:rPr lang="es-ES" altLang="zh-CN" sz="2400">
                <a:solidFill>
                  <a:srgbClr val="FF0000"/>
                </a:solidFill>
                <a:latin typeface="Roboto" panose="02000000000000000000" pitchFamily="2" charset="0"/>
                <a:ea typeface="Roboto" panose="02000000000000000000" pitchFamily="2" charset="0"/>
              </a:rPr>
              <a:t>Các ô bằng nhau</a:t>
            </a:r>
            <a:endParaRPr kumimoji="0" lang="en-US" altLang="zh-CN"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3" name="Rectangle 2"/>
          <p:cNvSpPr/>
          <p:nvPr/>
        </p:nvSpPr>
        <p:spPr>
          <a:xfrm>
            <a:off x="3988453" y="2114651"/>
            <a:ext cx="5964138" cy="261224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p:nvPr/>
        </p:nvCxnSpPr>
        <p:spPr>
          <a:xfrm>
            <a:off x="4042891" y="2818747"/>
            <a:ext cx="597048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3985278" y="3950443"/>
            <a:ext cx="5970488" cy="6829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4565888" y="2802061"/>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3" name="TextBox 42"/>
          <p:cNvSpPr txBox="1"/>
          <p:nvPr/>
        </p:nvSpPr>
        <p:spPr>
          <a:xfrm>
            <a:off x="5595452" y="2808804"/>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4" name="TextBox 43"/>
          <p:cNvSpPr txBox="1"/>
          <p:nvPr/>
        </p:nvSpPr>
        <p:spPr>
          <a:xfrm>
            <a:off x="6839598" y="279982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5" name="TextBox 44"/>
          <p:cNvSpPr txBox="1"/>
          <p:nvPr/>
        </p:nvSpPr>
        <p:spPr>
          <a:xfrm>
            <a:off x="7815876" y="279982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6" name="TextBox 45"/>
          <p:cNvSpPr txBox="1"/>
          <p:nvPr/>
        </p:nvSpPr>
        <p:spPr>
          <a:xfrm>
            <a:off x="9058148" y="2790357"/>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7" name="TextBox 46"/>
          <p:cNvSpPr txBox="1"/>
          <p:nvPr/>
        </p:nvSpPr>
        <p:spPr>
          <a:xfrm>
            <a:off x="4565888" y="3605597"/>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1</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8" name="TextBox 47"/>
          <p:cNvSpPr txBox="1"/>
          <p:nvPr/>
        </p:nvSpPr>
        <p:spPr>
          <a:xfrm>
            <a:off x="5595452" y="3612340"/>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2</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49" name="TextBox 48"/>
          <p:cNvSpPr txBox="1"/>
          <p:nvPr/>
        </p:nvSpPr>
        <p:spPr>
          <a:xfrm>
            <a:off x="6839598" y="3603356"/>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3</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0" name="TextBox 49"/>
          <p:cNvSpPr txBox="1"/>
          <p:nvPr/>
        </p:nvSpPr>
        <p:spPr>
          <a:xfrm>
            <a:off x="7815876" y="3603356"/>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4</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
        <p:nvSpPr>
          <p:cNvPr id="51" name="TextBox 50"/>
          <p:cNvSpPr txBox="1"/>
          <p:nvPr/>
        </p:nvSpPr>
        <p:spPr>
          <a:xfrm>
            <a:off x="9058148" y="3593893"/>
            <a:ext cx="478723" cy="584775"/>
          </a:xfrm>
          <a:prstGeom prst="rect">
            <a:avLst/>
          </a:prstGeom>
          <a:noFill/>
        </p:spPr>
        <p:txBody>
          <a:bodyPr wrap="square" rtlCol="0">
            <a:spAutoFit/>
          </a:bodyPr>
          <a:lstStyle/>
          <a:p>
            <a:pPr lvl="0" algn="just">
              <a:defRPr/>
            </a:pPr>
            <a:r>
              <a:rPr lang="es-ES" altLang="zh-CN" sz="3200">
                <a:solidFill>
                  <a:srgbClr val="FF0000"/>
                </a:solidFill>
                <a:latin typeface="Roboto" panose="02000000000000000000" pitchFamily="2" charset="0"/>
                <a:ea typeface="Roboto" panose="02000000000000000000" pitchFamily="2" charset="0"/>
              </a:rPr>
              <a:t>5</a:t>
            </a:r>
            <a:endParaRPr kumimoji="0" lang="en-US" altLang="zh-CN" sz="32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0275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26" presetClass="emph" presetSubtype="0" repeatCount="3000" fill="hold" grpId="1" nodeType="withEffect">
                                  <p:stCondLst>
                                    <p:cond delay="0"/>
                                  </p:stCondLst>
                                  <p:childTnLst>
                                    <p:animEffect transition="out" filter="fade">
                                      <p:cBhvr>
                                        <p:cTn id="23" dur="1000" tmFilter="0, 0; .2, .5; .8, .5; 1, 0"/>
                                        <p:tgtEl>
                                          <p:spTgt spid="3"/>
                                        </p:tgtEl>
                                      </p:cBhvr>
                                    </p:animEffect>
                                    <p:animScale>
                                      <p:cBhvr>
                                        <p:cTn id="24" dur="500" autoRev="1" fill="hold"/>
                                        <p:tgtEl>
                                          <p:spTgt spid="3"/>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 presetClass="exit" presetSubtype="0" fill="hold" grpId="2" nodeType="withEffect">
                                  <p:stCondLst>
                                    <p:cond delay="0"/>
                                  </p:stCondLst>
                                  <p:childTnLst>
                                    <p:set>
                                      <p:cBhvr>
                                        <p:cTn id="31" dur="1" fill="hold">
                                          <p:stCondLst>
                                            <p:cond delay="0"/>
                                          </p:stCondLst>
                                        </p:cTn>
                                        <p:tgtEl>
                                          <p:spTgt spid="3"/>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500"/>
                                        <p:tgtEl>
                                          <p:spTgt spid="5"/>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35"/>
                                        </p:tgtEl>
                                      </p:cBhvr>
                                    </p:animEffect>
                                    <p:animScale>
                                      <p:cBhvr>
                                        <p:cTn id="46" dur="500" autoRev="1" fill="hold"/>
                                        <p:tgtEl>
                                          <p:spTgt spid="35"/>
                                        </p:tgtEl>
                                      </p:cBhvr>
                                      <p:by x="105000" y="105000"/>
                                    </p:animScale>
                                  </p:childTnLst>
                                </p:cTn>
                              </p:par>
                              <p:par>
                                <p:cTn id="47" presetID="26" presetClass="emph" presetSubtype="0" repeatCount="3000" fill="hold" nodeType="withEffect">
                                  <p:stCondLst>
                                    <p:cond delay="0"/>
                                  </p:stCondLst>
                                  <p:childTnLst>
                                    <p:animEffect transition="out" filter="fade">
                                      <p:cBhvr>
                                        <p:cTn id="48" dur="1000" tmFilter="0, 0; .2, .5; .8, .5; 1, 0"/>
                                        <p:tgtEl>
                                          <p:spTgt spid="5"/>
                                        </p:tgtEl>
                                      </p:cBhvr>
                                    </p:animEffect>
                                    <p:animScale>
                                      <p:cBhvr>
                                        <p:cTn id="49" dur="500" autoRev="1" fill="hold"/>
                                        <p:tgtEl>
                                          <p:spTgt spid="5"/>
                                        </p:tgtEl>
                                      </p:cBhvr>
                                      <p:by x="105000" y="105000"/>
                                    </p:animScale>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 presetClass="exit" presetSubtype="0" fill="hold" nodeType="withEffect">
                                  <p:stCondLst>
                                    <p:cond delay="0"/>
                                  </p:stCondLst>
                                  <p:childTnLst>
                                    <p:set>
                                      <p:cBhvr>
                                        <p:cTn id="56" dur="1" fill="hold">
                                          <p:stCondLst>
                                            <p:cond delay="0"/>
                                          </p:stCondLst>
                                        </p:cTn>
                                        <p:tgtEl>
                                          <p:spTgt spid="35"/>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7"/>
                                        </p:tgtEl>
                                        <p:attrNameLst>
                                          <p:attrName>style.visibility</p:attrName>
                                        </p:attrNameLst>
                                      </p:cBhvr>
                                      <p:to>
                                        <p:strVal val="visible"/>
                                      </p:to>
                                    </p:set>
                                    <p:animEffect transition="in" filter="fade">
                                      <p:cBhvr>
                                        <p:cTn id="66" dur="500"/>
                                        <p:tgtEl>
                                          <p:spTgt spid="37"/>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fade">
                                      <p:cBhvr>
                                        <p:cTn id="69" dur="500"/>
                                        <p:tgtEl>
                                          <p:spTgt spid="43"/>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44"/>
                                        </p:tgtEl>
                                        <p:attrNameLst>
                                          <p:attrName>style.visibility</p:attrName>
                                        </p:attrNameLst>
                                      </p:cBhvr>
                                      <p:to>
                                        <p:strVal val="visible"/>
                                      </p:to>
                                    </p:set>
                                    <p:animEffect transition="in" filter="fade">
                                      <p:cBhvr>
                                        <p:cTn id="72" dur="500"/>
                                        <p:tgtEl>
                                          <p:spTgt spid="44"/>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fade">
                                      <p:cBhvr>
                                        <p:cTn id="75" dur="500"/>
                                        <p:tgtEl>
                                          <p:spTgt spid="45"/>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46"/>
                                        </p:tgtEl>
                                        <p:attrNameLst>
                                          <p:attrName>style.visibility</p:attrName>
                                        </p:attrNameLst>
                                      </p:cBhvr>
                                      <p:to>
                                        <p:strVal val="visible"/>
                                      </p:to>
                                    </p:set>
                                    <p:animEffect transition="in" filter="fade">
                                      <p:cBhvr>
                                        <p:cTn id="78" dur="500"/>
                                        <p:tgtEl>
                                          <p:spTgt spid="4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47"/>
                                        </p:tgtEl>
                                        <p:attrNameLst>
                                          <p:attrName>style.visibility</p:attrName>
                                        </p:attrNameLst>
                                      </p:cBhvr>
                                      <p:to>
                                        <p:strVal val="visible"/>
                                      </p:to>
                                    </p:set>
                                    <p:animEffect transition="in" filter="fade">
                                      <p:cBhvr>
                                        <p:cTn id="81" dur="500"/>
                                        <p:tgtEl>
                                          <p:spTgt spid="47"/>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48"/>
                                        </p:tgtEl>
                                        <p:attrNameLst>
                                          <p:attrName>style.visibility</p:attrName>
                                        </p:attrNameLst>
                                      </p:cBhvr>
                                      <p:to>
                                        <p:strVal val="visible"/>
                                      </p:to>
                                    </p:set>
                                    <p:animEffect transition="in" filter="fade">
                                      <p:cBhvr>
                                        <p:cTn id="84" dur="500"/>
                                        <p:tgtEl>
                                          <p:spTgt spid="48"/>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9"/>
                                        </p:tgtEl>
                                        <p:attrNameLst>
                                          <p:attrName>style.visibility</p:attrName>
                                        </p:attrNameLst>
                                      </p:cBhvr>
                                      <p:to>
                                        <p:strVal val="visible"/>
                                      </p:to>
                                    </p:set>
                                    <p:animEffect transition="in" filter="fade">
                                      <p:cBhvr>
                                        <p:cTn id="87" dur="500"/>
                                        <p:tgtEl>
                                          <p:spTgt spid="49"/>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0"/>
                                        </p:tgtEl>
                                        <p:attrNameLst>
                                          <p:attrName>style.visibility</p:attrName>
                                        </p:attrNameLst>
                                      </p:cBhvr>
                                      <p:to>
                                        <p:strVal val="visible"/>
                                      </p:to>
                                    </p:set>
                                    <p:animEffect transition="in" filter="fade">
                                      <p:cBhvr>
                                        <p:cTn id="90" dur="500"/>
                                        <p:tgtEl>
                                          <p:spTgt spid="50"/>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1"/>
                                        </p:tgtEl>
                                        <p:attrNameLst>
                                          <p:attrName>style.visibility</p:attrName>
                                        </p:attrNameLst>
                                      </p:cBhvr>
                                      <p:to>
                                        <p:strVal val="visible"/>
                                      </p:to>
                                    </p:set>
                                    <p:animEffect transition="in" filter="fade">
                                      <p:cBhvr>
                                        <p:cTn id="93" dur="500"/>
                                        <p:tgtEl>
                                          <p:spTgt spid="5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500"/>
                                        <p:tgtEl>
                                          <p:spTgt spid="33"/>
                                        </p:tgtEl>
                                      </p:cBhvr>
                                    </p:animEffec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grpId="0" nodeType="clickEffect">
                                  <p:stCondLst>
                                    <p:cond delay="0"/>
                                  </p:stCondLst>
                                  <p:childTnLst>
                                    <p:set>
                                      <p:cBhvr>
                                        <p:cTn id="102" dur="1" fill="hold">
                                          <p:stCondLst>
                                            <p:cond delay="0"/>
                                          </p:stCondLst>
                                        </p:cTn>
                                        <p:tgtEl>
                                          <p:spTgt spid="34"/>
                                        </p:tgtEl>
                                        <p:attrNameLst>
                                          <p:attrName>style.visibility</p:attrName>
                                        </p:attrNameLst>
                                      </p:cBhvr>
                                      <p:to>
                                        <p:strVal val="visible"/>
                                      </p:to>
                                    </p:set>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P spid="25" grpId="0"/>
      <p:bldP spid="26" grpId="0"/>
      <p:bldP spid="27" grpId="0"/>
      <p:bldP spid="28" grpId="0"/>
      <p:bldP spid="32" grpId="0"/>
      <p:bldP spid="33" grpId="0"/>
      <p:bldP spid="34" grpId="0"/>
      <p:bldP spid="3" grpId="0" animBg="1"/>
      <p:bldP spid="3" grpId="1" animBg="1"/>
      <p:bldP spid="3" grpId="2" animBg="1"/>
      <p:bldP spid="37" grpId="0"/>
      <p:bldP spid="43" grpId="0"/>
      <p:bldP spid="44" grpId="0"/>
      <p:bldP spid="45" grpId="0"/>
      <p:bldP spid="46" grpId="0"/>
      <p:bldP spid="47" grpId="0"/>
      <p:bldP spid="48" grpId="0"/>
      <p:bldP spid="49" grpId="0"/>
      <p:bldP spid="50" grpId="0"/>
      <p:bldP spid="5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1462</TotalTime>
  <Words>2044</Words>
  <Application>Microsoft Office PowerPoint</Application>
  <PresentationFormat>Widescreen</PresentationFormat>
  <Paragraphs>221</Paragraphs>
  <Slides>35</Slides>
  <Notes>33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Calibri</vt:lpstr>
      <vt:lpstr>Times New Roman</vt:lpstr>
      <vt:lpstr>Arial</vt:lpstr>
      <vt:lpstr>Roboto Black</vt:lpstr>
      <vt:lpstr>Calibri Light</vt:lpstr>
      <vt:lpstr>Roboto</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106</cp:revision>
  <dcterms:created xsi:type="dcterms:W3CDTF">2023-04-01T23:44:56Z</dcterms:created>
  <dcterms:modified xsi:type="dcterms:W3CDTF">2024-05-14T07:49:44Z</dcterms:modified>
</cp:coreProperties>
</file>