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0"/>
  </p:notesMasterIdLst>
  <p:sldIdLst>
    <p:sldId id="4152" r:id="rId3"/>
    <p:sldId id="4191" r:id="rId4"/>
    <p:sldId id="4189" r:id="rId5"/>
    <p:sldId id="4219" r:id="rId6"/>
    <p:sldId id="4262" r:id="rId7"/>
    <p:sldId id="4220" r:id="rId8"/>
    <p:sldId id="4263" r:id="rId9"/>
    <p:sldId id="4195" r:id="rId10"/>
    <p:sldId id="4190" r:id="rId11"/>
    <p:sldId id="4264" r:id="rId12"/>
    <p:sldId id="4265" r:id="rId13"/>
    <p:sldId id="4202" r:id="rId14"/>
    <p:sldId id="4170" r:id="rId15"/>
    <p:sldId id="4205" r:id="rId16"/>
    <p:sldId id="4248" r:id="rId17"/>
    <p:sldId id="4249" r:id="rId18"/>
    <p:sldId id="4266" r:id="rId19"/>
    <p:sldId id="4250" r:id="rId20"/>
    <p:sldId id="4251" r:id="rId21"/>
    <p:sldId id="4252" r:id="rId22"/>
    <p:sldId id="4253" r:id="rId23"/>
    <p:sldId id="4267" r:id="rId24"/>
    <p:sldId id="4268" r:id="rId25"/>
    <p:sldId id="4257" r:id="rId26"/>
    <p:sldId id="4259" r:id="rId27"/>
    <p:sldId id="4261" r:id="rId28"/>
    <p:sldId id="4246"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ooper Std Black" panose="0208090304030B020404" charset="0"/>
      <p:bold r:id="rId37"/>
      <p:boldItalic r:id="rId38"/>
    </p:embeddedFont>
    <p:embeddedFont>
      <p:font typeface="Pangolin" panose="020B0604020202020204" charset="0"/>
      <p:regular r:id="rId39"/>
    </p:embeddedFont>
    <p:embeddedFont>
      <p:font typeface="Roboto" panose="020B0604020202020204" charset="0"/>
      <p:regular r:id="rId40"/>
      <p:bold r:id="rId41"/>
      <p:italic r:id="rId42"/>
      <p:boldItalic r:id="rId43"/>
    </p:embeddedFont>
    <p:embeddedFont>
      <p:font typeface="Roboto Black" panose="020B0604020202020204" charset="0"/>
      <p:bold r:id="rId44"/>
      <p:boldItalic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E7C"/>
    <a:srgbClr val="F0EF84"/>
    <a:srgbClr val="E17070"/>
    <a:srgbClr val="548B89"/>
    <a:srgbClr val="EE1AD5"/>
    <a:srgbClr val="F7B3C5"/>
    <a:srgbClr val="7DD4F7"/>
    <a:srgbClr val="EC8E38"/>
    <a:srgbClr val="EC8E3B"/>
    <a:srgbClr val="F1A1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304" autoAdjust="0"/>
    <p:restoredTop sz="89601" autoAdjust="0"/>
  </p:normalViewPr>
  <p:slideViewPr>
    <p:cSldViewPr snapToGrid="0">
      <p:cViewPr varScale="1">
        <p:scale>
          <a:sx n="65" d="100"/>
          <a:sy n="65" d="100"/>
        </p:scale>
        <p:origin x="5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14/05/2024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 múa</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5615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3502001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Giới</a:t>
            </a:r>
            <a:r>
              <a:rPr lang="en-US" baseline="0"/>
              <a:t> thiệu nội dung bài học thực hành làm thẻ toán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415241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GV chiếu tiêu chí sản phẩm và yêu cầu nội dung thảo luận của học sinh bám sát với các tiêu chí </a:t>
            </a:r>
            <a:r>
              <a:rPr lang="en-US">
                <a:effectLst/>
              </a:rPr>
              <a:t>đó</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074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a:t>
            </a:r>
            <a:r>
              <a:rPr lang="en-US">
                <a:latin typeface="Times New Roman" panose="02020603050405020304" pitchFamily="18" charset="0"/>
                <a:cs typeface="Times New Roman" panose="02020603050405020304" pitchFamily="18" charset="0"/>
              </a:rPr>
              <a:t> làm</a:t>
            </a:r>
            <a:r>
              <a:rPr lang="vi-VN">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2058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HS chia sẻ ý tưởng để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 bằng các câu hỏi và hình ảnh thẻ toán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512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a:t>
            </a:r>
            <a:r>
              <a:rPr lang="en-US">
                <a:latin typeface="Times New Roman" panose="02020603050405020304" pitchFamily="18" charset="0"/>
                <a:cs typeface="Times New Roman" panose="02020603050405020304" pitchFamily="18" charset="0"/>
              </a:rPr>
              <a:t>sản</a:t>
            </a:r>
            <a:r>
              <a:rPr lang="en-US" baseline="0">
                <a:latin typeface="Times New Roman" panose="02020603050405020304" pitchFamily="18" charset="0"/>
                <a:cs typeface="Times New Roman" panose="02020603050405020304" pitchFamily="18" charset="0"/>
              </a:rPr>
              <a:t> phẩm</a:t>
            </a:r>
            <a:r>
              <a:rPr lang="vi-VN">
                <a:latin typeface="Times New Roman" panose="02020603050405020304" pitchFamily="18" charset="0"/>
                <a:cs typeface="Times New Roman" panose="02020603050405020304" pitchFamily="18" charset="0"/>
              </a:rPr>
              <a:t>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43993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6962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4359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chơi trò chơi: </a:t>
            </a:r>
            <a:r>
              <a:rPr lang="vi-VN" baseline="0"/>
              <a:t>yêu cầu </a:t>
            </a:r>
            <a:r>
              <a:rPr lang="en-US" baseline="0"/>
              <a:t>HS</a:t>
            </a:r>
            <a:r>
              <a:rPr lang="vi-VN" baseline="0"/>
              <a:t> viết một số mình thích vào bảng. Tổ chức cho </a:t>
            </a:r>
            <a:r>
              <a:rPr lang="en-US" baseline="0"/>
              <a:t>HS</a:t>
            </a:r>
            <a:r>
              <a:rPr lang="vi-VN" baseline="0"/>
              <a:t> chơi Tập tầm vông. Vật giấu trong tay quản trò là mảnh giấy ghi số 5 chẳng hạn.</a:t>
            </a:r>
          </a:p>
          <a:p>
            <a:r>
              <a:rPr lang="vi-VN" baseline="0"/>
              <a:t>- Khi </a:t>
            </a:r>
            <a:r>
              <a:rPr lang="en-US" baseline="0"/>
              <a:t>HS</a:t>
            </a:r>
            <a:r>
              <a:rPr lang="vi-VN" baseline="0"/>
              <a:t> tìm ra tay có vật bị giấu, mở mảnh giấy, yêu cầu </a:t>
            </a:r>
            <a:r>
              <a:rPr lang="en-US" baseline="0"/>
              <a:t>HS </a:t>
            </a:r>
            <a:r>
              <a:rPr lang="vi-VN" baseline="0"/>
              <a:t>đọc to số ghi trên mảnh giấy. (Số 5)</a:t>
            </a:r>
            <a:endParaRPr lang="en-US" baseline="0"/>
          </a:p>
          <a:p>
            <a:r>
              <a:rPr lang="en-US" baseline="0"/>
              <a:t>GV h</a:t>
            </a:r>
            <a:r>
              <a:rPr lang="vi-VN" baseline="0"/>
              <a:t>ỏi: Lượt 1:  Ai viết số giống số trong mảnh giấy thì giơ bảng lên. (HS viết số 5 giơ bảng)</a:t>
            </a:r>
            <a:r>
              <a:rPr lang="en-US" baseline="0"/>
              <a:t>.</a:t>
            </a:r>
            <a:r>
              <a:rPr lang="vi-VN" baseline="0"/>
              <a:t> </a:t>
            </a:r>
            <a:endParaRPr lang="en-US" baseline="0"/>
          </a:p>
          <a:p>
            <a:r>
              <a:rPr lang="vi-VN" baseline="0"/>
              <a:t>Hỏi: Lượt 2:  Ai viết số bé hơn 5 giơ bảng lên. (HS viết số 0, 1, 2, 3, 4 giơ bảng)</a:t>
            </a:r>
            <a:r>
              <a:rPr lang="en-US" baseline="0"/>
              <a:t>.</a:t>
            </a:r>
            <a:r>
              <a:rPr lang="vi-VN" baseline="0"/>
              <a:t> </a:t>
            </a:r>
            <a:endParaRPr lang="en-US" baseline="0"/>
          </a:p>
          <a:p>
            <a:r>
              <a:rPr lang="vi-VN" baseline="0"/>
              <a:t>Hỏi: Lượt 3: Ai viết số lớn hơn 5 giơ bảng lên. (HS viết số 6, 7, 8, 9, 10 giơ bảng)</a:t>
            </a:r>
            <a:r>
              <a:rPr lang="en-US" baseline="0"/>
              <a:t>.</a:t>
            </a:r>
            <a:endParaRPr lang="vi-VN" baseline="0"/>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vẽ hình trên giấy, cắt hình</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07077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6536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9261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57596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747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68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00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226874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quan sát</a:t>
            </a:r>
            <a:r>
              <a:rPr lang="en-US" baseline="0"/>
              <a:t> và nêu ý kiến xem 2 bạn đang làm gì, sau đó mới chuyển đến nội dung 1 bạn hỏi. Sau khi có câu hỏi, mời 1 Hs trả lời, đề nghị bạn khác nhận xét câu trả lời của bạn, sau đó mới chiếu đến câu trả lời của bạn trong tranh</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3507746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hỏi</a:t>
            </a:r>
            <a:r>
              <a:rPr lang="en-US" baseline="0"/>
              <a:t> Hs xem các bạn cầm gì trên tay? Trên đó có gì?</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391287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giới thiệu: Các bạn chơi thật là vui. Các con có muốn làm thẻ để chơi như các bạn không. Chúng ta cùng học bài hôm nay</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211301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2327433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a:t>
            </a:r>
            <a:r>
              <a:rPr lang="vi-VN" baseline="0">
                <a:latin typeface="Times New Roman" panose="02020603050405020304" pitchFamily="18" charset="0"/>
                <a:cs typeface="Times New Roman" panose="02020603050405020304" pitchFamily="18" charset="0"/>
              </a:rPr>
              <a:t>HS đếm số hình và nối với thẻ số thích hợp; chữa bài trong nhóm; chữa trước lớp</a:t>
            </a:r>
            <a:endParaRPr lang="en-US" baseline="0">
              <a:latin typeface="Times New Roman" panose="02020603050405020304" pitchFamily="18" charset="0"/>
              <a:cs typeface="Times New Roman" panose="02020603050405020304" pitchFamily="18" charset="0"/>
            </a:endParaRPr>
          </a:p>
          <a:p>
            <a:r>
              <a:rPr lang="en-US" baseline="0">
                <a:latin typeface="Times New Roman" panose="02020603050405020304" pitchFamily="18" charset="0"/>
                <a:cs typeface="Times New Roman" panose="02020603050405020304" pitchFamily="18" charset="0"/>
              </a:rPr>
              <a:t>GV bấm vào các ô số để ô số chạy đến đúng thẻ</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1491954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cho HS</a:t>
            </a:r>
            <a:r>
              <a:rPr lang="en-US" baseline="0">
                <a:latin typeface="Times New Roman" panose="02020603050405020304" pitchFamily="18" charset="0"/>
                <a:cs typeface="Times New Roman" panose="02020603050405020304" pitchFamily="18" charset="0"/>
              </a:rPr>
              <a:t> chọn thẻ nhiều hình nhất. Bấm chuột vào thẻ táo 10 để phóng to hình</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1637128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609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595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40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834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322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664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806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899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025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05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44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73001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8.png"/><Relationship Id="rId10"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2.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3300758" y="19730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C8E38"/>
                </a:solidFill>
                <a:effectLst/>
                <a:uLnTx/>
                <a:uFillTx/>
                <a:latin typeface="Roboto Black" panose="02000000000000000000" pitchFamily="2" charset="0"/>
                <a:ea typeface="Roboto Black" panose="02000000000000000000" pitchFamily="2" charset="0"/>
                <a:cs typeface="+mn-cs"/>
              </a:rPr>
              <a:t>BÀI 3</a:t>
            </a:r>
          </a:p>
        </p:txBody>
      </p:sp>
      <p:sp>
        <p:nvSpPr>
          <p:cNvPr id="7" name="TextBox 6"/>
          <p:cNvSpPr txBox="1"/>
          <p:nvPr/>
        </p:nvSpPr>
        <p:spPr>
          <a:xfrm>
            <a:off x="1789764" y="863282"/>
            <a:ext cx="8480674" cy="193899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THỰC HÀNH CÙNG </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THẺ HỌC TOÁN</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endParaRPr>
          </a:p>
        </p:txBody>
      </p:sp>
      <p:grpSp>
        <p:nvGrpSpPr>
          <p:cNvPr id="22" name="Group 21"/>
          <p:cNvGrpSpPr/>
          <p:nvPr/>
        </p:nvGrpSpPr>
        <p:grpSpPr>
          <a:xfrm>
            <a:off x="870486" y="3841786"/>
            <a:ext cx="1094611" cy="1099303"/>
            <a:chOff x="6678203" y="4838102"/>
            <a:chExt cx="1094611" cy="1099303"/>
          </a:xfrm>
          <a:solidFill>
            <a:srgbClr val="EC8E3B"/>
          </a:solidFill>
        </p:grpSpPr>
        <p:sp>
          <p:nvSpPr>
            <p:cNvPr id="21" name="Oval 20"/>
            <p:cNvSpPr/>
            <p:nvPr/>
          </p:nvSpPr>
          <p:spPr>
            <a:xfrm>
              <a:off x="6678203" y="4838102"/>
              <a:ext cx="1011424" cy="109930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424" h="1099303">
                  <a:moveTo>
                    <a:pt x="0" y="558109"/>
                  </a:moveTo>
                  <a:cubicBezTo>
                    <a:pt x="0" y="278812"/>
                    <a:pt x="168663" y="254527"/>
                    <a:pt x="505712" y="52397"/>
                  </a:cubicBezTo>
                  <a:cubicBezTo>
                    <a:pt x="842761" y="-149733"/>
                    <a:pt x="1011424" y="278812"/>
                    <a:pt x="1011424" y="558109"/>
                  </a:cubicBezTo>
                  <a:cubicBezTo>
                    <a:pt x="1011424" y="837406"/>
                    <a:pt x="823510" y="909817"/>
                    <a:pt x="505712" y="1063821"/>
                  </a:cubicBezTo>
                  <a:cubicBezTo>
                    <a:pt x="187914" y="1217825"/>
                    <a:pt x="0" y="837406"/>
                    <a:pt x="0" y="55810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14724" y="5165377"/>
              <a:ext cx="10580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548B89"/>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17791" cy="979395"/>
          </a:xfrm>
          <a:prstGeom prst="rect">
            <a:avLst/>
          </a:prstGeom>
        </p:spPr>
      </p:pic>
      <p:pic>
        <p:nvPicPr>
          <p:cNvPr id="6" name="Picture 5">
            <a:extLst>
              <a:ext uri="{FF2B5EF4-FFF2-40B4-BE49-F238E27FC236}">
                <a16:creationId xmlns:a16="http://schemas.microsoft.com/office/drawing/2014/main" id="{3C64E9DC-6264-3041-3BB6-4CD5FEBE0744}"/>
              </a:ext>
            </a:extLst>
          </p:cNvPr>
          <p:cNvPicPr>
            <a:picLocks noChangeAspect="1"/>
          </p:cNvPicPr>
          <p:nvPr/>
        </p:nvPicPr>
        <p:blipFill>
          <a:blip r:embed="rId4"/>
          <a:stretch>
            <a:fillRect/>
          </a:stretch>
        </p:blipFill>
        <p:spPr>
          <a:xfrm>
            <a:off x="3015017" y="2910093"/>
            <a:ext cx="6030167" cy="2962688"/>
          </a:xfrm>
          <a:prstGeom prst="rect">
            <a:avLst/>
          </a:prstGeom>
        </p:spPr>
      </p:pic>
      <p:sp>
        <p:nvSpPr>
          <p:cNvPr id="2" name="Rectangle 1">
            <a:extLst>
              <a:ext uri="{FF2B5EF4-FFF2-40B4-BE49-F238E27FC236}">
                <a16:creationId xmlns:a16="http://schemas.microsoft.com/office/drawing/2014/main" id="{A1371BBB-56B8-700E-9672-80CADF0E53BE}"/>
              </a:ext>
            </a:extLst>
          </p:cNvPr>
          <p:cNvSpPr/>
          <p:nvPr/>
        </p:nvSpPr>
        <p:spPr>
          <a:xfrm>
            <a:off x="8197290" y="535673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6</a:t>
            </a:r>
          </a:p>
        </p:txBody>
      </p:sp>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41421" y="411224"/>
            <a:ext cx="8536606"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NHẬN BIẾT CÁC SỐ TRONG PHẠM VI 10</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60802" y="955754"/>
            <a:ext cx="6859843"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Chọn thẻ hình có số lượng hình nhiều nhất</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1 chuối"/>
          <p:cNvGrpSpPr/>
          <p:nvPr/>
        </p:nvGrpSpPr>
        <p:grpSpPr>
          <a:xfrm>
            <a:off x="1060035" y="1519208"/>
            <a:ext cx="1760439" cy="1245236"/>
            <a:chOff x="397935" y="3366430"/>
            <a:chExt cx="1760439" cy="1245236"/>
          </a:xfrm>
        </p:grpSpPr>
        <p:sp>
          <p:nvSpPr>
            <p:cNvPr id="42" name="Rounded Rectangle 41"/>
            <p:cNvSpPr/>
            <p:nvPr/>
          </p:nvSpPr>
          <p:spPr>
            <a:xfrm>
              <a:off x="446505"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35" y="3487415"/>
              <a:ext cx="1698782" cy="1080056"/>
            </a:xfrm>
            <a:prstGeom prst="rect">
              <a:avLst/>
            </a:prstGeom>
            <a:effectLst>
              <a:outerShdw blurRad="50800" dist="38100" dir="10800000" algn="r" rotWithShape="0">
                <a:prstClr val="black">
                  <a:alpha val="40000"/>
                </a:prstClr>
              </a:outerShdw>
            </a:effectLst>
          </p:spPr>
        </p:pic>
      </p:grpSp>
      <p:grpSp>
        <p:nvGrpSpPr>
          <p:cNvPr id="109" name="8 bánh"/>
          <p:cNvGrpSpPr/>
          <p:nvPr/>
        </p:nvGrpSpPr>
        <p:grpSpPr>
          <a:xfrm>
            <a:off x="557973" y="3018252"/>
            <a:ext cx="3555856" cy="1753927"/>
            <a:chOff x="7724287" y="1376734"/>
            <a:chExt cx="3353558" cy="1395612"/>
          </a:xfrm>
        </p:grpSpPr>
        <p:sp>
          <p:nvSpPr>
            <p:cNvPr id="40" name="Rounded Rectangle 39"/>
            <p:cNvSpPr/>
            <p:nvPr/>
          </p:nvSpPr>
          <p:spPr>
            <a:xfrm>
              <a:off x="7724287" y="1376734"/>
              <a:ext cx="3313080" cy="13956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760011" y="1491418"/>
              <a:ext cx="819972" cy="583122"/>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575943" y="1491418"/>
              <a:ext cx="819972" cy="583122"/>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91875" y="1491418"/>
              <a:ext cx="819972" cy="583122"/>
            </a:xfrm>
            <a:prstGeom prst="rect">
              <a:avLst/>
            </a:prstGeom>
            <a:effectLst>
              <a:outerShdw blurRad="63500" sx="102000" sy="102000" algn="ctr" rotWithShape="0">
                <a:prstClr val="black">
                  <a:alpha val="40000"/>
                </a:prstClr>
              </a:outerShdw>
            </a:effectLst>
          </p:spPr>
        </p:pic>
        <p:pic>
          <p:nvPicPr>
            <p:cNvPr id="71" name="Picture 7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07808" y="1491418"/>
              <a:ext cx="819972" cy="58312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810076" y="2096511"/>
              <a:ext cx="819972" cy="583122"/>
            </a:xfrm>
            <a:prstGeom prst="rect">
              <a:avLst/>
            </a:prstGeom>
            <a:effectLst>
              <a:outerShdw blurRad="63500" sx="102000" sy="102000" algn="ctr" rotWithShape="0">
                <a:prstClr val="black">
                  <a:alpha val="40000"/>
                </a:prstClr>
              </a:outerShdw>
            </a:effectLst>
          </p:spPr>
        </p:pic>
        <p:pic>
          <p:nvPicPr>
            <p:cNvPr id="73" name="Picture 7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26008" y="2096511"/>
              <a:ext cx="819972" cy="583122"/>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41940" y="2096511"/>
              <a:ext cx="819972" cy="583122"/>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257873" y="2096511"/>
              <a:ext cx="819972" cy="583122"/>
            </a:xfrm>
            <a:prstGeom prst="rect">
              <a:avLst/>
            </a:prstGeom>
            <a:effectLst>
              <a:outerShdw blurRad="63500" sx="102000" sy="102000" algn="ctr" rotWithShape="0">
                <a:prstClr val="black">
                  <a:alpha val="40000"/>
                </a:prstClr>
              </a:outerShdw>
            </a:effectLst>
          </p:spPr>
        </p:pic>
      </p:grpSp>
      <p:grpSp>
        <p:nvGrpSpPr>
          <p:cNvPr id="106" name="4 dâu"/>
          <p:cNvGrpSpPr/>
          <p:nvPr/>
        </p:nvGrpSpPr>
        <p:grpSpPr>
          <a:xfrm>
            <a:off x="3795773" y="1501146"/>
            <a:ext cx="1711869" cy="1245236"/>
            <a:chOff x="2680801" y="3366430"/>
            <a:chExt cx="1711869" cy="1245236"/>
          </a:xfrm>
        </p:grpSpPr>
        <p:sp>
          <p:nvSpPr>
            <p:cNvPr id="44" name="Rounded Rectangle 43"/>
            <p:cNvSpPr/>
            <p:nvPr/>
          </p:nvSpPr>
          <p:spPr>
            <a:xfrm>
              <a:off x="2680801"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9886" y="3428989"/>
              <a:ext cx="534679" cy="570564"/>
            </a:xfrm>
            <a:prstGeom prst="rect">
              <a:avLst/>
            </a:prstGeom>
            <a:effectLst>
              <a:outerShdw blurRad="50800" dist="38100" dir="8100000" algn="tr" rotWithShape="0">
                <a:prstClr val="black">
                  <a:alpha val="40000"/>
                </a:prstClr>
              </a:outerShdw>
            </a:effectLst>
          </p:spPr>
        </p:pic>
        <p:pic>
          <p:nvPicPr>
            <p:cNvPr id="77" name="Picture 7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2532" y="3428989"/>
              <a:ext cx="534679" cy="570564"/>
            </a:xfrm>
            <a:prstGeom prst="rect">
              <a:avLst/>
            </a:prstGeom>
            <a:effectLst>
              <a:outerShdw blurRad="50800" dist="38100" dir="8100000" algn="tr" rotWithShape="0">
                <a:prstClr val="black">
                  <a:alpha val="40000"/>
                </a:prstClr>
              </a:outerShdw>
            </a:effectLst>
          </p:spPr>
        </p:pic>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3445" y="3996907"/>
              <a:ext cx="534679" cy="570564"/>
            </a:xfrm>
            <a:prstGeom prst="rect">
              <a:avLst/>
            </a:prstGeom>
            <a:effectLst>
              <a:outerShdw blurRad="50800" dist="38100" dir="8100000" algn="tr" rotWithShape="0">
                <a:prstClr val="black">
                  <a:alpha val="40000"/>
                </a:prstClr>
              </a:outerShdw>
            </a:effectLst>
          </p:spPr>
        </p:pic>
        <p:pic>
          <p:nvPicPr>
            <p:cNvPr id="79" name="Picture 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6091" y="3996907"/>
              <a:ext cx="534679" cy="570564"/>
            </a:xfrm>
            <a:prstGeom prst="rect">
              <a:avLst/>
            </a:prstGeom>
            <a:effectLst>
              <a:outerShdw blurRad="50800" dist="38100" dir="8100000" algn="tr" rotWithShape="0">
                <a:prstClr val="black">
                  <a:alpha val="40000"/>
                </a:prstClr>
              </a:outerShdw>
            </a:effectLst>
          </p:spPr>
        </p:pic>
      </p:grpSp>
      <p:grpSp>
        <p:nvGrpSpPr>
          <p:cNvPr id="107" name="3 kẹo"/>
          <p:cNvGrpSpPr/>
          <p:nvPr/>
        </p:nvGrpSpPr>
        <p:grpSpPr>
          <a:xfrm>
            <a:off x="9001018" y="1442975"/>
            <a:ext cx="1711869" cy="1245236"/>
            <a:chOff x="446505" y="5070987"/>
            <a:chExt cx="1711869" cy="1245236"/>
          </a:xfrm>
        </p:grpSpPr>
        <p:sp>
          <p:nvSpPr>
            <p:cNvPr id="43" name="Rounded Rectangle 42"/>
            <p:cNvSpPr/>
            <p:nvPr/>
          </p:nvSpPr>
          <p:spPr>
            <a:xfrm>
              <a:off x="446505"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8057" y="5225309"/>
              <a:ext cx="732727" cy="477042"/>
            </a:xfrm>
            <a:prstGeom prst="rect">
              <a:avLst/>
            </a:prstGeom>
            <a:effectLst>
              <a:outerShdw blurRad="50800" dist="38100" dir="8100000" algn="tr" rotWithShape="0">
                <a:prstClr val="black">
                  <a:alpha val="40000"/>
                </a:prstClr>
              </a:outerShdw>
            </a:effectLst>
          </p:spPr>
        </p:pic>
        <p:pic>
          <p:nvPicPr>
            <p:cNvPr id="80" name="Picture 7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46814" y="5167166"/>
              <a:ext cx="732727" cy="477042"/>
            </a:xfrm>
            <a:prstGeom prst="rect">
              <a:avLst/>
            </a:prstGeom>
            <a:effectLst>
              <a:outerShdw blurRad="50800" dist="38100" dir="8100000" algn="tr" rotWithShape="0">
                <a:prstClr val="black">
                  <a:alpha val="40000"/>
                </a:prstClr>
              </a:outerShdw>
            </a:effectLst>
          </p:spPr>
        </p:pic>
        <p:pic>
          <p:nvPicPr>
            <p:cNvPr id="81" name="Picture 8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93688" y="5821376"/>
              <a:ext cx="732727" cy="477042"/>
            </a:xfrm>
            <a:prstGeom prst="rect">
              <a:avLst/>
            </a:prstGeom>
            <a:effectLst>
              <a:outerShdw blurRad="50800" dist="38100" dir="8100000" algn="tr" rotWithShape="0">
                <a:prstClr val="black">
                  <a:alpha val="40000"/>
                </a:prstClr>
              </a:outerShdw>
            </a:effectLst>
          </p:spPr>
        </p:pic>
      </p:grpSp>
      <p:grpSp>
        <p:nvGrpSpPr>
          <p:cNvPr id="108" name="2 dứa"/>
          <p:cNvGrpSpPr/>
          <p:nvPr/>
        </p:nvGrpSpPr>
        <p:grpSpPr>
          <a:xfrm>
            <a:off x="6351559" y="1503368"/>
            <a:ext cx="1711869" cy="1245236"/>
            <a:chOff x="2680801" y="5070987"/>
            <a:chExt cx="1711869" cy="1245236"/>
          </a:xfrm>
        </p:grpSpPr>
        <p:sp>
          <p:nvSpPr>
            <p:cNvPr id="45" name="Rounded Rectangle 44"/>
            <p:cNvSpPr/>
            <p:nvPr/>
          </p:nvSpPr>
          <p:spPr>
            <a:xfrm>
              <a:off x="2680801"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74474" y="5135389"/>
              <a:ext cx="589485" cy="1017638"/>
            </a:xfrm>
            <a:prstGeom prst="rect">
              <a:avLst/>
            </a:prstGeom>
            <a:effectLst>
              <a:outerShdw blurRad="50800" dist="38100" dir="8100000" algn="tr" rotWithShape="0">
                <a:prstClr val="black">
                  <a:alpha val="40000"/>
                </a:prstClr>
              </a:outerShdw>
            </a:effectLst>
          </p:spPr>
        </p:pic>
        <p:pic>
          <p:nvPicPr>
            <p:cNvPr id="82" name="Picture 8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03929" y="5135389"/>
              <a:ext cx="589485" cy="1017638"/>
            </a:xfrm>
            <a:prstGeom prst="rect">
              <a:avLst/>
            </a:prstGeom>
            <a:effectLst>
              <a:outerShdw blurRad="50800" dist="38100" dir="8100000" algn="tr" rotWithShape="0">
                <a:prstClr val="black">
                  <a:alpha val="40000"/>
                </a:prstClr>
              </a:outerShdw>
            </a:effectLst>
          </p:spPr>
        </p:pic>
      </p:grpSp>
      <p:grpSp>
        <p:nvGrpSpPr>
          <p:cNvPr id="113" name="6 dưa hấu"/>
          <p:cNvGrpSpPr/>
          <p:nvPr/>
        </p:nvGrpSpPr>
        <p:grpSpPr>
          <a:xfrm>
            <a:off x="7934652" y="5167158"/>
            <a:ext cx="1711869" cy="1245236"/>
            <a:chOff x="9936572" y="5070987"/>
            <a:chExt cx="1711869" cy="1245236"/>
          </a:xfrm>
        </p:grpSpPr>
        <p:sp>
          <p:nvSpPr>
            <p:cNvPr id="48" name="Rounded Rectangle 47"/>
            <p:cNvSpPr/>
            <p:nvPr/>
          </p:nvSpPr>
          <p:spPr>
            <a:xfrm>
              <a:off x="9936572"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20305" y="5096543"/>
              <a:ext cx="475136" cy="531508"/>
            </a:xfrm>
            <a:prstGeom prst="rect">
              <a:avLst/>
            </a:prstGeom>
            <a:effectLst>
              <a:outerShdw blurRad="50800" dist="38100" dir="8100000" algn="tr" rotWithShape="0">
                <a:prstClr val="black">
                  <a:alpha val="40000"/>
                </a:prstClr>
              </a:outerShdw>
            </a:effectLst>
          </p:spPr>
        </p:pic>
        <p:pic>
          <p:nvPicPr>
            <p:cNvPr id="83" name="Picture 82"/>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78027" y="5096543"/>
              <a:ext cx="475136" cy="531508"/>
            </a:xfrm>
            <a:prstGeom prst="rect">
              <a:avLst/>
            </a:prstGeom>
            <a:effectLst>
              <a:outerShdw blurRad="50800" dist="38100" dir="8100000" algn="tr" rotWithShape="0">
                <a:prstClr val="black">
                  <a:alpha val="40000"/>
                </a:prstClr>
              </a:outerShdw>
            </a:effectLst>
          </p:spPr>
        </p:pic>
        <p:pic>
          <p:nvPicPr>
            <p:cNvPr id="84" name="Picture 83"/>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35749" y="5096543"/>
              <a:ext cx="475136" cy="531508"/>
            </a:xfrm>
            <a:prstGeom prst="rect">
              <a:avLst/>
            </a:prstGeom>
            <a:effectLst>
              <a:outerShdw blurRad="50800" dist="38100" dir="8100000" algn="tr" rotWithShape="0">
                <a:prstClr val="black">
                  <a:alpha val="40000"/>
                </a:prstClr>
              </a:outerShdw>
            </a:effectLst>
          </p:spPr>
        </p:pic>
        <p:pic>
          <p:nvPicPr>
            <p:cNvPr id="85" name="Picture 8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20305" y="5696215"/>
              <a:ext cx="475136" cy="531508"/>
            </a:xfrm>
            <a:prstGeom prst="rect">
              <a:avLst/>
            </a:prstGeom>
            <a:effectLst>
              <a:outerShdw blurRad="50800" dist="38100" dir="8100000" algn="tr" rotWithShape="0">
                <a:prstClr val="black">
                  <a:alpha val="40000"/>
                </a:prstClr>
              </a:outerShdw>
            </a:effectLst>
          </p:spPr>
        </p:pic>
        <p:pic>
          <p:nvPicPr>
            <p:cNvPr id="86" name="Picture 8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78027" y="5696215"/>
              <a:ext cx="475136" cy="531508"/>
            </a:xfrm>
            <a:prstGeom prst="rect">
              <a:avLst/>
            </a:prstGeom>
            <a:effectLst>
              <a:outerShdw blurRad="50800" dist="38100" dir="8100000" algn="tr" rotWithShape="0">
                <a:prstClr val="black">
                  <a:alpha val="40000"/>
                </a:prstClr>
              </a:outerShdw>
            </a:effectLst>
          </p:spPr>
        </p:pic>
        <p:pic>
          <p:nvPicPr>
            <p:cNvPr id="87" name="Picture 8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135749" y="5696215"/>
              <a:ext cx="475136" cy="531508"/>
            </a:xfrm>
            <a:prstGeom prst="rect">
              <a:avLst/>
            </a:prstGeom>
            <a:effectLst>
              <a:outerShdw blurRad="50800" dist="38100" dir="8100000" algn="tr" rotWithShape="0">
                <a:prstClr val="black">
                  <a:alpha val="40000"/>
                </a:prstClr>
              </a:outerShdw>
            </a:effectLst>
          </p:spPr>
        </p:pic>
      </p:grpSp>
      <p:grpSp>
        <p:nvGrpSpPr>
          <p:cNvPr id="111" name="7 kem"/>
          <p:cNvGrpSpPr/>
          <p:nvPr/>
        </p:nvGrpSpPr>
        <p:grpSpPr>
          <a:xfrm>
            <a:off x="8973082" y="2991393"/>
            <a:ext cx="2182486" cy="1733375"/>
            <a:chOff x="9584434" y="2990761"/>
            <a:chExt cx="2182486" cy="1733375"/>
          </a:xfrm>
        </p:grpSpPr>
        <p:sp>
          <p:nvSpPr>
            <p:cNvPr id="47" name="Rounded Rectangle 46"/>
            <p:cNvSpPr/>
            <p:nvPr/>
          </p:nvSpPr>
          <p:spPr>
            <a:xfrm>
              <a:off x="9584434" y="2990761"/>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784874" y="3067293"/>
              <a:ext cx="472999" cy="745151"/>
            </a:xfrm>
            <a:prstGeom prst="rect">
              <a:avLst/>
            </a:prstGeom>
            <a:effectLst>
              <a:outerShdw blurRad="50800" dist="38100" dir="8100000" algn="tr" rotWithShape="0">
                <a:prstClr val="black">
                  <a:alpha val="40000"/>
                </a:prstClr>
              </a:outerShdw>
            </a:effectLst>
          </p:spPr>
        </p:pic>
        <p:pic>
          <p:nvPicPr>
            <p:cNvPr id="88" name="Picture 8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341527" y="3083474"/>
              <a:ext cx="472999" cy="745151"/>
            </a:xfrm>
            <a:prstGeom prst="rect">
              <a:avLst/>
            </a:prstGeom>
            <a:effectLst>
              <a:outerShdw blurRad="50800" dist="38100" dir="8100000" algn="tr" rotWithShape="0">
                <a:prstClr val="black">
                  <a:alpha val="40000"/>
                </a:prstClr>
              </a:outerShdw>
            </a:effectLst>
          </p:spPr>
        </p:pic>
        <p:pic>
          <p:nvPicPr>
            <p:cNvPr id="89" name="Picture 8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898180" y="3084054"/>
              <a:ext cx="472999" cy="745151"/>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180615" y="3876281"/>
              <a:ext cx="472999" cy="745151"/>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737268" y="3892462"/>
              <a:ext cx="472999" cy="745151"/>
            </a:xfrm>
            <a:prstGeom prst="rect">
              <a:avLst/>
            </a:prstGeom>
            <a:effectLst>
              <a:outerShdw blurRad="50800" dist="38100" dir="8100000" algn="tr" rotWithShape="0">
                <a:prstClr val="black">
                  <a:alpha val="40000"/>
                </a:prstClr>
              </a:outerShdw>
            </a:effectLst>
          </p:spPr>
        </p:pic>
        <p:pic>
          <p:nvPicPr>
            <p:cNvPr id="92" name="Picture 91"/>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293921" y="3893042"/>
              <a:ext cx="472999" cy="745151"/>
            </a:xfrm>
            <a:prstGeom prst="rect">
              <a:avLst/>
            </a:prstGeom>
            <a:effectLst>
              <a:outerShdw blurRad="50800" dist="38100" dir="8100000" algn="tr" rotWithShape="0">
                <a:prstClr val="black">
                  <a:alpha val="40000"/>
                </a:prstClr>
              </a:outerShdw>
            </a:effectLst>
          </p:spPr>
        </p:pic>
        <p:pic>
          <p:nvPicPr>
            <p:cNvPr id="93" name="Picture 9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639599" y="3913669"/>
              <a:ext cx="472999" cy="745151"/>
            </a:xfrm>
            <a:prstGeom prst="rect">
              <a:avLst/>
            </a:prstGeom>
            <a:effectLst>
              <a:outerShdw blurRad="50800" dist="38100" dir="8100000" algn="tr" rotWithShape="0">
                <a:prstClr val="black">
                  <a:alpha val="40000"/>
                </a:prstClr>
              </a:outerShdw>
            </a:effectLst>
          </p:spPr>
        </p:pic>
      </p:grpSp>
      <p:grpSp>
        <p:nvGrpSpPr>
          <p:cNvPr id="112" name="5 cam"/>
          <p:cNvGrpSpPr/>
          <p:nvPr/>
        </p:nvGrpSpPr>
        <p:grpSpPr>
          <a:xfrm>
            <a:off x="2086762" y="5114898"/>
            <a:ext cx="1723416" cy="1254862"/>
            <a:chOff x="7401550" y="5070987"/>
            <a:chExt cx="1723416" cy="1254862"/>
          </a:xfrm>
        </p:grpSpPr>
        <p:sp>
          <p:nvSpPr>
            <p:cNvPr id="49" name="Rounded Rectangle 48"/>
            <p:cNvSpPr/>
            <p:nvPr/>
          </p:nvSpPr>
          <p:spPr>
            <a:xfrm>
              <a:off x="7401550"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481795" y="5088979"/>
              <a:ext cx="556432" cy="633416"/>
            </a:xfrm>
            <a:prstGeom prst="rect">
              <a:avLst/>
            </a:prstGeom>
            <a:effectLst>
              <a:outerShdw blurRad="50800" dist="38100" dir="8100000" algn="tr" rotWithShape="0">
                <a:prstClr val="black">
                  <a:alpha val="40000"/>
                </a:prstClr>
              </a:outerShdw>
            </a:effectLst>
          </p:spPr>
        </p:pic>
        <p:pic>
          <p:nvPicPr>
            <p:cNvPr id="94" name="Picture 9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025164" y="5088979"/>
              <a:ext cx="556432" cy="633416"/>
            </a:xfrm>
            <a:prstGeom prst="rect">
              <a:avLst/>
            </a:prstGeom>
            <a:effectLst>
              <a:outerShdw blurRad="50800" dist="38100" dir="8100000" algn="tr" rotWithShape="0">
                <a:prstClr val="black">
                  <a:alpha val="40000"/>
                </a:prstClr>
              </a:outerShdw>
            </a:effectLst>
          </p:spPr>
        </p:pic>
        <p:pic>
          <p:nvPicPr>
            <p:cNvPr id="95" name="Picture 9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568534" y="5088979"/>
              <a:ext cx="556432" cy="633416"/>
            </a:xfrm>
            <a:prstGeom prst="rect">
              <a:avLst/>
            </a:prstGeom>
            <a:effectLst>
              <a:outerShdw blurRad="50800" dist="38100" dir="8100000" algn="tr" rotWithShape="0">
                <a:prstClr val="black">
                  <a:alpha val="40000"/>
                </a:prstClr>
              </a:outerShdw>
            </a:effectLst>
          </p:spPr>
        </p:pic>
        <p:pic>
          <p:nvPicPr>
            <p:cNvPr id="96" name="Picture 95"/>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724287" y="5692433"/>
              <a:ext cx="556432" cy="633416"/>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280719" y="5682807"/>
              <a:ext cx="556432" cy="633416"/>
            </a:xfrm>
            <a:prstGeom prst="rect">
              <a:avLst/>
            </a:prstGeom>
            <a:effectLst>
              <a:outerShdw blurRad="50800" dist="38100" dir="8100000" algn="tr" rotWithShape="0">
                <a:prstClr val="black">
                  <a:alpha val="40000"/>
                </a:prstClr>
              </a:outerShdw>
            </a:effectLst>
          </p:spPr>
        </p:pic>
      </p:grpSp>
      <p:grpSp>
        <p:nvGrpSpPr>
          <p:cNvPr id="110" name="9 táo"/>
          <p:cNvGrpSpPr/>
          <p:nvPr/>
        </p:nvGrpSpPr>
        <p:grpSpPr>
          <a:xfrm>
            <a:off x="4902491" y="4907216"/>
            <a:ext cx="2166849" cy="1733375"/>
            <a:chOff x="6986542" y="3004366"/>
            <a:chExt cx="2166849" cy="1733375"/>
          </a:xfrm>
        </p:grpSpPr>
        <p:sp>
          <p:nvSpPr>
            <p:cNvPr id="46" name="Rounded Rectangle 45"/>
            <p:cNvSpPr/>
            <p:nvPr/>
          </p:nvSpPr>
          <p:spPr>
            <a:xfrm>
              <a:off x="6986542" y="3004366"/>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3028898"/>
              <a:ext cx="621192" cy="621192"/>
            </a:xfrm>
            <a:prstGeom prst="ellipse">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3544772"/>
              <a:ext cx="621192" cy="621192"/>
            </a:xfrm>
            <a:prstGeom prst="ellipse">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075317" y="4060645"/>
              <a:ext cx="621192" cy="621192"/>
            </a:xfrm>
            <a:prstGeom prst="ellipse">
              <a:avLst/>
            </a:prstGeom>
            <a:effectLst>
              <a:outerShdw blurRad="50800" dist="38100" dir="8100000" algn="tr" rotWithShape="0">
                <a:prstClr val="black">
                  <a:alpha val="40000"/>
                </a:prstClr>
              </a:outerShdw>
            </a:effectLst>
          </p:spPr>
        </p:pic>
        <p:pic>
          <p:nvPicPr>
            <p:cNvPr id="100" name="Picture 99"/>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3038508"/>
              <a:ext cx="621192" cy="621192"/>
            </a:xfrm>
            <a:prstGeom prst="ellipse">
              <a:avLst/>
            </a:prstGeom>
            <a:effectLst>
              <a:outerShdw blurRad="50800" dist="38100" dir="8100000" algn="tr" rotWithShape="0">
                <a:prstClr val="black">
                  <a:alpha val="40000"/>
                </a:prstClr>
              </a:outerShdw>
            </a:effectLst>
          </p:spPr>
        </p:pic>
        <p:pic>
          <p:nvPicPr>
            <p:cNvPr id="101" name="Picture 10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3554382"/>
              <a:ext cx="621192" cy="621192"/>
            </a:xfrm>
            <a:prstGeom prst="ellipse">
              <a:avLst/>
            </a:prstGeom>
            <a:effectLst>
              <a:outerShdw blurRad="50800" dist="38100" dir="8100000" algn="tr" rotWithShape="0">
                <a:prstClr val="black">
                  <a:alpha val="40000"/>
                </a:prstClr>
              </a:outerShdw>
            </a:effectLst>
          </p:spPr>
        </p:pic>
        <p:pic>
          <p:nvPicPr>
            <p:cNvPr id="102" name="Picture 101"/>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699987" y="4070255"/>
              <a:ext cx="621192" cy="621192"/>
            </a:xfrm>
            <a:prstGeom prst="ellipse">
              <a:avLst/>
            </a:prstGeom>
            <a:effectLst>
              <a:outerShdw blurRad="50800" dist="38100" dir="8100000" algn="tr" rotWithShape="0">
                <a:prstClr val="black">
                  <a:alpha val="40000"/>
                </a:prstClr>
              </a:outerShdw>
            </a:effectLst>
          </p:spPr>
        </p:pic>
        <p:pic>
          <p:nvPicPr>
            <p:cNvPr id="103" name="Picture 102"/>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3013009"/>
              <a:ext cx="621192" cy="621192"/>
            </a:xfrm>
            <a:prstGeom prst="ellipse">
              <a:avLst/>
            </a:prstGeom>
            <a:effectLst>
              <a:outerShdw blurRad="50800" dist="38100" dir="8100000" algn="tr" rotWithShape="0">
                <a:prstClr val="black">
                  <a:alpha val="40000"/>
                </a:prstClr>
              </a:outerShdw>
            </a:effectLst>
          </p:spPr>
        </p:pic>
        <p:pic>
          <p:nvPicPr>
            <p:cNvPr id="104" name="Picture 10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3528883"/>
              <a:ext cx="621192" cy="621192"/>
            </a:xfrm>
            <a:prstGeom prst="ellipse">
              <a:avLst/>
            </a:prstGeom>
            <a:effectLst>
              <a:outerShdw blurRad="50800" dist="38100" dir="8100000" algn="tr" rotWithShape="0">
                <a:prstClr val="black">
                  <a:alpha val="40000"/>
                </a:prstClr>
              </a:outerShdw>
            </a:effectLst>
          </p:spPr>
        </p:pic>
        <p:pic>
          <p:nvPicPr>
            <p:cNvPr id="105" name="Picture 10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361534" y="4044756"/>
              <a:ext cx="621192" cy="621192"/>
            </a:xfrm>
            <a:prstGeom prst="ellipse">
              <a:avLst/>
            </a:prstGeom>
            <a:effectLst>
              <a:outerShdw blurRad="50800" dist="38100" dir="8100000" algn="tr" rotWithShape="0">
                <a:prstClr val="black">
                  <a:alpha val="40000"/>
                </a:prstClr>
              </a:outerShdw>
            </a:effectLst>
          </p:spPr>
        </p:pic>
      </p:grpSp>
      <p:grpSp>
        <p:nvGrpSpPr>
          <p:cNvPr id="16" name="10 táo"/>
          <p:cNvGrpSpPr/>
          <p:nvPr/>
        </p:nvGrpSpPr>
        <p:grpSpPr>
          <a:xfrm>
            <a:off x="4578230" y="2985004"/>
            <a:ext cx="3572619" cy="1725296"/>
            <a:chOff x="494295" y="1580903"/>
            <a:chExt cx="3326099" cy="1442207"/>
          </a:xfrm>
        </p:grpSpPr>
        <p:sp>
          <p:nvSpPr>
            <p:cNvPr id="4" name="Rounded Rectangle 3"/>
            <p:cNvSpPr/>
            <p:nvPr/>
          </p:nvSpPr>
          <p:spPr>
            <a:xfrm>
              <a:off x="513545" y="1608696"/>
              <a:ext cx="3282880" cy="14144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16229" y="1580903"/>
              <a:ext cx="691496" cy="691496"/>
            </a:xfrm>
            <a:prstGeom prst="ellipse">
              <a:avLst/>
            </a:prstGeom>
          </p:spPr>
        </p:pic>
        <p:pic>
          <p:nvPicPr>
            <p:cNvPr id="60" name="Picture 5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69396" y="1580903"/>
              <a:ext cx="691496" cy="691496"/>
            </a:xfrm>
            <a:prstGeom prst="ellipse">
              <a:avLst/>
            </a:prstGeom>
          </p:spPr>
        </p:pic>
        <p:pic>
          <p:nvPicPr>
            <p:cNvPr id="61" name="Picture 6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22563" y="1580903"/>
              <a:ext cx="691496" cy="691496"/>
            </a:xfrm>
            <a:prstGeom prst="ellipse">
              <a:avLst/>
            </a:prstGeom>
          </p:spPr>
        </p:pic>
        <p:pic>
          <p:nvPicPr>
            <p:cNvPr id="62" name="Picture 6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75730" y="1580903"/>
              <a:ext cx="691496" cy="691496"/>
            </a:xfrm>
            <a:prstGeom prst="ellipse">
              <a:avLst/>
            </a:prstGeom>
          </p:spPr>
        </p:pic>
        <p:pic>
          <p:nvPicPr>
            <p:cNvPr id="63" name="Picture 6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128898" y="1580903"/>
              <a:ext cx="691496" cy="691496"/>
            </a:xfrm>
            <a:prstGeom prst="ellipse">
              <a:avLst/>
            </a:prstGeom>
          </p:spPr>
        </p:pic>
        <p:pic>
          <p:nvPicPr>
            <p:cNvPr id="64" name="Picture 6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94295" y="2237982"/>
              <a:ext cx="691496" cy="691496"/>
            </a:xfrm>
            <a:prstGeom prst="ellipse">
              <a:avLst/>
            </a:prstGeom>
          </p:spPr>
        </p:pic>
        <p:pic>
          <p:nvPicPr>
            <p:cNvPr id="65" name="Picture 6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147462" y="2237982"/>
              <a:ext cx="691496" cy="691496"/>
            </a:xfrm>
            <a:prstGeom prst="ellipse">
              <a:avLst/>
            </a:prstGeom>
          </p:spPr>
        </p:pic>
        <p:pic>
          <p:nvPicPr>
            <p:cNvPr id="66" name="Picture 6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800629" y="2237982"/>
              <a:ext cx="691496" cy="691496"/>
            </a:xfrm>
            <a:prstGeom prst="ellipse">
              <a:avLst/>
            </a:prstGeom>
          </p:spPr>
        </p:pic>
        <p:pic>
          <p:nvPicPr>
            <p:cNvPr id="67" name="Picture 66"/>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2453796" y="2237982"/>
              <a:ext cx="691496" cy="691496"/>
            </a:xfrm>
            <a:prstGeom prst="ellipse">
              <a:avLst/>
            </a:prstGeom>
          </p:spPr>
        </p:pic>
        <p:pic>
          <p:nvPicPr>
            <p:cNvPr id="68" name="Picture 6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3106964" y="2237982"/>
              <a:ext cx="691496" cy="691496"/>
            </a:xfrm>
            <a:prstGeom prst="ellipse">
              <a:avLst/>
            </a:prstGeom>
          </p:spPr>
        </p:pic>
      </p:grpSp>
      <p:grpSp>
        <p:nvGrpSpPr>
          <p:cNvPr id="114" name="10"/>
          <p:cNvGrpSpPr/>
          <p:nvPr/>
        </p:nvGrpSpPr>
        <p:grpSpPr>
          <a:xfrm>
            <a:off x="5594291" y="3489067"/>
            <a:ext cx="987093" cy="646331"/>
            <a:chOff x="5914221" y="1985097"/>
            <a:chExt cx="991403" cy="646331"/>
          </a:xfrm>
        </p:grpSpPr>
        <p:sp>
          <p:nvSpPr>
            <p:cNvPr id="115" name="Rounded Rectangle 114"/>
            <p:cNvSpPr/>
            <p:nvPr/>
          </p:nvSpPr>
          <p:spPr>
            <a:xfrm>
              <a:off x="6011773" y="202307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Roboto Black" panose="02000000000000000000" pitchFamily="2" charset="0"/>
                <a:ea typeface="Roboto Black" panose="02000000000000000000" pitchFamily="2" charset="0"/>
              </a:endParaRPr>
            </a:p>
          </p:txBody>
        </p:sp>
        <p:sp>
          <p:nvSpPr>
            <p:cNvPr id="116" name="TextBox 115"/>
            <p:cNvSpPr txBox="1"/>
            <p:nvPr/>
          </p:nvSpPr>
          <p:spPr>
            <a:xfrm>
              <a:off x="5914221" y="1985097"/>
              <a:ext cx="991403" cy="646331"/>
            </a:xfrm>
            <a:prstGeom prst="rect">
              <a:avLst/>
            </a:prstGeom>
            <a:noFill/>
          </p:spPr>
          <p:txBody>
            <a:bodyPr wrap="square" rtlCol="0">
              <a:spAutoFit/>
            </a:bodyPr>
            <a:lstStyle/>
            <a:p>
              <a:pPr lvl="0" algn="just">
                <a:defRPr/>
              </a:pPr>
              <a:r>
                <a:rPr lang="en-US" altLang="zh-CN" sz="3600" b="1">
                  <a:solidFill>
                    <a:schemeClr val="bg1"/>
                  </a:solidFill>
                  <a:latin typeface="Roboto" panose="02000000000000000000" pitchFamily="2" charset="0"/>
                  <a:ea typeface="Roboto" panose="02000000000000000000" pitchFamily="2" charset="0"/>
                </a:rPr>
                <a:t>10</a:t>
              </a:r>
              <a:endParaRPr kumimoji="0" lang="en-US" altLang="zh-CN" sz="3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10217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randombar(horizontal)">
                                      <p:cBhvr>
                                        <p:cTn id="16" dur="500"/>
                                        <p:tgtEl>
                                          <p:spTgt spid="107"/>
                                        </p:tgtEl>
                                      </p:cBhvr>
                                    </p:animEffect>
                                  </p:childTnLst>
                                </p:cTn>
                              </p:par>
                              <p:par>
                                <p:cTn id="17" presetID="14" presetClass="entr" presetSubtype="1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randombar(horizontal)">
                                      <p:cBhvr>
                                        <p:cTn id="19" dur="500"/>
                                        <p:tgtEl>
                                          <p:spTgt spid="108"/>
                                        </p:tgtEl>
                                      </p:cBhvr>
                                    </p:animEffect>
                                  </p:childTnLst>
                                </p:cTn>
                              </p:par>
                              <p:par>
                                <p:cTn id="20" presetID="14" presetClass="entr" presetSubtype="1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randombar(horizontal)">
                                      <p:cBhvr>
                                        <p:cTn id="25" dur="500"/>
                                        <p:tgtEl>
                                          <p:spTgt spid="106"/>
                                        </p:tgtEl>
                                      </p:cBhvr>
                                    </p:animEffect>
                                  </p:childTnLst>
                                </p:cTn>
                              </p:par>
                              <p:par>
                                <p:cTn id="26" presetID="14" presetClass="entr" presetSubtype="1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randombar(horizontal)">
                                      <p:cBhvr>
                                        <p:cTn id="31" dur="500"/>
                                        <p:tgtEl>
                                          <p:spTgt spid="111"/>
                                        </p:tgtEl>
                                      </p:cBhvr>
                                    </p:animEffect>
                                  </p:childTnLst>
                                </p:cTn>
                              </p:par>
                              <p:par>
                                <p:cTn id="32" presetID="14" presetClass="entr" presetSubtype="1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randombar(horizontal)">
                                      <p:cBhvr>
                                        <p:cTn id="34" dur="500"/>
                                        <p:tgtEl>
                                          <p:spTgt spid="112"/>
                                        </p:tgtEl>
                                      </p:cBhvr>
                                    </p:animEffect>
                                  </p:childTnLst>
                                </p:cTn>
                              </p:par>
                              <p:par>
                                <p:cTn id="35" presetID="14" presetClass="entr" presetSubtype="1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randombar(horizontal)">
                                      <p:cBhvr>
                                        <p:cTn id="37" dur="500"/>
                                        <p:tgtEl>
                                          <p:spTgt spid="113"/>
                                        </p:tgtEl>
                                      </p:cBhvr>
                                    </p:animEffect>
                                  </p:childTnLst>
                                </p:cTn>
                              </p:par>
                              <p:par>
                                <p:cTn id="38" presetID="14" presetClass="entr" presetSubtype="10" fill="hold" nodeType="withEffect">
                                  <p:stCondLst>
                                    <p:cond delay="0"/>
                                  </p:stCondLst>
                                  <p:childTnLst>
                                    <p:set>
                                      <p:cBhvr>
                                        <p:cTn id="39" dur="1" fill="hold">
                                          <p:stCondLst>
                                            <p:cond delay="0"/>
                                          </p:stCondLst>
                                        </p:cTn>
                                        <p:tgtEl>
                                          <p:spTgt spid="110"/>
                                        </p:tgtEl>
                                        <p:attrNameLst>
                                          <p:attrName>style.visibility</p:attrName>
                                        </p:attrNameLst>
                                      </p:cBhvr>
                                      <p:to>
                                        <p:strVal val="visible"/>
                                      </p:to>
                                    </p:set>
                                    <p:animEffect transition="in" filter="randombar(horizontal)">
                                      <p:cBhvr>
                                        <p:cTn id="40"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6" presetClass="emph" presetSubtype="0" fill="hold" nodeType="withEffect">
                                  <p:stCondLst>
                                    <p:cond delay="0"/>
                                  </p:stCondLst>
                                  <p:childTnLst>
                                    <p:animScale>
                                      <p:cBhvr>
                                        <p:cTn id="45" dur="2000" fill="hold"/>
                                        <p:tgtEl>
                                          <p:spTgt spid="16"/>
                                        </p:tgtEl>
                                      </p:cBhvr>
                                      <p:by x="150000" y="150000"/>
                                    </p:animScale>
                                  </p:childTnLst>
                                </p:cTn>
                              </p:par>
                              <p:par>
                                <p:cTn id="46" presetID="10" presetClass="entr" presetSubtype="0" fill="hold" nodeType="withEffect">
                                  <p:stCondLst>
                                    <p:cond delay="0"/>
                                  </p:stCondLst>
                                  <p:childTnLst>
                                    <p:set>
                                      <p:cBhvr>
                                        <p:cTn id="47" dur="1" fill="hold">
                                          <p:stCondLst>
                                            <p:cond delay="0"/>
                                          </p:stCondLst>
                                        </p:cTn>
                                        <p:tgtEl>
                                          <p:spTgt spid="114"/>
                                        </p:tgtEl>
                                        <p:attrNameLst>
                                          <p:attrName>style.visibility</p:attrName>
                                        </p:attrNameLst>
                                      </p:cBhvr>
                                      <p:to>
                                        <p:strVal val="visible"/>
                                      </p:to>
                                    </p:set>
                                    <p:animEffect transition="in" filter="fade">
                                      <p:cBhvr>
                                        <p:cTn id="48" dur="500"/>
                                        <p:tgtEl>
                                          <p:spTgt spid="114"/>
                                        </p:tgtEl>
                                      </p:cBhvr>
                                    </p:animEffect>
                                  </p:childTnLst>
                                </p:cTn>
                              </p:par>
                            </p:childTnLst>
                          </p:cTn>
                        </p:par>
                      </p:childTnLst>
                    </p:cTn>
                  </p:par>
                </p:childTnLst>
              </p:cTn>
              <p:nextCondLst>
                <p:cond evt="onClick" delay="0">
                  <p:tgtEl>
                    <p:spTgt spid="16"/>
                  </p:tgtEl>
                </p:cond>
              </p:nextCondLst>
            </p:seq>
          </p:childTnLst>
        </p:cTn>
      </p:par>
    </p:tnLst>
    <p:bldLst>
      <p:bldP spid="14"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Rounded Rectangle 5"/>
          <p:cNvSpPr/>
          <p:nvPr/>
        </p:nvSpPr>
        <p:spPr>
          <a:xfrm>
            <a:off x="1146461" y="1632341"/>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2" name="Rectangle 2"/>
          <p:cNvSpPr>
            <a:spLocks noChangeArrowheads="1"/>
          </p:cNvSpPr>
          <p:nvPr/>
        </p:nvSpPr>
        <p:spPr bwMode="auto">
          <a:xfrm>
            <a:off x="1730298" y="1791215"/>
            <a:ext cx="44604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Tô màu vào đáp án đúng:</a:t>
            </a:r>
            <a:endParaRPr kumimoji="0" lang="en-US" altLang="en-US" sz="2400" b="0" i="0" u="none" strike="noStrike" cap="none" normalizeH="0" baseline="0">
              <a:ln>
                <a:noFill/>
              </a:ln>
              <a:solidFill>
                <a:schemeClr val="tx1"/>
              </a:solidFill>
              <a:effectLst/>
            </a:endParaRPr>
          </a:p>
        </p:txBody>
      </p:sp>
      <p:pic>
        <p:nvPicPr>
          <p:cNvPr id="307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772" y="2422518"/>
            <a:ext cx="6882704" cy="33975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879980" y="265670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vi-VN" altLang="en-US" sz="16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br>
            <a:endParaRPr kumimoji="0" lang="vi-VN"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p:cNvSpPr/>
          <p:nvPr/>
        </p:nvSpPr>
        <p:spPr>
          <a:xfrm>
            <a:off x="3694095" y="3803385"/>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9" name="Rectangle 8"/>
          <p:cNvSpPr/>
          <p:nvPr/>
        </p:nvSpPr>
        <p:spPr>
          <a:xfrm>
            <a:off x="4494223" y="3803385"/>
            <a:ext cx="314536"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1</a:t>
            </a:r>
          </a:p>
        </p:txBody>
      </p:sp>
      <p:sp>
        <p:nvSpPr>
          <p:cNvPr id="10" name="Rectangle 9"/>
          <p:cNvSpPr/>
          <p:nvPr/>
        </p:nvSpPr>
        <p:spPr>
          <a:xfrm>
            <a:off x="5776407" y="3808533"/>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11" name="Rectangle 10"/>
          <p:cNvSpPr/>
          <p:nvPr/>
        </p:nvSpPr>
        <p:spPr>
          <a:xfrm>
            <a:off x="6880400" y="3808533"/>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9</a:t>
            </a:r>
          </a:p>
        </p:txBody>
      </p:sp>
      <p:sp>
        <p:nvSpPr>
          <p:cNvPr id="12" name="Rectangle 11"/>
          <p:cNvSpPr/>
          <p:nvPr/>
        </p:nvSpPr>
        <p:spPr>
          <a:xfrm>
            <a:off x="7584872" y="380733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8</a:t>
            </a:r>
          </a:p>
        </p:txBody>
      </p:sp>
      <p:sp>
        <p:nvSpPr>
          <p:cNvPr id="13" name="Rectangle 12"/>
          <p:cNvSpPr/>
          <p:nvPr/>
        </p:nvSpPr>
        <p:spPr>
          <a:xfrm>
            <a:off x="9234434" y="3808533"/>
            <a:ext cx="371789"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10</a:t>
            </a:r>
          </a:p>
        </p:txBody>
      </p:sp>
      <p:sp>
        <p:nvSpPr>
          <p:cNvPr id="14" name="Rectangle 13"/>
          <p:cNvSpPr/>
          <p:nvPr/>
        </p:nvSpPr>
        <p:spPr>
          <a:xfrm>
            <a:off x="4026736" y="520663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7</a:t>
            </a:r>
          </a:p>
        </p:txBody>
      </p:sp>
      <p:sp>
        <p:nvSpPr>
          <p:cNvPr id="15" name="Rectangle 14"/>
          <p:cNvSpPr/>
          <p:nvPr/>
        </p:nvSpPr>
        <p:spPr>
          <a:xfrm>
            <a:off x="4483514" y="5212981"/>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5</a:t>
            </a:r>
          </a:p>
        </p:txBody>
      </p:sp>
      <p:sp>
        <p:nvSpPr>
          <p:cNvPr id="16" name="Rectangle 15"/>
          <p:cNvSpPr/>
          <p:nvPr/>
        </p:nvSpPr>
        <p:spPr>
          <a:xfrm>
            <a:off x="5500955" y="520612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4</a:t>
            </a:r>
          </a:p>
        </p:txBody>
      </p:sp>
      <p:sp>
        <p:nvSpPr>
          <p:cNvPr id="17" name="Rectangle 16"/>
          <p:cNvSpPr/>
          <p:nvPr/>
        </p:nvSpPr>
        <p:spPr>
          <a:xfrm>
            <a:off x="7211995" y="519977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
        <p:nvSpPr>
          <p:cNvPr id="18" name="Rectangle 17"/>
          <p:cNvSpPr/>
          <p:nvPr/>
        </p:nvSpPr>
        <p:spPr>
          <a:xfrm>
            <a:off x="7644385" y="5200848"/>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p>
        </p:txBody>
      </p:sp>
      <p:sp>
        <p:nvSpPr>
          <p:cNvPr id="19" name="Rectangle 18">
            <a:extLst>
              <a:ext uri="{FF2B5EF4-FFF2-40B4-BE49-F238E27FC236}">
                <a16:creationId xmlns:a16="http://schemas.microsoft.com/office/drawing/2014/main" id="{892960C3-0C85-982E-15E9-47B6635A6731}"/>
              </a:ext>
            </a:extLst>
          </p:cNvPr>
          <p:cNvSpPr/>
          <p:nvPr/>
        </p:nvSpPr>
        <p:spPr>
          <a:xfrm>
            <a:off x="8660840" y="383908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8</a:t>
            </a:r>
          </a:p>
        </p:txBody>
      </p:sp>
      <p:sp>
        <p:nvSpPr>
          <p:cNvPr id="8" name="Rectangle 7">
            <a:extLst>
              <a:ext uri="{FF2B5EF4-FFF2-40B4-BE49-F238E27FC236}">
                <a16:creationId xmlns:a16="http://schemas.microsoft.com/office/drawing/2014/main" id="{89CBA429-EA85-67C7-D304-29ADB2DA0DA9}"/>
              </a:ext>
            </a:extLst>
          </p:cNvPr>
          <p:cNvSpPr/>
          <p:nvPr/>
        </p:nvSpPr>
        <p:spPr>
          <a:xfrm>
            <a:off x="8995092" y="5232491"/>
            <a:ext cx="239342" cy="218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a:solidFill>
                  <a:schemeClr val="tx1"/>
                </a:solidFill>
              </a:rPr>
              <a:t>6</a:t>
            </a:r>
          </a:p>
        </p:txBody>
      </p:sp>
      <p:sp>
        <p:nvSpPr>
          <p:cNvPr id="20" name="Rectangle 19">
            <a:extLst>
              <a:ext uri="{FF2B5EF4-FFF2-40B4-BE49-F238E27FC236}">
                <a16:creationId xmlns:a16="http://schemas.microsoft.com/office/drawing/2014/main" id="{62318CFD-ED4C-77E2-AE75-BE638333E356}"/>
              </a:ext>
            </a:extLst>
          </p:cNvPr>
          <p:cNvSpPr/>
          <p:nvPr/>
        </p:nvSpPr>
        <p:spPr>
          <a:xfrm>
            <a:off x="8958491" y="5199772"/>
            <a:ext cx="331595" cy="2713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6</a:t>
            </a:r>
          </a:p>
        </p:txBody>
      </p:sp>
    </p:spTree>
    <p:extLst>
      <p:ext uri="{BB962C8B-B14F-4D97-AF65-F5344CB8AC3E}">
        <p14:creationId xmlns:p14="http://schemas.microsoft.com/office/powerpoint/2010/main" val="33892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randombar(horizont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randombar(horizont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randombar(horizont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randombar(horizontal)">
                                      <p:cBhvr>
                                        <p:cTn id="6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080757"/>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78904" y="1906827"/>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liệu cho buổi học sau:</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16" name="TextBox 15">
            <a:extLst>
              <a:ext uri="{FF2B5EF4-FFF2-40B4-BE49-F238E27FC236}">
                <a16:creationId xmlns:a16="http://schemas.microsoft.com/office/drawing/2014/main" id="{C50EEADF-F242-4F8F-96FE-76601BA8159E}"/>
              </a:ext>
            </a:extLst>
          </p:cNvPr>
          <p:cNvSpPr txBox="1"/>
          <p:nvPr/>
        </p:nvSpPr>
        <p:spPr>
          <a:xfrm>
            <a:off x="2393660" y="2469099"/>
            <a:ext cx="650096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7" name="Picture 16">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a16="http://schemas.microsoft.com/office/drawing/2014/main" id="{16534BBA-CA89-82EC-588D-F91E3A4B96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21" name="Picture 20"/>
          <p:cNvPicPr>
            <a:picLocks noChangeAspect="1"/>
          </p:cNvPicPr>
          <p:nvPr/>
        </p:nvPicPr>
        <p:blipFill>
          <a:blip r:embed="rId8"/>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32516" y="2599405"/>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257" y="185950"/>
            <a:ext cx="1417791" cy="9793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4.16667E-6 -3.33333E-6 L 4.16667E-6 -0.07222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Snip Diagonal Corner Rectangle 1"/>
          <p:cNvSpPr/>
          <p:nvPr/>
        </p:nvSpPr>
        <p:spPr>
          <a:xfrm>
            <a:off x="513521" y="1502820"/>
            <a:ext cx="4596112" cy="4135411"/>
          </a:xfrm>
          <a:custGeom>
            <a:avLst/>
            <a:gdLst>
              <a:gd name="connsiteX0" fmla="*/ 0 w 3855028"/>
              <a:gd name="connsiteY0" fmla="*/ 0 h 3402943"/>
              <a:gd name="connsiteX1" fmla="*/ 3287859 w 3855028"/>
              <a:gd name="connsiteY1" fmla="*/ 0 h 3402943"/>
              <a:gd name="connsiteX2" fmla="*/ 3855028 w 3855028"/>
              <a:gd name="connsiteY2" fmla="*/ 567169 h 3402943"/>
              <a:gd name="connsiteX3" fmla="*/ 3855028 w 3855028"/>
              <a:gd name="connsiteY3" fmla="*/ 3402943 h 3402943"/>
              <a:gd name="connsiteX4" fmla="*/ 3855028 w 3855028"/>
              <a:gd name="connsiteY4" fmla="*/ 3402943 h 3402943"/>
              <a:gd name="connsiteX5" fmla="*/ 567169 w 3855028"/>
              <a:gd name="connsiteY5" fmla="*/ 3402943 h 3402943"/>
              <a:gd name="connsiteX6" fmla="*/ 0 w 3855028"/>
              <a:gd name="connsiteY6" fmla="*/ 2835774 h 3402943"/>
              <a:gd name="connsiteX7" fmla="*/ 0 w 3855028"/>
              <a:gd name="connsiteY7" fmla="*/ 0 h 3402943"/>
              <a:gd name="connsiteX0" fmla="*/ 0 w 3855028"/>
              <a:gd name="connsiteY0" fmla="*/ 184727 h 3587670"/>
              <a:gd name="connsiteX1" fmla="*/ 3287859 w 3855028"/>
              <a:gd name="connsiteY1" fmla="*/ 184727 h 3587670"/>
              <a:gd name="connsiteX2" fmla="*/ 3855028 w 3855028"/>
              <a:gd name="connsiteY2" fmla="*/ 751896 h 3587670"/>
              <a:gd name="connsiteX3" fmla="*/ 3855028 w 3855028"/>
              <a:gd name="connsiteY3" fmla="*/ 3587670 h 3587670"/>
              <a:gd name="connsiteX4" fmla="*/ 3855028 w 3855028"/>
              <a:gd name="connsiteY4" fmla="*/ 3587670 h 3587670"/>
              <a:gd name="connsiteX5" fmla="*/ 567169 w 3855028"/>
              <a:gd name="connsiteY5" fmla="*/ 3587670 h 3587670"/>
              <a:gd name="connsiteX6" fmla="*/ 0 w 3855028"/>
              <a:gd name="connsiteY6" fmla="*/ 3020501 h 3587670"/>
              <a:gd name="connsiteX7" fmla="*/ 0 w 3855028"/>
              <a:gd name="connsiteY7" fmla="*/ 184727 h 3587670"/>
              <a:gd name="connsiteX0" fmla="*/ 0 w 3855028"/>
              <a:gd name="connsiteY0" fmla="*/ 184727 h 3809342"/>
              <a:gd name="connsiteX1" fmla="*/ 3287859 w 3855028"/>
              <a:gd name="connsiteY1" fmla="*/ 184727 h 3809342"/>
              <a:gd name="connsiteX2" fmla="*/ 3855028 w 3855028"/>
              <a:gd name="connsiteY2" fmla="*/ 751896 h 3809342"/>
              <a:gd name="connsiteX3" fmla="*/ 3855028 w 3855028"/>
              <a:gd name="connsiteY3" fmla="*/ 3587670 h 3809342"/>
              <a:gd name="connsiteX4" fmla="*/ 3855028 w 3855028"/>
              <a:gd name="connsiteY4" fmla="*/ 3587670 h 3809342"/>
              <a:gd name="connsiteX5" fmla="*/ 567169 w 3855028"/>
              <a:gd name="connsiteY5" fmla="*/ 3587670 h 3809342"/>
              <a:gd name="connsiteX6" fmla="*/ 0 w 3855028"/>
              <a:gd name="connsiteY6" fmla="*/ 3020501 h 3809342"/>
              <a:gd name="connsiteX7" fmla="*/ 0 w 3855028"/>
              <a:gd name="connsiteY7" fmla="*/ 184727 h 3809342"/>
              <a:gd name="connsiteX0" fmla="*/ 0 w 4025900"/>
              <a:gd name="connsiteY0" fmla="*/ 184727 h 3809342"/>
              <a:gd name="connsiteX1" fmla="*/ 3287859 w 4025900"/>
              <a:gd name="connsiteY1" fmla="*/ 184727 h 3809342"/>
              <a:gd name="connsiteX2" fmla="*/ 3855028 w 4025900"/>
              <a:gd name="connsiteY2" fmla="*/ 751896 h 3809342"/>
              <a:gd name="connsiteX3" fmla="*/ 3855028 w 4025900"/>
              <a:gd name="connsiteY3" fmla="*/ 3587670 h 3809342"/>
              <a:gd name="connsiteX4" fmla="*/ 3855028 w 4025900"/>
              <a:gd name="connsiteY4" fmla="*/ 3587670 h 3809342"/>
              <a:gd name="connsiteX5" fmla="*/ 567169 w 4025900"/>
              <a:gd name="connsiteY5" fmla="*/ 3587670 h 3809342"/>
              <a:gd name="connsiteX6" fmla="*/ 0 w 4025900"/>
              <a:gd name="connsiteY6" fmla="*/ 3020501 h 3809342"/>
              <a:gd name="connsiteX7" fmla="*/ 0 w 4025900"/>
              <a:gd name="connsiteY7" fmla="*/ 184727 h 3809342"/>
              <a:gd name="connsiteX0" fmla="*/ 207818 w 4233718"/>
              <a:gd name="connsiteY0" fmla="*/ 184727 h 3809342"/>
              <a:gd name="connsiteX1" fmla="*/ 3495677 w 4233718"/>
              <a:gd name="connsiteY1" fmla="*/ 184727 h 3809342"/>
              <a:gd name="connsiteX2" fmla="*/ 4062846 w 4233718"/>
              <a:gd name="connsiteY2" fmla="*/ 751896 h 3809342"/>
              <a:gd name="connsiteX3" fmla="*/ 4062846 w 4233718"/>
              <a:gd name="connsiteY3" fmla="*/ 3587670 h 3809342"/>
              <a:gd name="connsiteX4" fmla="*/ 4062846 w 4233718"/>
              <a:gd name="connsiteY4" fmla="*/ 3587670 h 3809342"/>
              <a:gd name="connsiteX5" fmla="*/ 774987 w 4233718"/>
              <a:gd name="connsiteY5" fmla="*/ 3587670 h 3809342"/>
              <a:gd name="connsiteX6" fmla="*/ 207818 w 4233718"/>
              <a:gd name="connsiteY6" fmla="*/ 3020501 h 3809342"/>
              <a:gd name="connsiteX7" fmla="*/ 207818 w 4233718"/>
              <a:gd name="connsiteY7" fmla="*/ 184727 h 38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718" h="3809342">
                <a:moveTo>
                  <a:pt x="207818" y="184727"/>
                </a:moveTo>
                <a:cubicBezTo>
                  <a:pt x="1303771" y="184727"/>
                  <a:pt x="1111252" y="-230910"/>
                  <a:pt x="3495677" y="184727"/>
                </a:cubicBezTo>
                <a:lnTo>
                  <a:pt x="4062846" y="751896"/>
                </a:lnTo>
                <a:cubicBezTo>
                  <a:pt x="4447310" y="2382954"/>
                  <a:pt x="4062846" y="2642412"/>
                  <a:pt x="4062846" y="3587670"/>
                </a:cubicBezTo>
                <a:lnTo>
                  <a:pt x="4062846" y="3587670"/>
                </a:lnTo>
                <a:cubicBezTo>
                  <a:pt x="2966893" y="3587670"/>
                  <a:pt x="2712604" y="4086433"/>
                  <a:pt x="774987" y="3587670"/>
                </a:cubicBezTo>
                <a:lnTo>
                  <a:pt x="207818" y="3020501"/>
                </a:lnTo>
                <a:cubicBezTo>
                  <a:pt x="-259773" y="1368661"/>
                  <a:pt x="207818" y="1129985"/>
                  <a:pt x="207818" y="184727"/>
                </a:cubicBezTo>
                <a:close/>
              </a:path>
            </a:pathLst>
          </a:custGeom>
          <a:solidFill>
            <a:srgbClr val="548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A14CBFD-2C6F-E4A0-F468-3C5C731B2275}"/>
              </a:ext>
            </a:extLst>
          </p:cNvPr>
          <p:cNvSpPr txBox="1"/>
          <p:nvPr/>
        </p:nvSpPr>
        <p:spPr>
          <a:xfrm>
            <a:off x="3066005" y="614009"/>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3</a:t>
            </a:r>
          </a:p>
        </p:txBody>
      </p:sp>
      <p:grpSp>
        <p:nvGrpSpPr>
          <p:cNvPr id="22" name="Group 21"/>
          <p:cNvGrpSpPr/>
          <p:nvPr/>
        </p:nvGrpSpPr>
        <p:grpSpPr>
          <a:xfrm>
            <a:off x="6336411" y="5281581"/>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E17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
        <p:nvSpPr>
          <p:cNvPr id="8" name="TextBox 7"/>
          <p:cNvSpPr txBox="1"/>
          <p:nvPr/>
        </p:nvSpPr>
        <p:spPr>
          <a:xfrm>
            <a:off x="4998027" y="2112859"/>
            <a:ext cx="6233348" cy="286232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THỰC HÀNH </a:t>
            </a:r>
          </a:p>
          <a:p>
            <a:pPr lvl="0" algn="ctr">
              <a:defRPr/>
            </a:pPr>
            <a:r>
              <a:rPr lang="en-US" altLang="zh-CN" sz="6000" b="1">
                <a:solidFill>
                  <a:srgbClr val="EE1AD5"/>
                </a:solidFill>
                <a:latin typeface="Roboto Black" panose="02000000000000000000" pitchFamily="2" charset="0"/>
                <a:ea typeface="Roboto Black" panose="02000000000000000000" pitchFamily="2" charset="0"/>
              </a:rPr>
              <a:t>CÙNG</a:t>
            </a:r>
            <a:r>
              <a:rPr lang="en-US" altLang="zh-CN" sz="6000" b="1">
                <a:solidFill>
                  <a:srgbClr val="0070C0"/>
                </a:solidFill>
                <a:latin typeface="Roboto Black" panose="02000000000000000000" pitchFamily="2" charset="0"/>
                <a:ea typeface="Roboto Black" panose="02000000000000000000" pitchFamily="2" charset="0"/>
              </a:rPr>
              <a:t> </a:t>
            </a:r>
          </a:p>
          <a:p>
            <a:pPr lvl="0" algn="ctr">
              <a:defRPr/>
            </a:pPr>
            <a:r>
              <a:rPr lang="en-US" altLang="zh-CN" sz="6000" b="1">
                <a:solidFill>
                  <a:srgbClr val="00B050"/>
                </a:solidFill>
                <a:latin typeface="Roboto Black" panose="02000000000000000000" pitchFamily="2" charset="0"/>
                <a:ea typeface="Roboto Black" panose="02000000000000000000" pitchFamily="2" charset="0"/>
              </a:rPr>
              <a:t>THẺ HỌC TOÁN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55987" y="614009"/>
            <a:ext cx="1726214" cy="1192450"/>
          </a:xfrm>
          <a:prstGeom prst="rect">
            <a:avLst/>
          </a:prstGeom>
        </p:spPr>
      </p:pic>
      <p:sp>
        <p:nvSpPr>
          <p:cNvPr id="2" name="Snip Diagonal Corner Rectangle 1"/>
          <p:cNvSpPr/>
          <p:nvPr/>
        </p:nvSpPr>
        <p:spPr>
          <a:xfrm>
            <a:off x="726837" y="1758055"/>
            <a:ext cx="4233718" cy="3571930"/>
          </a:xfrm>
          <a:custGeom>
            <a:avLst/>
            <a:gdLst>
              <a:gd name="connsiteX0" fmla="*/ 0 w 3855028"/>
              <a:gd name="connsiteY0" fmla="*/ 0 h 3402943"/>
              <a:gd name="connsiteX1" fmla="*/ 3287859 w 3855028"/>
              <a:gd name="connsiteY1" fmla="*/ 0 h 3402943"/>
              <a:gd name="connsiteX2" fmla="*/ 3855028 w 3855028"/>
              <a:gd name="connsiteY2" fmla="*/ 567169 h 3402943"/>
              <a:gd name="connsiteX3" fmla="*/ 3855028 w 3855028"/>
              <a:gd name="connsiteY3" fmla="*/ 3402943 h 3402943"/>
              <a:gd name="connsiteX4" fmla="*/ 3855028 w 3855028"/>
              <a:gd name="connsiteY4" fmla="*/ 3402943 h 3402943"/>
              <a:gd name="connsiteX5" fmla="*/ 567169 w 3855028"/>
              <a:gd name="connsiteY5" fmla="*/ 3402943 h 3402943"/>
              <a:gd name="connsiteX6" fmla="*/ 0 w 3855028"/>
              <a:gd name="connsiteY6" fmla="*/ 2835774 h 3402943"/>
              <a:gd name="connsiteX7" fmla="*/ 0 w 3855028"/>
              <a:gd name="connsiteY7" fmla="*/ 0 h 3402943"/>
              <a:gd name="connsiteX0" fmla="*/ 0 w 3855028"/>
              <a:gd name="connsiteY0" fmla="*/ 184727 h 3587670"/>
              <a:gd name="connsiteX1" fmla="*/ 3287859 w 3855028"/>
              <a:gd name="connsiteY1" fmla="*/ 184727 h 3587670"/>
              <a:gd name="connsiteX2" fmla="*/ 3855028 w 3855028"/>
              <a:gd name="connsiteY2" fmla="*/ 751896 h 3587670"/>
              <a:gd name="connsiteX3" fmla="*/ 3855028 w 3855028"/>
              <a:gd name="connsiteY3" fmla="*/ 3587670 h 3587670"/>
              <a:gd name="connsiteX4" fmla="*/ 3855028 w 3855028"/>
              <a:gd name="connsiteY4" fmla="*/ 3587670 h 3587670"/>
              <a:gd name="connsiteX5" fmla="*/ 567169 w 3855028"/>
              <a:gd name="connsiteY5" fmla="*/ 3587670 h 3587670"/>
              <a:gd name="connsiteX6" fmla="*/ 0 w 3855028"/>
              <a:gd name="connsiteY6" fmla="*/ 3020501 h 3587670"/>
              <a:gd name="connsiteX7" fmla="*/ 0 w 3855028"/>
              <a:gd name="connsiteY7" fmla="*/ 184727 h 3587670"/>
              <a:gd name="connsiteX0" fmla="*/ 0 w 3855028"/>
              <a:gd name="connsiteY0" fmla="*/ 184727 h 3809342"/>
              <a:gd name="connsiteX1" fmla="*/ 3287859 w 3855028"/>
              <a:gd name="connsiteY1" fmla="*/ 184727 h 3809342"/>
              <a:gd name="connsiteX2" fmla="*/ 3855028 w 3855028"/>
              <a:gd name="connsiteY2" fmla="*/ 751896 h 3809342"/>
              <a:gd name="connsiteX3" fmla="*/ 3855028 w 3855028"/>
              <a:gd name="connsiteY3" fmla="*/ 3587670 h 3809342"/>
              <a:gd name="connsiteX4" fmla="*/ 3855028 w 3855028"/>
              <a:gd name="connsiteY4" fmla="*/ 3587670 h 3809342"/>
              <a:gd name="connsiteX5" fmla="*/ 567169 w 3855028"/>
              <a:gd name="connsiteY5" fmla="*/ 3587670 h 3809342"/>
              <a:gd name="connsiteX6" fmla="*/ 0 w 3855028"/>
              <a:gd name="connsiteY6" fmla="*/ 3020501 h 3809342"/>
              <a:gd name="connsiteX7" fmla="*/ 0 w 3855028"/>
              <a:gd name="connsiteY7" fmla="*/ 184727 h 3809342"/>
              <a:gd name="connsiteX0" fmla="*/ 0 w 4025900"/>
              <a:gd name="connsiteY0" fmla="*/ 184727 h 3809342"/>
              <a:gd name="connsiteX1" fmla="*/ 3287859 w 4025900"/>
              <a:gd name="connsiteY1" fmla="*/ 184727 h 3809342"/>
              <a:gd name="connsiteX2" fmla="*/ 3855028 w 4025900"/>
              <a:gd name="connsiteY2" fmla="*/ 751896 h 3809342"/>
              <a:gd name="connsiteX3" fmla="*/ 3855028 w 4025900"/>
              <a:gd name="connsiteY3" fmla="*/ 3587670 h 3809342"/>
              <a:gd name="connsiteX4" fmla="*/ 3855028 w 4025900"/>
              <a:gd name="connsiteY4" fmla="*/ 3587670 h 3809342"/>
              <a:gd name="connsiteX5" fmla="*/ 567169 w 4025900"/>
              <a:gd name="connsiteY5" fmla="*/ 3587670 h 3809342"/>
              <a:gd name="connsiteX6" fmla="*/ 0 w 4025900"/>
              <a:gd name="connsiteY6" fmla="*/ 3020501 h 3809342"/>
              <a:gd name="connsiteX7" fmla="*/ 0 w 4025900"/>
              <a:gd name="connsiteY7" fmla="*/ 184727 h 3809342"/>
              <a:gd name="connsiteX0" fmla="*/ 207818 w 4233718"/>
              <a:gd name="connsiteY0" fmla="*/ 184727 h 3809342"/>
              <a:gd name="connsiteX1" fmla="*/ 3495677 w 4233718"/>
              <a:gd name="connsiteY1" fmla="*/ 184727 h 3809342"/>
              <a:gd name="connsiteX2" fmla="*/ 4062846 w 4233718"/>
              <a:gd name="connsiteY2" fmla="*/ 751896 h 3809342"/>
              <a:gd name="connsiteX3" fmla="*/ 4062846 w 4233718"/>
              <a:gd name="connsiteY3" fmla="*/ 3587670 h 3809342"/>
              <a:gd name="connsiteX4" fmla="*/ 4062846 w 4233718"/>
              <a:gd name="connsiteY4" fmla="*/ 3587670 h 3809342"/>
              <a:gd name="connsiteX5" fmla="*/ 774987 w 4233718"/>
              <a:gd name="connsiteY5" fmla="*/ 3587670 h 3809342"/>
              <a:gd name="connsiteX6" fmla="*/ 207818 w 4233718"/>
              <a:gd name="connsiteY6" fmla="*/ 3020501 h 3809342"/>
              <a:gd name="connsiteX7" fmla="*/ 207818 w 4233718"/>
              <a:gd name="connsiteY7" fmla="*/ 184727 h 380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33718" h="3809342">
                <a:moveTo>
                  <a:pt x="207818" y="184727"/>
                </a:moveTo>
                <a:cubicBezTo>
                  <a:pt x="1303771" y="184727"/>
                  <a:pt x="1111252" y="-230910"/>
                  <a:pt x="3495677" y="184727"/>
                </a:cubicBezTo>
                <a:lnTo>
                  <a:pt x="4062846" y="751896"/>
                </a:lnTo>
                <a:cubicBezTo>
                  <a:pt x="4447310" y="2382954"/>
                  <a:pt x="4062846" y="2642412"/>
                  <a:pt x="4062846" y="3587670"/>
                </a:cubicBezTo>
                <a:lnTo>
                  <a:pt x="4062846" y="3587670"/>
                </a:lnTo>
                <a:cubicBezTo>
                  <a:pt x="2966893" y="3587670"/>
                  <a:pt x="2712604" y="4086433"/>
                  <a:pt x="774987" y="3587670"/>
                </a:cubicBezTo>
                <a:lnTo>
                  <a:pt x="207818" y="3020501"/>
                </a:lnTo>
                <a:cubicBezTo>
                  <a:pt x="-259773" y="1368661"/>
                  <a:pt x="207818" y="1129985"/>
                  <a:pt x="207818" y="184727"/>
                </a:cubicBezTo>
                <a:close/>
              </a:path>
            </a:pathLst>
          </a:cu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
        <p:nvSpPr>
          <p:cNvPr id="2" name="Rounded Rectangle 12">
            <a:extLst>
              <a:ext uri="{FF2B5EF4-FFF2-40B4-BE49-F238E27FC236}">
                <a16:creationId xmlns:a16="http://schemas.microsoft.com/office/drawing/2014/main" id="{AAFC7C6A-86C9-9723-B0AA-526C8CC8744A}"/>
              </a:ext>
            </a:extLst>
          </p:cNvPr>
          <p:cNvSpPr/>
          <p:nvPr/>
        </p:nvSpPr>
        <p:spPr>
          <a:xfrm>
            <a:off x="1734531" y="2065901"/>
            <a:ext cx="4104471" cy="4062355"/>
          </a:xfrm>
          <a:prstGeom prst="roundRect">
            <a:avLst>
              <a:gd name="adj" fmla="val 11508"/>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BA2FE04-C518-1002-FA5E-F3A72E4D1EEB}"/>
              </a:ext>
            </a:extLst>
          </p:cNvPr>
          <p:cNvSpPr txBox="1"/>
          <p:nvPr/>
        </p:nvSpPr>
        <p:spPr>
          <a:xfrm>
            <a:off x="1868406" y="2339312"/>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a:extLst>
              <a:ext uri="{FF2B5EF4-FFF2-40B4-BE49-F238E27FC236}">
                <a16:creationId xmlns:a16="http://schemas.microsoft.com/office/drawing/2014/main" id="{CA27B16B-3C1C-429F-8B45-162CF58BFF0D}"/>
              </a:ext>
            </a:extLst>
          </p:cNvPr>
          <p:cNvSpPr txBox="1"/>
          <p:nvPr/>
        </p:nvSpPr>
        <p:spPr>
          <a:xfrm>
            <a:off x="1701676" y="3178031"/>
            <a:ext cx="396870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CCA570D6-D79B-053D-5B2A-5443231ED21F}"/>
              </a:ext>
            </a:extLst>
          </p:cNvPr>
          <p:cNvSpPr txBox="1"/>
          <p:nvPr/>
        </p:nvSpPr>
        <p:spPr>
          <a:xfrm>
            <a:off x="1701676" y="4141131"/>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Số trên thẻ viết đúng, to, rõ ràng.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vẽ dễ đếm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a:extLst>
              <a:ext uri="{FF2B5EF4-FFF2-40B4-BE49-F238E27FC236}">
                <a16:creationId xmlns:a16="http://schemas.microsoft.com/office/drawing/2014/main" id="{24CE079F-2E46-8398-94C8-8BFEC91F3CBF}"/>
              </a:ext>
            </a:extLst>
          </p:cNvPr>
          <p:cNvSpPr txBox="1"/>
          <p:nvPr/>
        </p:nvSpPr>
        <p:spPr>
          <a:xfrm>
            <a:off x="1811810" y="5274231"/>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đẹp, sáng tạo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a:extLst>
              <a:ext uri="{FF2B5EF4-FFF2-40B4-BE49-F238E27FC236}">
                <a16:creationId xmlns:a16="http://schemas.microsoft.com/office/drawing/2014/main" id="{A816BC4A-C5F6-E65F-1594-E2F0A75259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7360798" y="1637760"/>
            <a:ext cx="3558111" cy="474415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186963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2" grpId="0"/>
      <p:bldP spid="2" grpId="0" animBg="1"/>
      <p:bldP spid="3"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TextBox 25"/>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ED5631E5-B850-4D9A-A7A0-9A9E574FF9D4}"/>
              </a:ext>
            </a:extLst>
          </p:cNvPr>
          <p:cNvSpPr txBox="1"/>
          <p:nvPr/>
        </p:nvSpPr>
        <p:spPr>
          <a:xfrm>
            <a:off x="1459199" y="2335782"/>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3" name="TextBox 2">
            <a:extLst>
              <a:ext uri="{FF2B5EF4-FFF2-40B4-BE49-F238E27FC236}">
                <a16:creationId xmlns:a16="http://schemas.microsoft.com/office/drawing/2014/main" id="{76875B92-A81A-B9E3-A420-920C3D86CA36}"/>
              </a:ext>
            </a:extLst>
          </p:cNvPr>
          <p:cNvSpPr txBox="1"/>
          <p:nvPr/>
        </p:nvSpPr>
        <p:spPr>
          <a:xfrm>
            <a:off x="2635159" y="2879605"/>
            <a:ext cx="49688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làm thẻ?</a:t>
            </a:r>
          </a:p>
        </p:txBody>
      </p:sp>
      <p:sp>
        <p:nvSpPr>
          <p:cNvPr id="5" name="TextBox 4">
            <a:extLst>
              <a:ext uri="{FF2B5EF4-FFF2-40B4-BE49-F238E27FC236}">
                <a16:creationId xmlns:a16="http://schemas.microsoft.com/office/drawing/2014/main" id="{03487016-90D1-8ACF-0447-3512B855B845}"/>
              </a:ext>
            </a:extLst>
          </p:cNvPr>
          <p:cNvSpPr txBox="1"/>
          <p:nvPr/>
        </p:nvSpPr>
        <p:spPr>
          <a:xfrm>
            <a:off x="2692309" y="4217051"/>
            <a:ext cx="3963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làm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bao nhiêu thẻ</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7" name="TextBox 6">
            <a:extLst>
              <a:ext uri="{FF2B5EF4-FFF2-40B4-BE49-F238E27FC236}">
                <a16:creationId xmlns:a16="http://schemas.microsoft.com/office/drawing/2014/main" id="{37A9E82E-FAE6-62CD-8FCC-508C6E08B993}"/>
              </a:ext>
            </a:extLst>
          </p:cNvPr>
          <p:cNvSpPr txBox="1"/>
          <p:nvPr/>
        </p:nvSpPr>
        <p:spPr>
          <a:xfrm>
            <a:off x="2692309" y="3547335"/>
            <a:ext cx="611642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hình gì để làm hình biểu diễn?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a:extLst>
              <a:ext uri="{FF2B5EF4-FFF2-40B4-BE49-F238E27FC236}">
                <a16:creationId xmlns:a16="http://schemas.microsoft.com/office/drawing/2014/main" id="{1A3AA7BF-8F41-083A-78DB-F7B85A349681}"/>
              </a:ext>
            </a:extLst>
          </p:cNvPr>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Thảo luận và chia sẻ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a:t>
            </a:r>
            <a:r>
              <a:rPr lang="en-US" altLang="zh-CN" sz="3200" b="1">
                <a:solidFill>
                  <a:srgbClr val="00B050"/>
                </a:solidFill>
                <a:latin typeface="Roboto" panose="02000000000000000000" pitchFamily="2" charset="0"/>
                <a:ea typeface="Roboto" panose="02000000000000000000" pitchFamily="2" charset="0"/>
              </a:rPr>
              <a:t>T</a:t>
            </a:r>
            <a:r>
              <a:rPr lang="vi-VN" altLang="zh-CN" sz="3200" b="1">
                <a:solidFill>
                  <a:srgbClr val="00B050"/>
                </a:solidFill>
                <a:latin typeface="Roboto" panose="02000000000000000000" pitchFamily="2" charset="0"/>
                <a:ea typeface="Roboto" panose="02000000000000000000" pitchFamily="2" charset="0"/>
              </a:rPr>
              <a: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14289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p:bldP spid="3" grpId="0"/>
      <p:bldP spid="5"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42670" y="2055395"/>
            <a:ext cx="5127519" cy="3666515"/>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4" name="TextBox 13"/>
          <p:cNvSpPr txBox="1"/>
          <p:nvPr/>
        </p:nvSpPr>
        <p:spPr>
          <a:xfrm>
            <a:off x="361999" y="2613828"/>
            <a:ext cx="396870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Hình dạng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1245226" y="3426988"/>
            <a:ext cx="2381201"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Hình vẽ trên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685582" y="456723"/>
            <a:ext cx="10868006"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ĐỀ XUẤT Ý TƯỞNG VÀ CÁCH LÀM </a:t>
            </a:r>
            <a:r>
              <a:rPr lang="vi-VN" altLang="zh-CN" sz="3200" b="1">
                <a:solidFill>
                  <a:srgbClr val="0070C0"/>
                </a:solidFill>
                <a:latin typeface="Roboto" panose="02000000000000000000" pitchFamily="2" charset="0"/>
                <a:ea typeface="Roboto"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98161" y="4258894"/>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số viết trên thẻ</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TextBox 1">
            <a:extLst>
              <a:ext uri="{FF2B5EF4-FFF2-40B4-BE49-F238E27FC236}">
                <a16:creationId xmlns:a16="http://schemas.microsoft.com/office/drawing/2014/main" id="{88F019A4-EEFA-046F-F8B7-719F49388ACF}"/>
              </a:ext>
            </a:extLst>
          </p:cNvPr>
          <p:cNvSpPr txBox="1"/>
          <p:nvPr/>
        </p:nvSpPr>
        <p:spPr>
          <a:xfrm>
            <a:off x="1157183" y="1261312"/>
            <a:ext cx="98776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Lựa</a:t>
            </a:r>
            <a:r>
              <a:rPr kumimoji="0" lang="en-US" altLang="zh-CN" sz="3200" b="1"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mn-cs"/>
              </a:rPr>
              <a:t> chọn</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 ý tưởng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và</a:t>
            </a:r>
            <a:r>
              <a:rPr kumimoji="0" lang="en-US" altLang="zh-CN" sz="3200" b="1" i="0" u="none" strike="noStrike" kern="1200" cap="none" spc="0" normalizeH="0" noProof="0">
                <a:ln>
                  <a:noFill/>
                </a:ln>
                <a:solidFill>
                  <a:srgbClr val="00B050"/>
                </a:solidFill>
                <a:effectLst/>
                <a:uLnTx/>
                <a:uFillTx/>
                <a:latin typeface="Roboto" panose="02000000000000000000" pitchFamily="2" charset="0"/>
                <a:ea typeface="Roboto" panose="02000000000000000000" pitchFamily="2" charset="0"/>
                <a:cs typeface="+mn-cs"/>
              </a:rPr>
              <a:t> đề xuất cách </a:t>
            </a:r>
            <a:r>
              <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l</a:t>
            </a:r>
            <a:r>
              <a:rPr kumimoji="0" lang="vi-VN"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rPr>
              <a:t>àm </a:t>
            </a:r>
            <a:r>
              <a:rPr lang="vi-VN" altLang="zh-CN" sz="3200" b="1">
                <a:solidFill>
                  <a:srgbClr val="00B050"/>
                </a:solidFill>
                <a:latin typeface="Roboto" panose="02000000000000000000" pitchFamily="2" charset="0"/>
                <a:ea typeface="Roboto" panose="02000000000000000000" pitchFamily="2" charset="0"/>
              </a:rPr>
              <a:t>thẻ học </a:t>
            </a:r>
            <a:r>
              <a:rPr lang="en-US" altLang="zh-CN" sz="3200" b="1">
                <a:solidFill>
                  <a:srgbClr val="00B050"/>
                </a:solidFill>
                <a:latin typeface="Roboto" panose="02000000000000000000" pitchFamily="2" charset="0"/>
                <a:ea typeface="Roboto" panose="02000000000000000000" pitchFamily="2" charset="0"/>
              </a:rPr>
              <a:t>T</a:t>
            </a:r>
            <a:r>
              <a:rPr lang="vi-VN" altLang="zh-CN" sz="3200" b="1">
                <a:solidFill>
                  <a:srgbClr val="00B050"/>
                </a:solidFill>
                <a:latin typeface="Roboto" panose="02000000000000000000" pitchFamily="2" charset="0"/>
                <a:ea typeface="Roboto" panose="02000000000000000000" pitchFamily="2" charset="0"/>
              </a:rPr>
              <a:t>oán</a:t>
            </a:r>
            <a:endParaRPr kumimoji="0" lang="en-US" altLang="zh-CN" sz="3200" b="1" i="0" u="none" strike="noStrike" kern="1200" cap="none" spc="0" normalizeH="0" baseline="0" noProof="0">
              <a:ln>
                <a:noFill/>
              </a:ln>
              <a:solidFill>
                <a:srgbClr val="00B05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9365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26" grpId="0"/>
      <p:bldP spid="2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3565672" y="67164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Rounded Rectangle 10"/>
          <p:cNvSpPr/>
          <p:nvPr/>
        </p:nvSpPr>
        <p:spPr>
          <a:xfrm>
            <a:off x="1046274" y="1350809"/>
            <a:ext cx="9746673" cy="4979115"/>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399053" y="1708259"/>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Rectangle 12"/>
          <p:cNvSpPr/>
          <p:nvPr/>
        </p:nvSpPr>
        <p:spPr>
          <a:xfrm>
            <a:off x="6227571" y="1708259"/>
            <a:ext cx="4152376" cy="3129062"/>
          </a:xfrm>
          <a:prstGeom prst="rect">
            <a:avLst/>
          </a:prstGeom>
        </p:spPr>
        <p:txBody>
          <a:bodyPr wrap="square">
            <a:spAutoFit/>
          </a:bodyPr>
          <a:lstStyle/>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1. Vật liệu sử dụng để làm thẻ: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2.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Hình dạng thẻ: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3. Hình vẽ trên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 là</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4. Các số viết trên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 là </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en-US" b="1">
              <a:solidFill>
                <a:srgbClr val="002060"/>
              </a:solidFill>
              <a:latin typeface="Roboto" panose="02000000000000000000" pitchFamily="2" charset="0"/>
              <a:ea typeface="Roboto" panose="02000000000000000000" pitchFamily="2" charset="0"/>
              <a:cs typeface="Times New Roman" panose="02020603050405020304" pitchFamily="18" charset="0"/>
            </a:endParaRPr>
          </a:p>
          <a:p>
            <a:pPr>
              <a:spcBef>
                <a:spcPts val="800"/>
              </a:spcBef>
              <a:spcAft>
                <a:spcPts val="800"/>
              </a:spcAft>
            </a:pP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5. Em làm bao nhiêu thẻ</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r>
              <a:rPr lang="vi-VN" b="1">
                <a:solidFill>
                  <a:srgbClr val="002060"/>
                </a:solidFill>
                <a:latin typeface="Roboto" panose="02000000000000000000" pitchFamily="2" charset="0"/>
                <a:ea typeface="Roboto" panose="02000000000000000000" pitchFamily="2" charset="0"/>
                <a:cs typeface="Times New Roman" panose="02020603050405020304" pitchFamily="18" charset="0"/>
              </a:rPr>
              <a:t> …………………</a:t>
            </a: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a:t>
            </a:r>
            <a:endParaRPr lang="vi-VN" b="1">
              <a:solidFill>
                <a:srgbClr val="002060"/>
              </a:solidFill>
              <a:latin typeface="Roboto" panose="02000000000000000000" pitchFamily="2" charset="0"/>
              <a:ea typeface="Roboto" panose="02000000000000000000" pitchFamily="2" charset="0"/>
              <a:cs typeface="Times New Roman" panose="02020603050405020304" pitchFamily="18" charset="0"/>
            </a:endParaRPr>
          </a:p>
        </p:txBody>
      </p:sp>
      <p:sp>
        <p:nvSpPr>
          <p:cNvPr id="15" name="Rectangle 14"/>
          <p:cNvSpPr/>
          <p:nvPr/>
        </p:nvSpPr>
        <p:spPr>
          <a:xfrm>
            <a:off x="1620679" y="5098818"/>
            <a:ext cx="8759267" cy="1231106"/>
          </a:xfrm>
          <a:prstGeom prst="rect">
            <a:avLst/>
          </a:prstGeom>
        </p:spPr>
        <p:txBody>
          <a:bodyPr wrap="square">
            <a:spAutoFit/>
          </a:bodyPr>
          <a:lstStyle/>
          <a:p>
            <a:pPr>
              <a:spcBef>
                <a:spcPts val="1200"/>
              </a:spcBef>
              <a:spcAft>
                <a:spcPts val="0"/>
              </a:spcAft>
            </a:pPr>
            <a:r>
              <a:rPr lang="en-US" b="1">
                <a:solidFill>
                  <a:srgbClr val="002060"/>
                </a:solidFill>
                <a:latin typeface="Roboto" panose="02000000000000000000" pitchFamily="2" charset="0"/>
                <a:ea typeface="Roboto" panose="02000000000000000000" pitchFamily="2" charset="0"/>
                <a:cs typeface="Times New Roman" panose="02020603050405020304" pitchFamily="18" charset="0"/>
              </a:rPr>
              <a:t>Mô tả ngắn gọn các bước làm thẻ:</a:t>
            </a:r>
            <a:endParaRPr lang="en-US" sz="1400">
              <a:latin typeface="Times New Roman" panose="02020603050405020304" pitchFamily="18" charset="0"/>
              <a:ea typeface="Times New Roman" panose="02020603050405020304" pitchFamily="18" charset="0"/>
            </a:endParaRPr>
          </a:p>
          <a:p>
            <a:pPr>
              <a:spcBef>
                <a:spcPts val="1200"/>
              </a:spcBef>
              <a:spcAft>
                <a:spcPts val="1200"/>
              </a:spcAft>
            </a:pPr>
            <a:r>
              <a:rPr lang="en-US">
                <a:latin typeface="Roboto" panose="02000000000000000000" pitchFamily="2" charset="0"/>
                <a:ea typeface="Calibri" panose="020F0502020204030204" pitchFamily="34" charset="0"/>
                <a:cs typeface="Times New Roman" panose="02020603050405020304" pitchFamily="18" charset="0"/>
              </a:rPr>
              <a:t>............................................................................................................................................</a:t>
            </a:r>
            <a:endParaRPr lang="en-US" sz="1400">
              <a:latin typeface="Times New Roman" panose="02020603050405020304" pitchFamily="18" charset="0"/>
              <a:ea typeface="Calibri" panose="020F0502020204030204" pitchFamily="34" charset="0"/>
              <a:cs typeface="Times New Roman" panose="02020603050405020304" pitchFamily="18" charset="0"/>
            </a:endParaRPr>
          </a:p>
          <a:p>
            <a:r>
              <a:rPr lang="en-US">
                <a:latin typeface="Roboto" panose="02000000000000000000" pitchFamily="2" charset="0"/>
                <a:ea typeface="Calibri" panose="020F0502020204030204" pitchFamily="34" charset="0"/>
                <a:cs typeface="Times New Roman" panose="02020603050405020304" pitchFamily="18" charset="0"/>
              </a:rPr>
              <a:t>............................................................................................................................................</a:t>
            </a:r>
            <a:endParaRPr lang="en-US"/>
          </a:p>
        </p:txBody>
      </p:sp>
    </p:spTree>
    <p:extLst>
      <p:ext uri="{BB962C8B-B14F-4D97-AF65-F5344CB8AC3E}">
        <p14:creationId xmlns:p14="http://schemas.microsoft.com/office/powerpoint/2010/main" val="1272577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393660" y="1930660"/>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2393660" y="2469099"/>
            <a:ext cx="650096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bút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keo</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3"/>
          <a:stretch>
            <a:fillRect/>
          </a:stretch>
        </p:blipFill>
        <p:spPr>
          <a:xfrm>
            <a:off x="5807904" y="3391749"/>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4"/>
          <a:stretch>
            <a:fillRect/>
          </a:stretch>
        </p:blipFill>
        <p:spPr>
          <a:xfrm rot="10800000">
            <a:off x="5507715" y="4376196"/>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5"/>
          <a:stretch>
            <a:fillRect/>
          </a:stretch>
        </p:blipFill>
        <p:spPr>
          <a:xfrm>
            <a:off x="3919284" y="3281705"/>
            <a:ext cx="1386157" cy="1428417"/>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16534BBA-CA89-82EC-588D-F91E3A4B9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0518" y="3236344"/>
            <a:ext cx="1714739" cy="1619476"/>
          </a:xfrm>
          <a:prstGeom prst="rect">
            <a:avLst/>
          </a:prstGeom>
        </p:spPr>
      </p:pic>
      <p:pic>
        <p:nvPicPr>
          <p:cNvPr id="14" name="Picture 13"/>
          <p:cNvPicPr>
            <a:picLocks noChangeAspect="1"/>
          </p:cNvPicPr>
          <p:nvPr/>
        </p:nvPicPr>
        <p:blipFill>
          <a:blip r:embed="rId7"/>
          <a:stretch>
            <a:fillRect/>
          </a:stretch>
        </p:blipFill>
        <p:spPr>
          <a:xfrm>
            <a:off x="7927678" y="323634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844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3041374" y="426566"/>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70C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70C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3" name="TẬP TẦM VÔNG -- ÂM NHẠC LỚP 1 -- CHÂN TRỜI SÁNG TẠO -- BÀI HÁT MẪU -- TẬP HÁT THEO LỜI C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92452" y="1731981"/>
            <a:ext cx="6458174" cy="3632723"/>
          </a:xfrm>
          <a:prstGeom prst="rect">
            <a:avLst/>
          </a:prstGeom>
        </p:spPr>
      </p:pic>
    </p:spTree>
    <p:extLst>
      <p:ext uri="{BB962C8B-B14F-4D97-AF65-F5344CB8AC3E}">
        <p14:creationId xmlns:p14="http://schemas.microsoft.com/office/powerpoint/2010/main" val="195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955060" y="1602004"/>
            <a:ext cx="7350306"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thẻ</a:t>
            </a:r>
            <a:r>
              <a:rPr kumimoji="0" lang="pt-BR"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học toán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1" name="TextBox 40"/>
          <p:cNvSpPr txBox="1"/>
          <p:nvPr/>
        </p:nvSpPr>
        <p:spPr>
          <a:xfrm>
            <a:off x="3166937" y="565718"/>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8" name="Picture 7"/>
          <p:cNvPicPr>
            <a:picLocks noChangeAspect="1"/>
          </p:cNvPicPr>
          <p:nvPr/>
        </p:nvPicPr>
        <p:blipFill>
          <a:blip r:embed="rId3" cstate="hq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rot="277320">
            <a:off x="5930009" y="2498150"/>
            <a:ext cx="4693810" cy="335638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4230629">
            <a:off x="1490922" y="2502047"/>
            <a:ext cx="2921721" cy="389562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34729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452966" y="1506299"/>
            <a:ext cx="1011101"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Gợi ý</a:t>
            </a:r>
            <a:endPar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7" name="Hexagon 6"/>
          <p:cNvSpPr/>
          <p:nvPr/>
        </p:nvSpPr>
        <p:spPr>
          <a:xfrm>
            <a:off x="2464067" y="1412875"/>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1</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20282" y="1804346"/>
            <a:ext cx="4081683"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Tạo thẻ với nhiều hình dạng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1" name="Freeform 20"/>
          <p:cNvSpPr/>
          <p:nvPr/>
        </p:nvSpPr>
        <p:spPr>
          <a:xfrm>
            <a:off x="842959" y="3267971"/>
            <a:ext cx="2961676" cy="1874184"/>
          </a:xfrm>
          <a:custGeom>
            <a:avLst/>
            <a:gdLst>
              <a:gd name="connsiteX0" fmla="*/ 1546571 w 4420762"/>
              <a:gd name="connsiteY0" fmla="*/ 0 h 2884364"/>
              <a:gd name="connsiteX1" fmla="*/ 2048799 w 4420762"/>
              <a:gd name="connsiteY1" fmla="*/ 153409 h 2884364"/>
              <a:gd name="connsiteX2" fmla="*/ 2169880 w 4420762"/>
              <a:gd name="connsiteY2" fmla="*/ 253310 h 2884364"/>
              <a:gd name="connsiteX3" fmla="*/ 2241291 w 4420762"/>
              <a:gd name="connsiteY3" fmla="*/ 194390 h 2884364"/>
              <a:gd name="connsiteX4" fmla="*/ 2743519 w 4420762"/>
              <a:gd name="connsiteY4" fmla="*/ 40981 h 2884364"/>
              <a:gd name="connsiteX5" fmla="*/ 3571193 w 4420762"/>
              <a:gd name="connsiteY5" fmla="*/ 589600 h 2884364"/>
              <a:gd name="connsiteX6" fmla="*/ 3617489 w 4420762"/>
              <a:gd name="connsiteY6" fmla="*/ 738740 h 2884364"/>
              <a:gd name="connsiteX7" fmla="*/ 3703530 w 4420762"/>
              <a:gd name="connsiteY7" fmla="*/ 751872 h 2884364"/>
              <a:gd name="connsiteX8" fmla="*/ 4420762 w 4420762"/>
              <a:gd name="connsiteY8" fmla="*/ 1631886 h 2884364"/>
              <a:gd name="connsiteX9" fmla="*/ 3522498 w 4420762"/>
              <a:gd name="connsiteY9" fmla="*/ 2530150 h 2884364"/>
              <a:gd name="connsiteX10" fmla="*/ 3457577 w 4420762"/>
              <a:gd name="connsiteY10" fmla="*/ 2525238 h 2884364"/>
              <a:gd name="connsiteX11" fmla="*/ 3443812 w 4420762"/>
              <a:gd name="connsiteY11" fmla="*/ 2550599 h 2884364"/>
              <a:gd name="connsiteX12" fmla="*/ 2921968 w 4420762"/>
              <a:gd name="connsiteY12" fmla="*/ 2828061 h 2884364"/>
              <a:gd name="connsiteX13" fmla="*/ 2476970 w 4420762"/>
              <a:gd name="connsiteY13" fmla="*/ 2643737 h 2884364"/>
              <a:gd name="connsiteX14" fmla="*/ 2466955 w 4420762"/>
              <a:gd name="connsiteY14" fmla="*/ 2631598 h 2884364"/>
              <a:gd name="connsiteX15" fmla="*/ 2346533 w 4420762"/>
              <a:gd name="connsiteY15" fmla="*/ 2730955 h 2884364"/>
              <a:gd name="connsiteX16" fmla="*/ 1844305 w 4420762"/>
              <a:gd name="connsiteY16" fmla="*/ 2884364 h 2884364"/>
              <a:gd name="connsiteX17" fmla="*/ 946041 w 4420762"/>
              <a:gd name="connsiteY17" fmla="*/ 1986100 h 2884364"/>
              <a:gd name="connsiteX18" fmla="*/ 964291 w 4420762"/>
              <a:gd name="connsiteY18" fmla="*/ 1805069 h 2884364"/>
              <a:gd name="connsiteX19" fmla="*/ 969510 w 4420762"/>
              <a:gd name="connsiteY19" fmla="*/ 1788254 h 2884364"/>
              <a:gd name="connsiteX20" fmla="*/ 925937 w 4420762"/>
              <a:gd name="connsiteY20" fmla="*/ 1805422 h 2884364"/>
              <a:gd name="connsiteX21" fmla="*/ 713703 w 4420762"/>
              <a:gd name="connsiteY21" fmla="*/ 1837509 h 2884364"/>
              <a:gd name="connsiteX22" fmla="*/ 0 w 4420762"/>
              <a:gd name="connsiteY22" fmla="*/ 1123806 h 2884364"/>
              <a:gd name="connsiteX23" fmla="*/ 713703 w 4420762"/>
              <a:gd name="connsiteY23" fmla="*/ 410103 h 2884364"/>
              <a:gd name="connsiteX24" fmla="*/ 789911 w 4420762"/>
              <a:gd name="connsiteY24" fmla="*/ 417786 h 2884364"/>
              <a:gd name="connsiteX25" fmla="*/ 801717 w 4420762"/>
              <a:gd name="connsiteY25" fmla="*/ 396036 h 2884364"/>
              <a:gd name="connsiteX26" fmla="*/ 1546571 w 4420762"/>
              <a:gd name="connsiteY26" fmla="*/ 0 h 28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0762" h="2884364">
                <a:moveTo>
                  <a:pt x="1546571" y="0"/>
                </a:moveTo>
                <a:cubicBezTo>
                  <a:pt x="1732608" y="0"/>
                  <a:pt x="1905436" y="56554"/>
                  <a:pt x="2048799" y="153409"/>
                </a:cubicBezTo>
                <a:lnTo>
                  <a:pt x="2169880" y="253310"/>
                </a:lnTo>
                <a:lnTo>
                  <a:pt x="2241291" y="194390"/>
                </a:lnTo>
                <a:cubicBezTo>
                  <a:pt x="2384655" y="97535"/>
                  <a:pt x="2557482" y="40981"/>
                  <a:pt x="2743519" y="40981"/>
                </a:cubicBezTo>
                <a:cubicBezTo>
                  <a:pt x="3115593" y="40981"/>
                  <a:pt x="3434829" y="267199"/>
                  <a:pt x="3571193" y="589600"/>
                </a:cubicBezTo>
                <a:lnTo>
                  <a:pt x="3617489" y="738740"/>
                </a:lnTo>
                <a:lnTo>
                  <a:pt x="3703530" y="751872"/>
                </a:lnTo>
                <a:cubicBezTo>
                  <a:pt x="4112854" y="835631"/>
                  <a:pt x="4420762" y="1197801"/>
                  <a:pt x="4420762" y="1631886"/>
                </a:cubicBezTo>
                <a:cubicBezTo>
                  <a:pt x="4420762" y="2127984"/>
                  <a:pt x="4018596" y="2530150"/>
                  <a:pt x="3522498" y="2530150"/>
                </a:cubicBezTo>
                <a:lnTo>
                  <a:pt x="3457577" y="2525238"/>
                </a:lnTo>
                <a:lnTo>
                  <a:pt x="3443812" y="2550599"/>
                </a:lnTo>
                <a:cubicBezTo>
                  <a:pt x="3330718" y="2718000"/>
                  <a:pt x="3139196" y="2828061"/>
                  <a:pt x="2921968" y="2828061"/>
                </a:cubicBezTo>
                <a:cubicBezTo>
                  <a:pt x="2748186" y="2828061"/>
                  <a:pt x="2590855" y="2757622"/>
                  <a:pt x="2476970" y="2643737"/>
                </a:cubicBezTo>
                <a:lnTo>
                  <a:pt x="2466955" y="2631598"/>
                </a:lnTo>
                <a:lnTo>
                  <a:pt x="2346533" y="2730955"/>
                </a:lnTo>
                <a:cubicBezTo>
                  <a:pt x="2203170" y="2827810"/>
                  <a:pt x="2030342" y="2884364"/>
                  <a:pt x="1844305" y="2884364"/>
                </a:cubicBezTo>
                <a:cubicBezTo>
                  <a:pt x="1348207" y="2884364"/>
                  <a:pt x="946041" y="2482198"/>
                  <a:pt x="946041" y="1986100"/>
                </a:cubicBezTo>
                <a:cubicBezTo>
                  <a:pt x="946041" y="1924088"/>
                  <a:pt x="952325" y="1863543"/>
                  <a:pt x="964291" y="1805069"/>
                </a:cubicBezTo>
                <a:lnTo>
                  <a:pt x="969510" y="1788254"/>
                </a:lnTo>
                <a:lnTo>
                  <a:pt x="925937" y="1805422"/>
                </a:lnTo>
                <a:cubicBezTo>
                  <a:pt x="858892" y="1826276"/>
                  <a:pt x="787610" y="1837509"/>
                  <a:pt x="713703" y="1837509"/>
                </a:cubicBezTo>
                <a:cubicBezTo>
                  <a:pt x="319536" y="1837509"/>
                  <a:pt x="0" y="1517973"/>
                  <a:pt x="0" y="1123806"/>
                </a:cubicBezTo>
                <a:cubicBezTo>
                  <a:pt x="0" y="729639"/>
                  <a:pt x="319536" y="410103"/>
                  <a:pt x="713703" y="410103"/>
                </a:cubicBezTo>
                <a:lnTo>
                  <a:pt x="789911" y="417786"/>
                </a:lnTo>
                <a:lnTo>
                  <a:pt x="801717" y="396036"/>
                </a:lnTo>
                <a:cubicBezTo>
                  <a:pt x="963141" y="157096"/>
                  <a:pt x="1236510" y="0"/>
                  <a:pt x="1546571" y="0"/>
                </a:cubicBezTo>
                <a:close/>
              </a:path>
            </a:pathLst>
          </a:cu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553059" y="4129930"/>
            <a:ext cx="1121034" cy="2355925"/>
          </a:xfrm>
          <a:custGeom>
            <a:avLst/>
            <a:gdLst>
              <a:gd name="connsiteX0" fmla="*/ 0 w 1065007"/>
              <a:gd name="connsiteY0" fmla="*/ 1113417 h 2226833"/>
              <a:gd name="connsiteX1" fmla="*/ 532504 w 1065007"/>
              <a:gd name="connsiteY1" fmla="*/ 0 h 2226833"/>
              <a:gd name="connsiteX2" fmla="*/ 1065008 w 1065007"/>
              <a:gd name="connsiteY2" fmla="*/ 1113417 h 2226833"/>
              <a:gd name="connsiteX3" fmla="*/ 532504 w 1065007"/>
              <a:gd name="connsiteY3" fmla="*/ 2226834 h 2226833"/>
              <a:gd name="connsiteX4" fmla="*/ 0 w 1065007"/>
              <a:gd name="connsiteY4" fmla="*/ 1113417 h 2226833"/>
              <a:gd name="connsiteX0" fmla="*/ 0 w 1082016"/>
              <a:gd name="connsiteY0" fmla="*/ 1113417 h 2226834"/>
              <a:gd name="connsiteX1" fmla="*/ 532504 w 1082016"/>
              <a:gd name="connsiteY1" fmla="*/ 0 h 2226834"/>
              <a:gd name="connsiteX2" fmla="*/ 1065008 w 1082016"/>
              <a:gd name="connsiteY2" fmla="*/ 1113417 h 2226834"/>
              <a:gd name="connsiteX3" fmla="*/ 532504 w 1082016"/>
              <a:gd name="connsiteY3" fmla="*/ 2226834 h 2226834"/>
              <a:gd name="connsiteX4" fmla="*/ 0 w 1082016"/>
              <a:gd name="connsiteY4" fmla="*/ 1113417 h 2226834"/>
              <a:gd name="connsiteX0" fmla="*/ 10 w 1081609"/>
              <a:gd name="connsiteY0" fmla="*/ 1242508 h 2355925"/>
              <a:gd name="connsiteX1" fmla="*/ 521756 w 1081609"/>
              <a:gd name="connsiteY1" fmla="*/ 0 h 2355925"/>
              <a:gd name="connsiteX2" fmla="*/ 1065018 w 1081609"/>
              <a:gd name="connsiteY2" fmla="*/ 1242508 h 2355925"/>
              <a:gd name="connsiteX3" fmla="*/ 532514 w 1081609"/>
              <a:gd name="connsiteY3" fmla="*/ 2355925 h 2355925"/>
              <a:gd name="connsiteX4" fmla="*/ 10 w 1081609"/>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53938"/>
              <a:gd name="connsiteY0" fmla="*/ 1242508 h 2355925"/>
              <a:gd name="connsiteX1" fmla="*/ 554661 w 1153938"/>
              <a:gd name="connsiteY1" fmla="*/ 0 h 2355925"/>
              <a:gd name="connsiteX2" fmla="*/ 1097923 w 1153938"/>
              <a:gd name="connsiteY2" fmla="*/ 1242508 h 2355925"/>
              <a:gd name="connsiteX3" fmla="*/ 565419 w 1153938"/>
              <a:gd name="connsiteY3" fmla="*/ 2355925 h 2355925"/>
              <a:gd name="connsiteX4" fmla="*/ 32915 w 1153938"/>
              <a:gd name="connsiteY4" fmla="*/ 1242508 h 2355925"/>
              <a:gd name="connsiteX0" fmla="*/ 11 w 1121034"/>
              <a:gd name="connsiteY0" fmla="*/ 1242508 h 2355925"/>
              <a:gd name="connsiteX1" fmla="*/ 521757 w 1121034"/>
              <a:gd name="connsiteY1" fmla="*/ 0 h 2355925"/>
              <a:gd name="connsiteX2" fmla="*/ 1065019 w 1121034"/>
              <a:gd name="connsiteY2" fmla="*/ 1242508 h 2355925"/>
              <a:gd name="connsiteX3" fmla="*/ 532515 w 1121034"/>
              <a:gd name="connsiteY3" fmla="*/ 2355925 h 2355925"/>
              <a:gd name="connsiteX4" fmla="*/ 11 w 1121034"/>
              <a:gd name="connsiteY4" fmla="*/ 1242508 h 235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34" h="2355925">
                <a:moveTo>
                  <a:pt x="11" y="1242508"/>
                </a:moveTo>
                <a:cubicBezTo>
                  <a:pt x="-1782" y="849854"/>
                  <a:pt x="227663" y="0"/>
                  <a:pt x="521757" y="0"/>
                </a:cubicBezTo>
                <a:cubicBezTo>
                  <a:pt x="815851" y="0"/>
                  <a:pt x="1161838" y="595313"/>
                  <a:pt x="1065019" y="1242508"/>
                </a:cubicBezTo>
                <a:cubicBezTo>
                  <a:pt x="1280172" y="1911219"/>
                  <a:pt x="826609" y="2355925"/>
                  <a:pt x="532515" y="2355925"/>
                </a:cubicBezTo>
                <a:cubicBezTo>
                  <a:pt x="238421" y="2355925"/>
                  <a:pt x="1804" y="1635162"/>
                  <a:pt x="11" y="1242508"/>
                </a:cubicBezTo>
                <a:close/>
              </a:path>
            </a:pathLst>
          </a:cu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7480809" y="2755883"/>
            <a:ext cx="2047408" cy="1839558"/>
          </a:xfrm>
          <a:prstGeom prst="pentagon">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6137201" y="4528826"/>
            <a:ext cx="2143000" cy="1957029"/>
          </a:xfrm>
          <a:prstGeom prst="triangl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537467" y="3084559"/>
            <a:ext cx="1622677" cy="1583727"/>
          </a:xfrm>
          <a:prstGeom prst="ellips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620282" y="4927002"/>
            <a:ext cx="1612135" cy="1569946"/>
          </a:xfrm>
          <a:prstGeom prst="rect">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1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down)">
                                      <p:cBhvr>
                                        <p:cTn id="32" dur="500"/>
                                        <p:tgtEl>
                                          <p:spTgt spid="24"/>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p:bldP spid="12" grpId="0"/>
      <p:bldP spid="21" grpId="0" animBg="1"/>
      <p:bldP spid="13" grpId="0" animBg="1"/>
      <p:bldP spid="22" grpId="0" animBg="1"/>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2</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445112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Viết số hoặc vẽ, dán hình lên thẻ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sp>
        <p:nvSpPr>
          <p:cNvPr id="21" name="Freeform 20"/>
          <p:cNvSpPr/>
          <p:nvPr/>
        </p:nvSpPr>
        <p:spPr>
          <a:xfrm>
            <a:off x="810616" y="2997668"/>
            <a:ext cx="2961676" cy="1874184"/>
          </a:xfrm>
          <a:custGeom>
            <a:avLst/>
            <a:gdLst>
              <a:gd name="connsiteX0" fmla="*/ 1546571 w 4420762"/>
              <a:gd name="connsiteY0" fmla="*/ 0 h 2884364"/>
              <a:gd name="connsiteX1" fmla="*/ 2048799 w 4420762"/>
              <a:gd name="connsiteY1" fmla="*/ 153409 h 2884364"/>
              <a:gd name="connsiteX2" fmla="*/ 2169880 w 4420762"/>
              <a:gd name="connsiteY2" fmla="*/ 253310 h 2884364"/>
              <a:gd name="connsiteX3" fmla="*/ 2241291 w 4420762"/>
              <a:gd name="connsiteY3" fmla="*/ 194390 h 2884364"/>
              <a:gd name="connsiteX4" fmla="*/ 2743519 w 4420762"/>
              <a:gd name="connsiteY4" fmla="*/ 40981 h 2884364"/>
              <a:gd name="connsiteX5" fmla="*/ 3571193 w 4420762"/>
              <a:gd name="connsiteY5" fmla="*/ 589600 h 2884364"/>
              <a:gd name="connsiteX6" fmla="*/ 3617489 w 4420762"/>
              <a:gd name="connsiteY6" fmla="*/ 738740 h 2884364"/>
              <a:gd name="connsiteX7" fmla="*/ 3703530 w 4420762"/>
              <a:gd name="connsiteY7" fmla="*/ 751872 h 2884364"/>
              <a:gd name="connsiteX8" fmla="*/ 4420762 w 4420762"/>
              <a:gd name="connsiteY8" fmla="*/ 1631886 h 2884364"/>
              <a:gd name="connsiteX9" fmla="*/ 3522498 w 4420762"/>
              <a:gd name="connsiteY9" fmla="*/ 2530150 h 2884364"/>
              <a:gd name="connsiteX10" fmla="*/ 3457577 w 4420762"/>
              <a:gd name="connsiteY10" fmla="*/ 2525238 h 2884364"/>
              <a:gd name="connsiteX11" fmla="*/ 3443812 w 4420762"/>
              <a:gd name="connsiteY11" fmla="*/ 2550599 h 2884364"/>
              <a:gd name="connsiteX12" fmla="*/ 2921968 w 4420762"/>
              <a:gd name="connsiteY12" fmla="*/ 2828061 h 2884364"/>
              <a:gd name="connsiteX13" fmla="*/ 2476970 w 4420762"/>
              <a:gd name="connsiteY13" fmla="*/ 2643737 h 2884364"/>
              <a:gd name="connsiteX14" fmla="*/ 2466955 w 4420762"/>
              <a:gd name="connsiteY14" fmla="*/ 2631598 h 2884364"/>
              <a:gd name="connsiteX15" fmla="*/ 2346533 w 4420762"/>
              <a:gd name="connsiteY15" fmla="*/ 2730955 h 2884364"/>
              <a:gd name="connsiteX16" fmla="*/ 1844305 w 4420762"/>
              <a:gd name="connsiteY16" fmla="*/ 2884364 h 2884364"/>
              <a:gd name="connsiteX17" fmla="*/ 946041 w 4420762"/>
              <a:gd name="connsiteY17" fmla="*/ 1986100 h 2884364"/>
              <a:gd name="connsiteX18" fmla="*/ 964291 w 4420762"/>
              <a:gd name="connsiteY18" fmla="*/ 1805069 h 2884364"/>
              <a:gd name="connsiteX19" fmla="*/ 969510 w 4420762"/>
              <a:gd name="connsiteY19" fmla="*/ 1788254 h 2884364"/>
              <a:gd name="connsiteX20" fmla="*/ 925937 w 4420762"/>
              <a:gd name="connsiteY20" fmla="*/ 1805422 h 2884364"/>
              <a:gd name="connsiteX21" fmla="*/ 713703 w 4420762"/>
              <a:gd name="connsiteY21" fmla="*/ 1837509 h 2884364"/>
              <a:gd name="connsiteX22" fmla="*/ 0 w 4420762"/>
              <a:gd name="connsiteY22" fmla="*/ 1123806 h 2884364"/>
              <a:gd name="connsiteX23" fmla="*/ 713703 w 4420762"/>
              <a:gd name="connsiteY23" fmla="*/ 410103 h 2884364"/>
              <a:gd name="connsiteX24" fmla="*/ 789911 w 4420762"/>
              <a:gd name="connsiteY24" fmla="*/ 417786 h 2884364"/>
              <a:gd name="connsiteX25" fmla="*/ 801717 w 4420762"/>
              <a:gd name="connsiteY25" fmla="*/ 396036 h 2884364"/>
              <a:gd name="connsiteX26" fmla="*/ 1546571 w 4420762"/>
              <a:gd name="connsiteY26" fmla="*/ 0 h 288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20762" h="2884364">
                <a:moveTo>
                  <a:pt x="1546571" y="0"/>
                </a:moveTo>
                <a:cubicBezTo>
                  <a:pt x="1732608" y="0"/>
                  <a:pt x="1905436" y="56554"/>
                  <a:pt x="2048799" y="153409"/>
                </a:cubicBezTo>
                <a:lnTo>
                  <a:pt x="2169880" y="253310"/>
                </a:lnTo>
                <a:lnTo>
                  <a:pt x="2241291" y="194390"/>
                </a:lnTo>
                <a:cubicBezTo>
                  <a:pt x="2384655" y="97535"/>
                  <a:pt x="2557482" y="40981"/>
                  <a:pt x="2743519" y="40981"/>
                </a:cubicBezTo>
                <a:cubicBezTo>
                  <a:pt x="3115593" y="40981"/>
                  <a:pt x="3434829" y="267199"/>
                  <a:pt x="3571193" y="589600"/>
                </a:cubicBezTo>
                <a:lnTo>
                  <a:pt x="3617489" y="738740"/>
                </a:lnTo>
                <a:lnTo>
                  <a:pt x="3703530" y="751872"/>
                </a:lnTo>
                <a:cubicBezTo>
                  <a:pt x="4112854" y="835631"/>
                  <a:pt x="4420762" y="1197801"/>
                  <a:pt x="4420762" y="1631886"/>
                </a:cubicBezTo>
                <a:cubicBezTo>
                  <a:pt x="4420762" y="2127984"/>
                  <a:pt x="4018596" y="2530150"/>
                  <a:pt x="3522498" y="2530150"/>
                </a:cubicBezTo>
                <a:lnTo>
                  <a:pt x="3457577" y="2525238"/>
                </a:lnTo>
                <a:lnTo>
                  <a:pt x="3443812" y="2550599"/>
                </a:lnTo>
                <a:cubicBezTo>
                  <a:pt x="3330718" y="2718000"/>
                  <a:pt x="3139196" y="2828061"/>
                  <a:pt x="2921968" y="2828061"/>
                </a:cubicBezTo>
                <a:cubicBezTo>
                  <a:pt x="2748186" y="2828061"/>
                  <a:pt x="2590855" y="2757622"/>
                  <a:pt x="2476970" y="2643737"/>
                </a:cubicBezTo>
                <a:lnTo>
                  <a:pt x="2466955" y="2631598"/>
                </a:lnTo>
                <a:lnTo>
                  <a:pt x="2346533" y="2730955"/>
                </a:lnTo>
                <a:cubicBezTo>
                  <a:pt x="2203170" y="2827810"/>
                  <a:pt x="2030342" y="2884364"/>
                  <a:pt x="1844305" y="2884364"/>
                </a:cubicBezTo>
                <a:cubicBezTo>
                  <a:pt x="1348207" y="2884364"/>
                  <a:pt x="946041" y="2482198"/>
                  <a:pt x="946041" y="1986100"/>
                </a:cubicBezTo>
                <a:cubicBezTo>
                  <a:pt x="946041" y="1924088"/>
                  <a:pt x="952325" y="1863543"/>
                  <a:pt x="964291" y="1805069"/>
                </a:cubicBezTo>
                <a:lnTo>
                  <a:pt x="969510" y="1788254"/>
                </a:lnTo>
                <a:lnTo>
                  <a:pt x="925937" y="1805422"/>
                </a:lnTo>
                <a:cubicBezTo>
                  <a:pt x="858892" y="1826276"/>
                  <a:pt x="787610" y="1837509"/>
                  <a:pt x="713703" y="1837509"/>
                </a:cubicBezTo>
                <a:cubicBezTo>
                  <a:pt x="319536" y="1837509"/>
                  <a:pt x="0" y="1517973"/>
                  <a:pt x="0" y="1123806"/>
                </a:cubicBezTo>
                <a:cubicBezTo>
                  <a:pt x="0" y="729639"/>
                  <a:pt x="319536" y="410103"/>
                  <a:pt x="713703" y="410103"/>
                </a:cubicBezTo>
                <a:lnTo>
                  <a:pt x="789911" y="417786"/>
                </a:lnTo>
                <a:lnTo>
                  <a:pt x="801717" y="396036"/>
                </a:lnTo>
                <a:cubicBezTo>
                  <a:pt x="963141" y="157096"/>
                  <a:pt x="1236510" y="0"/>
                  <a:pt x="1546571" y="0"/>
                </a:cubicBezTo>
                <a:close/>
              </a:path>
            </a:pathLst>
          </a:cu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7030A0"/>
                </a:solidFill>
                <a:latin typeface="Cooper Std Black" panose="0208090304030B020404" pitchFamily="18" charset="0"/>
                <a:ea typeface="Roboto Black" panose="02000000000000000000" pitchFamily="2" charset="0"/>
              </a:rPr>
              <a:t>2</a:t>
            </a:r>
          </a:p>
        </p:txBody>
      </p:sp>
      <p:sp>
        <p:nvSpPr>
          <p:cNvPr id="13" name="Oval 12"/>
          <p:cNvSpPr/>
          <p:nvPr/>
        </p:nvSpPr>
        <p:spPr>
          <a:xfrm>
            <a:off x="9391697" y="3807895"/>
            <a:ext cx="1121034" cy="2355925"/>
          </a:xfrm>
          <a:custGeom>
            <a:avLst/>
            <a:gdLst>
              <a:gd name="connsiteX0" fmla="*/ 0 w 1065007"/>
              <a:gd name="connsiteY0" fmla="*/ 1113417 h 2226833"/>
              <a:gd name="connsiteX1" fmla="*/ 532504 w 1065007"/>
              <a:gd name="connsiteY1" fmla="*/ 0 h 2226833"/>
              <a:gd name="connsiteX2" fmla="*/ 1065008 w 1065007"/>
              <a:gd name="connsiteY2" fmla="*/ 1113417 h 2226833"/>
              <a:gd name="connsiteX3" fmla="*/ 532504 w 1065007"/>
              <a:gd name="connsiteY3" fmla="*/ 2226834 h 2226833"/>
              <a:gd name="connsiteX4" fmla="*/ 0 w 1065007"/>
              <a:gd name="connsiteY4" fmla="*/ 1113417 h 2226833"/>
              <a:gd name="connsiteX0" fmla="*/ 0 w 1082016"/>
              <a:gd name="connsiteY0" fmla="*/ 1113417 h 2226834"/>
              <a:gd name="connsiteX1" fmla="*/ 532504 w 1082016"/>
              <a:gd name="connsiteY1" fmla="*/ 0 h 2226834"/>
              <a:gd name="connsiteX2" fmla="*/ 1065008 w 1082016"/>
              <a:gd name="connsiteY2" fmla="*/ 1113417 h 2226834"/>
              <a:gd name="connsiteX3" fmla="*/ 532504 w 1082016"/>
              <a:gd name="connsiteY3" fmla="*/ 2226834 h 2226834"/>
              <a:gd name="connsiteX4" fmla="*/ 0 w 1082016"/>
              <a:gd name="connsiteY4" fmla="*/ 1113417 h 2226834"/>
              <a:gd name="connsiteX0" fmla="*/ 10 w 1081609"/>
              <a:gd name="connsiteY0" fmla="*/ 1242508 h 2355925"/>
              <a:gd name="connsiteX1" fmla="*/ 521756 w 1081609"/>
              <a:gd name="connsiteY1" fmla="*/ 0 h 2355925"/>
              <a:gd name="connsiteX2" fmla="*/ 1065018 w 1081609"/>
              <a:gd name="connsiteY2" fmla="*/ 1242508 h 2355925"/>
              <a:gd name="connsiteX3" fmla="*/ 532514 w 1081609"/>
              <a:gd name="connsiteY3" fmla="*/ 2355925 h 2355925"/>
              <a:gd name="connsiteX4" fmla="*/ 10 w 1081609"/>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14514"/>
              <a:gd name="connsiteY0" fmla="*/ 1242508 h 2355925"/>
              <a:gd name="connsiteX1" fmla="*/ 554661 w 1114514"/>
              <a:gd name="connsiteY1" fmla="*/ 0 h 2355925"/>
              <a:gd name="connsiteX2" fmla="*/ 1097923 w 1114514"/>
              <a:gd name="connsiteY2" fmla="*/ 1242508 h 2355925"/>
              <a:gd name="connsiteX3" fmla="*/ 565419 w 1114514"/>
              <a:gd name="connsiteY3" fmla="*/ 2355925 h 2355925"/>
              <a:gd name="connsiteX4" fmla="*/ 32915 w 1114514"/>
              <a:gd name="connsiteY4" fmla="*/ 1242508 h 2355925"/>
              <a:gd name="connsiteX0" fmla="*/ 32915 w 1153938"/>
              <a:gd name="connsiteY0" fmla="*/ 1242508 h 2355925"/>
              <a:gd name="connsiteX1" fmla="*/ 554661 w 1153938"/>
              <a:gd name="connsiteY1" fmla="*/ 0 h 2355925"/>
              <a:gd name="connsiteX2" fmla="*/ 1097923 w 1153938"/>
              <a:gd name="connsiteY2" fmla="*/ 1242508 h 2355925"/>
              <a:gd name="connsiteX3" fmla="*/ 565419 w 1153938"/>
              <a:gd name="connsiteY3" fmla="*/ 2355925 h 2355925"/>
              <a:gd name="connsiteX4" fmla="*/ 32915 w 1153938"/>
              <a:gd name="connsiteY4" fmla="*/ 1242508 h 2355925"/>
              <a:gd name="connsiteX0" fmla="*/ 11 w 1121034"/>
              <a:gd name="connsiteY0" fmla="*/ 1242508 h 2355925"/>
              <a:gd name="connsiteX1" fmla="*/ 521757 w 1121034"/>
              <a:gd name="connsiteY1" fmla="*/ 0 h 2355925"/>
              <a:gd name="connsiteX2" fmla="*/ 1065019 w 1121034"/>
              <a:gd name="connsiteY2" fmla="*/ 1242508 h 2355925"/>
              <a:gd name="connsiteX3" fmla="*/ 532515 w 1121034"/>
              <a:gd name="connsiteY3" fmla="*/ 2355925 h 2355925"/>
              <a:gd name="connsiteX4" fmla="*/ 11 w 1121034"/>
              <a:gd name="connsiteY4" fmla="*/ 1242508 h 2355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034" h="2355925">
                <a:moveTo>
                  <a:pt x="11" y="1242508"/>
                </a:moveTo>
                <a:cubicBezTo>
                  <a:pt x="-1782" y="849854"/>
                  <a:pt x="227663" y="0"/>
                  <a:pt x="521757" y="0"/>
                </a:cubicBezTo>
                <a:cubicBezTo>
                  <a:pt x="815851" y="0"/>
                  <a:pt x="1161838" y="595313"/>
                  <a:pt x="1065019" y="1242508"/>
                </a:cubicBezTo>
                <a:cubicBezTo>
                  <a:pt x="1280172" y="1911219"/>
                  <a:pt x="826609" y="2355925"/>
                  <a:pt x="532515" y="2355925"/>
                </a:cubicBezTo>
                <a:cubicBezTo>
                  <a:pt x="238421" y="2355925"/>
                  <a:pt x="1804" y="1635162"/>
                  <a:pt x="11" y="1242508"/>
                </a:cubicBezTo>
                <a:close/>
              </a:path>
            </a:pathLst>
          </a:cu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gular Pentagon 21"/>
          <p:cNvSpPr/>
          <p:nvPr/>
        </p:nvSpPr>
        <p:spPr>
          <a:xfrm>
            <a:off x="7319447" y="2433848"/>
            <a:ext cx="2047408" cy="1839558"/>
          </a:xfrm>
          <a:prstGeom prst="pentagon">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5975839" y="4206791"/>
            <a:ext cx="2143000" cy="1957029"/>
          </a:xfrm>
          <a:prstGeom prst="triangl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423912" y="2740014"/>
            <a:ext cx="1622677" cy="1583727"/>
          </a:xfrm>
          <a:prstGeom prst="ellipse">
            <a:avLst/>
          </a:prstGeom>
          <a:solidFill>
            <a:srgbClr val="F0EF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458920" y="4604967"/>
            <a:ext cx="1612135" cy="1569946"/>
          </a:xfrm>
          <a:prstGeom prst="rect">
            <a:avLst/>
          </a:prstGeom>
          <a:solidFill>
            <a:srgbClr val="F0EF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a:solidFill>
                  <a:srgbClr val="7030A0"/>
                </a:solidFill>
                <a:latin typeface="Cooper Std Black" panose="0208090304030B020404" pitchFamily="18" charset="0"/>
                <a:ea typeface="Roboto Black" panose="02000000000000000000" pitchFamily="2" charset="0"/>
              </a:rPr>
              <a:t>10</a:t>
            </a:r>
          </a:p>
        </p:txBody>
      </p:sp>
      <p:grpSp>
        <p:nvGrpSpPr>
          <p:cNvPr id="4" name="Group 3"/>
          <p:cNvGrpSpPr/>
          <p:nvPr/>
        </p:nvGrpSpPr>
        <p:grpSpPr>
          <a:xfrm>
            <a:off x="9751802" y="4168019"/>
            <a:ext cx="400824" cy="378481"/>
            <a:chOff x="1184708" y="643495"/>
            <a:chExt cx="578864" cy="546596"/>
          </a:xfrm>
        </p:grpSpPr>
        <p:sp>
          <p:nvSpPr>
            <p:cNvPr id="3" name="Oval 2"/>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9751802" y="4806824"/>
            <a:ext cx="400824" cy="378481"/>
            <a:chOff x="1184708" y="643495"/>
            <a:chExt cx="578864" cy="546596"/>
          </a:xfrm>
        </p:grpSpPr>
        <p:sp>
          <p:nvSpPr>
            <p:cNvPr id="26" name="Oval 25"/>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9785323" y="5393938"/>
            <a:ext cx="400824" cy="378481"/>
            <a:chOff x="1184708" y="643495"/>
            <a:chExt cx="578864" cy="546596"/>
          </a:xfrm>
        </p:grpSpPr>
        <p:sp>
          <p:nvSpPr>
            <p:cNvPr id="33" name="Oval 32"/>
            <p:cNvSpPr/>
            <p:nvPr/>
          </p:nvSpPr>
          <p:spPr>
            <a:xfrm>
              <a:off x="1407076" y="643495"/>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495314" y="783330"/>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388422" y="919024"/>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194035" y="860612"/>
              <a:ext cx="268258" cy="2941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184708" y="700423"/>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335348" y="777026"/>
              <a:ext cx="268258" cy="2710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5-Point Star 4"/>
          <p:cNvSpPr/>
          <p:nvPr/>
        </p:nvSpPr>
        <p:spPr>
          <a:xfrm>
            <a:off x="6829098" y="4666726"/>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6741658" y="5232872"/>
            <a:ext cx="616164" cy="522174"/>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6310788" y="5552115"/>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7317082" y="5580247"/>
            <a:ext cx="402277" cy="465117"/>
          </a:xfrm>
          <a:prstGeom prst="star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47768" y="2864573"/>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540207" y="3285902"/>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395551" y="3825487"/>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868982" y="3877594"/>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529786" y="3504361"/>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616794" y="3056309"/>
            <a:ext cx="333652" cy="3336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910041" y="2864573"/>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a:off x="8504902" y="3145434"/>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a:off x="7994841" y="3593486"/>
            <a:ext cx="425261" cy="489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2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up)">
                                      <p:cBhvr>
                                        <p:cTn id="23" dur="500"/>
                                        <p:tgtEl>
                                          <p:spTgt spid="2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up)">
                                      <p:cBhvr>
                                        <p:cTn id="29" dur="500"/>
                                        <p:tgtEl>
                                          <p:spTgt spid="24"/>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up)">
                                      <p:cBhvr>
                                        <p:cTn id="35" dur="500"/>
                                        <p:tgtEl>
                                          <p:spTgt spid="4"/>
                                        </p:tgtEl>
                                      </p:cBhvr>
                                    </p:animEffect>
                                  </p:childTnLst>
                                </p:cTn>
                              </p:par>
                              <p:par>
                                <p:cTn id="36" presetID="22" presetClass="entr" presetSubtype="1"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par>
                                <p:cTn id="39" presetID="22" presetClass="entr" presetSubtype="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up)">
                                      <p:cBhvr>
                                        <p:cTn id="41" dur="500"/>
                                        <p:tgtEl>
                                          <p:spTgt spid="3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up)">
                                      <p:cBhvr>
                                        <p:cTn id="44" dur="500"/>
                                        <p:tgtEl>
                                          <p:spTgt spid="5"/>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up)">
                                      <p:cBhvr>
                                        <p:cTn id="47" dur="500"/>
                                        <p:tgtEl>
                                          <p:spTgt spid="3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up)">
                                      <p:cBhvr>
                                        <p:cTn id="50" dur="500"/>
                                        <p:tgtEl>
                                          <p:spTgt spid="40"/>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up)">
                                      <p:cBhvr>
                                        <p:cTn id="53" dur="500"/>
                                        <p:tgtEl>
                                          <p:spTgt spid="41"/>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up)">
                                      <p:cBhvr>
                                        <p:cTn id="56" dur="500"/>
                                        <p:tgtEl>
                                          <p:spTgt spid="8"/>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up)">
                                      <p:cBhvr>
                                        <p:cTn id="59" dur="500"/>
                                        <p:tgtEl>
                                          <p:spTgt spid="42"/>
                                        </p:tgtEl>
                                      </p:cBhvr>
                                    </p:animEffect>
                                  </p:childTnLst>
                                </p:cTn>
                              </p:par>
                              <p:par>
                                <p:cTn id="60" presetID="22" presetClass="entr" presetSubtype="1"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wipe(up)">
                                      <p:cBhvr>
                                        <p:cTn id="62" dur="500"/>
                                        <p:tgtEl>
                                          <p:spTgt spid="43"/>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wipe(up)">
                                      <p:cBhvr>
                                        <p:cTn id="65" dur="500"/>
                                        <p:tgtEl>
                                          <p:spTgt spid="44"/>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wipe(up)">
                                      <p:cBhvr>
                                        <p:cTn id="68" dur="500"/>
                                        <p:tgtEl>
                                          <p:spTgt spid="45"/>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animEffect transition="in" filter="wipe(up)">
                                      <p:cBhvr>
                                        <p:cTn id="71" dur="500"/>
                                        <p:tgtEl>
                                          <p:spTgt spid="46"/>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up)">
                                      <p:cBhvr>
                                        <p:cTn id="74" dur="500"/>
                                        <p:tgtEl>
                                          <p:spTgt spid="9"/>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wipe(up)">
                                      <p:cBhvr>
                                        <p:cTn id="77" dur="500"/>
                                        <p:tgtEl>
                                          <p:spTgt spid="47"/>
                                        </p:tgtEl>
                                      </p:cBhvr>
                                    </p:animEffect>
                                  </p:childTnLst>
                                </p:cTn>
                              </p:par>
                              <p:par>
                                <p:cTn id="78" presetID="22" presetClass="entr" presetSubtype="1" fill="hold" grpId="0" nodeType="with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up)">
                                      <p:cBhvr>
                                        <p:cTn id="8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21" grpId="0" animBg="1"/>
      <p:bldP spid="13" grpId="0" animBg="1"/>
      <p:bldP spid="22" grpId="0" animBg="1"/>
      <p:bldP spid="23" grpId="0" animBg="1"/>
      <p:bldP spid="24" grpId="0" animBg="1"/>
      <p:bldP spid="25" grpId="0" animBg="1"/>
      <p:bldP spid="5" grpId="0" animBg="1"/>
      <p:bldP spid="39" grpId="0" animBg="1"/>
      <p:bldP spid="40" grpId="0" animBg="1"/>
      <p:bldP spid="41" grpId="0" animBg="1"/>
      <p:bldP spid="8" grpId="0" animBg="1"/>
      <p:bldP spid="42" grpId="0" animBg="1"/>
      <p:bldP spid="43" grpId="0" animBg="1"/>
      <p:bldP spid="44" grpId="0" animBg="1"/>
      <p:bldP spid="45" grpId="0" animBg="1"/>
      <p:bldP spid="46" grpId="0" animBg="1"/>
      <p:bldP spid="9" grpId="0" animBg="1"/>
      <p:bldP spid="47"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exagon 6"/>
          <p:cNvSpPr/>
          <p:nvPr/>
        </p:nvSpPr>
        <p:spPr>
          <a:xfrm>
            <a:off x="2452816" y="1226138"/>
            <a:ext cx="1035148" cy="925512"/>
          </a:xfrm>
          <a:custGeom>
            <a:avLst/>
            <a:gdLst>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060402"/>
              <a:gd name="connsiteX1" fmla="*/ 265101 w 1341954"/>
              <a:gd name="connsiteY1" fmla="*/ 0 h 1060402"/>
              <a:gd name="connsiteX2" fmla="*/ 1076854 w 1341954"/>
              <a:gd name="connsiteY2" fmla="*/ 0 h 1060402"/>
              <a:gd name="connsiteX3" fmla="*/ 1341954 w 1341954"/>
              <a:gd name="connsiteY3" fmla="*/ 530201 h 1060402"/>
              <a:gd name="connsiteX4" fmla="*/ 1076854 w 1341954"/>
              <a:gd name="connsiteY4" fmla="*/ 1060402 h 1060402"/>
              <a:gd name="connsiteX5" fmla="*/ 265101 w 1341954"/>
              <a:gd name="connsiteY5" fmla="*/ 1060402 h 1060402"/>
              <a:gd name="connsiteX6" fmla="*/ 0 w 1341954"/>
              <a:gd name="connsiteY6" fmla="*/ 530201 h 1060402"/>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30201 h 1126677"/>
              <a:gd name="connsiteX1" fmla="*/ 265101 w 1341954"/>
              <a:gd name="connsiteY1" fmla="*/ 0 h 1126677"/>
              <a:gd name="connsiteX2" fmla="*/ 1076854 w 1341954"/>
              <a:gd name="connsiteY2" fmla="*/ 0 h 1126677"/>
              <a:gd name="connsiteX3" fmla="*/ 1341954 w 1341954"/>
              <a:gd name="connsiteY3" fmla="*/ 530201 h 1126677"/>
              <a:gd name="connsiteX4" fmla="*/ 1076854 w 1341954"/>
              <a:gd name="connsiteY4" fmla="*/ 1060402 h 1126677"/>
              <a:gd name="connsiteX5" fmla="*/ 265101 w 1341954"/>
              <a:gd name="connsiteY5" fmla="*/ 1060402 h 1126677"/>
              <a:gd name="connsiteX6" fmla="*/ 0 w 1341954"/>
              <a:gd name="connsiteY6" fmla="*/ 530201 h 1126677"/>
              <a:gd name="connsiteX0" fmla="*/ 0 w 1341954"/>
              <a:gd name="connsiteY0" fmla="*/ 596476 h 1192952"/>
              <a:gd name="connsiteX1" fmla="*/ 265101 w 1341954"/>
              <a:gd name="connsiteY1" fmla="*/ 66275 h 1192952"/>
              <a:gd name="connsiteX2" fmla="*/ 1076854 w 1341954"/>
              <a:gd name="connsiteY2" fmla="*/ 66275 h 1192952"/>
              <a:gd name="connsiteX3" fmla="*/ 1341954 w 1341954"/>
              <a:gd name="connsiteY3" fmla="*/ 596476 h 1192952"/>
              <a:gd name="connsiteX4" fmla="*/ 1076854 w 1341954"/>
              <a:gd name="connsiteY4" fmla="*/ 1126677 h 1192952"/>
              <a:gd name="connsiteX5" fmla="*/ 265101 w 1341954"/>
              <a:gd name="connsiteY5" fmla="*/ 1126677 h 1192952"/>
              <a:gd name="connsiteX6" fmla="*/ 0 w 1341954"/>
              <a:gd name="connsiteY6" fmla="*/ 596476 h 119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1954" h="1192952">
                <a:moveTo>
                  <a:pt x="0" y="596476"/>
                </a:moveTo>
                <a:lnTo>
                  <a:pt x="265101" y="66275"/>
                </a:lnTo>
                <a:cubicBezTo>
                  <a:pt x="444577" y="-22092"/>
                  <a:pt x="897379" y="-22092"/>
                  <a:pt x="1076854" y="66275"/>
                </a:cubicBezTo>
                <a:cubicBezTo>
                  <a:pt x="1256329" y="154642"/>
                  <a:pt x="1341954" y="419742"/>
                  <a:pt x="1341954" y="596476"/>
                </a:cubicBezTo>
                <a:lnTo>
                  <a:pt x="1076854" y="1126677"/>
                </a:lnTo>
                <a:cubicBezTo>
                  <a:pt x="897379" y="1215044"/>
                  <a:pt x="444577" y="1215044"/>
                  <a:pt x="265101" y="1126677"/>
                </a:cubicBezTo>
                <a:cubicBezTo>
                  <a:pt x="85625" y="1038310"/>
                  <a:pt x="0" y="773210"/>
                  <a:pt x="0" y="596476"/>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3</a:t>
            </a:r>
          </a:p>
        </p:txBody>
      </p:sp>
      <p:sp>
        <p:nvSpPr>
          <p:cNvPr id="11" name="TextBox 10">
            <a:extLst>
              <a:ext uri="{FF2B5EF4-FFF2-40B4-BE49-F238E27FC236}">
                <a16:creationId xmlns:a16="http://schemas.microsoft.com/office/drawing/2014/main" id="{F47EDC76-93E4-69B2-B3EB-FFBB9F9285CB}"/>
              </a:ext>
            </a:extLst>
          </p:cNvPr>
          <p:cNvSpPr txBox="1"/>
          <p:nvPr/>
        </p:nvSpPr>
        <p:spPr>
          <a:xfrm>
            <a:off x="3642834" y="1593814"/>
            <a:ext cx="4451121"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en-US" sz="2400">
                <a:solidFill>
                  <a:srgbClr val="002060"/>
                </a:solidFill>
                <a:latin typeface="Roboto" panose="02000000000000000000" pitchFamily="2" charset="0"/>
                <a:ea typeface="Roboto" panose="02000000000000000000" pitchFamily="2" charset="0"/>
              </a:rPr>
              <a:t>Trang trí hoàn thiện thẻ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3108791" y="726841"/>
            <a:ext cx="5870389"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rPr>
              <a:t>LÀM </a:t>
            </a:r>
            <a:r>
              <a:rPr lang="vi-VN" altLang="zh-CN" sz="3200" b="1">
                <a:solidFill>
                  <a:srgbClr val="0070C0"/>
                </a:solidFill>
                <a:latin typeface="Roboto Black" panose="02000000000000000000" pitchFamily="2" charset="0"/>
                <a:ea typeface="Roboto Black" panose="02000000000000000000" pitchFamily="2" charset="0"/>
              </a:rPr>
              <a:t>THẺ HỌC TOÁN</a:t>
            </a:r>
            <a:endParaRPr kumimoji="0" lang="vi-VN" altLang="zh-CN" sz="3200" b="1" i="0" u="none" strike="noStrike" kern="1200" cap="none" spc="0" normalizeH="0" baseline="0" noProof="0">
              <a:ln>
                <a:noFill/>
              </a:ln>
              <a:solidFill>
                <a:srgbClr val="0070C0"/>
              </a:solidFill>
              <a:effectLst/>
              <a:uLnTx/>
              <a:uFillTx/>
              <a:latin typeface="Roboto Black" panose="02000000000000000000" pitchFamily="2" charset="0"/>
              <a:ea typeface="Roboto Black" panose="02000000000000000000" pitchFamily="2" charset="0"/>
            </a:endParaRPr>
          </a:p>
        </p:txBody>
      </p:sp>
      <p:pic>
        <p:nvPicPr>
          <p:cNvPr id="6" name="Picture 5"/>
          <p:cNvPicPr>
            <a:picLocks noChangeAspect="1"/>
          </p:cNvPicPr>
          <p:nvPr/>
        </p:nvPicPr>
        <p:blipFill>
          <a:blip r:embed="rId3"/>
          <a:stretch>
            <a:fillRect/>
          </a:stretch>
        </p:blipFill>
        <p:spPr>
          <a:xfrm>
            <a:off x="3487964" y="2245344"/>
            <a:ext cx="5476875" cy="38481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80138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a:off x="6551404" y="1574434"/>
            <a:ext cx="4104471" cy="4674741"/>
          </a:xfrm>
          <a:prstGeom prst="roundRect">
            <a:avLst/>
          </a:pr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2345074" y="363999"/>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KIỂM TRA VÀ ĐIỀU CHỈNH </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TIÊU CHÍ SẢN PHẨM</a:t>
            </a:r>
            <a:endParaRPr kumimoji="0" lang="en-US" altLang="zh-CN" sz="2400" b="1"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43953" y="1770669"/>
            <a:ext cx="2657145" cy="3542861"/>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684056" y="5537935"/>
            <a:ext cx="33523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Thẻ học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toán</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687166" y="2755665"/>
            <a:ext cx="3968709"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687166" y="3718765"/>
            <a:ext cx="3805230"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Số trên thẻ viết đúng, to, rõ ràng.</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Hình vẽ dễ đếm</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797300" y="4851865"/>
            <a:ext cx="3584962"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đẹp, sáng tạo</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878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4" grpId="0"/>
      <p:bldP spid="20" grpId="0"/>
      <p:bldP spid="10"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097984" y="235090"/>
            <a:ext cx="67483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TRÒ CHƠI “AI NHIỀU</a:t>
            </a:r>
            <a:r>
              <a:rPr kumimoji="0" lang="it-IT" altLang="zh-CN" sz="3200" b="1" i="0" u="none" strike="noStrike" kern="1200" cap="none" spc="0" normalizeH="0" noProof="0">
                <a:ln>
                  <a:noFill/>
                </a:ln>
                <a:solidFill>
                  <a:srgbClr val="0070C0"/>
                </a:solidFill>
                <a:effectLst/>
                <a:uLnTx/>
                <a:uFillTx/>
                <a:latin typeface="Roboto" panose="02000000000000000000" pitchFamily="2" charset="0"/>
                <a:ea typeface="Roboto" panose="02000000000000000000" pitchFamily="2" charset="0"/>
                <a:cs typeface="+mn-cs"/>
              </a:rPr>
              <a:t> THẺ HƠN</a:t>
            </a:r>
            <a:r>
              <a:rPr kumimoji="0" lang="it-IT"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a:ln>
                <a:noFill/>
              </a:ln>
              <a:solidFill>
                <a:srgbClr val="0070C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4564331" y="4717857"/>
            <a:ext cx="3451012"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Nếu hai thẻ có số hoặc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lượng hình bằng nhau thì bỏ hai thẻ đó ra ngoài và chơi tiếp</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0032" y="1791368"/>
            <a:ext cx="3951899"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Thực hiện theo nhóm đôi, mỗi bạn 5 thẻ tuỳ chọn</a:t>
            </a:r>
          </a:p>
        </p:txBody>
      </p:sp>
      <p:sp>
        <p:nvSpPr>
          <p:cNvPr id="24" name="TextBox 23"/>
          <p:cNvSpPr txBox="1"/>
          <p:nvPr/>
        </p:nvSpPr>
        <p:spPr>
          <a:xfrm>
            <a:off x="8267391" y="2431783"/>
            <a:ext cx="3512232"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Sau 5 lần chơi, ai có được nhiều thẻ hơn là người thắng cuộc</a:t>
            </a:r>
          </a:p>
        </p:txBody>
      </p:sp>
      <p:sp>
        <p:nvSpPr>
          <p:cNvPr id="13" name="TextBox 12"/>
          <p:cNvSpPr txBox="1"/>
          <p:nvPr/>
        </p:nvSpPr>
        <p:spPr>
          <a:xfrm>
            <a:off x="348006" y="4693143"/>
            <a:ext cx="3735949" cy="1938992"/>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Mỗi bạn chọn 1 thẻ, cùng lật thẻ, bạn nào có thẻ ghi số lớn hơn hoặc thẻ</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có nhiều hình hơn thì nhận được cả hai thẻ</a:t>
            </a:r>
          </a:p>
        </p:txBody>
      </p:sp>
      <p:sp>
        <p:nvSpPr>
          <p:cNvPr id="14" name="TextBox 13"/>
          <p:cNvSpPr txBox="1"/>
          <p:nvPr/>
        </p:nvSpPr>
        <p:spPr>
          <a:xfrm>
            <a:off x="4641386" y="1791367"/>
            <a:ext cx="3701309" cy="830997"/>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Hai bạn để chung thẻ và úp tất cả các thẻ xuống</a:t>
            </a:r>
          </a:p>
        </p:txBody>
      </p:sp>
      <p:sp>
        <p:nvSpPr>
          <p:cNvPr id="15" name="TextBox 14"/>
          <p:cNvSpPr txBox="1"/>
          <p:nvPr/>
        </p:nvSpPr>
        <p:spPr>
          <a:xfrm>
            <a:off x="3843845" y="968941"/>
            <a:ext cx="2815140" cy="646331"/>
          </a:xfrm>
          <a:prstGeom prst="rect">
            <a:avLst/>
          </a:prstGeom>
          <a:noFill/>
        </p:spPr>
        <p:txBody>
          <a:bodyPr wrap="square" rtlCol="0">
            <a:spAutoFit/>
          </a:bodyPr>
          <a:lstStyle/>
          <a:p>
            <a:pPr lvl="0" algn="ctr">
              <a:defRPr/>
            </a:pPr>
            <a:r>
              <a:rPr lang="en-US" altLang="zh-CN" sz="3600" b="1">
                <a:solidFill>
                  <a:srgbClr val="C00000"/>
                </a:solidFill>
                <a:latin typeface="Roboto" panose="02000000000000000000" pitchFamily="2" charset="0"/>
                <a:ea typeface="Roboto" panose="02000000000000000000" pitchFamily="2" charset="0"/>
              </a:rPr>
              <a:t>Luật chơi</a:t>
            </a:r>
            <a:endParaRPr lang="vi-VN" altLang="zh-CN" sz="3600" b="1">
              <a:solidFill>
                <a:srgbClr val="C00000"/>
              </a:solidFill>
              <a:latin typeface="Roboto" panose="02000000000000000000" pitchFamily="2" charset="0"/>
              <a:ea typeface="Roboto" panose="02000000000000000000" pitchFamily="2" charset="0"/>
            </a:endParaRPr>
          </a:p>
        </p:txBody>
      </p:sp>
      <p:grpSp>
        <p:nvGrpSpPr>
          <p:cNvPr id="16" name="Group 15"/>
          <p:cNvGrpSpPr/>
          <p:nvPr/>
        </p:nvGrpSpPr>
        <p:grpSpPr>
          <a:xfrm rot="2448615">
            <a:off x="8137516" y="796715"/>
            <a:ext cx="1525015" cy="1151284"/>
            <a:chOff x="8556604" y="2677160"/>
            <a:chExt cx="2110221" cy="1593075"/>
          </a:xfrm>
        </p:grpSpPr>
        <p:sp>
          <p:nvSpPr>
            <p:cNvPr id="17" name="Rectangle 23"/>
            <p:cNvSpPr/>
            <p:nvPr/>
          </p:nvSpPr>
          <p:spPr>
            <a:xfrm rot="18764274">
              <a:off x="8815177" y="2418587"/>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23"/>
          <p:cNvSpPr/>
          <p:nvPr/>
        </p:nvSpPr>
        <p:spPr>
          <a:xfrm rot="21212889">
            <a:off x="8339898" y="587332"/>
            <a:ext cx="1151284" cy="1525015"/>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9993045" y="526002"/>
            <a:ext cx="1151284" cy="1525016"/>
            <a:chOff x="6012230" y="983683"/>
            <a:chExt cx="1345863" cy="1782759"/>
          </a:xfrm>
        </p:grpSpPr>
        <p:sp>
          <p:nvSpPr>
            <p:cNvPr id="34"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grpSp>
      <p:grpSp>
        <p:nvGrpSpPr>
          <p:cNvPr id="25" name="Group 24"/>
          <p:cNvGrpSpPr/>
          <p:nvPr/>
        </p:nvGrpSpPr>
        <p:grpSpPr>
          <a:xfrm>
            <a:off x="10009954" y="538081"/>
            <a:ext cx="1161886" cy="1527540"/>
            <a:chOff x="6012230" y="980732"/>
            <a:chExt cx="1358257" cy="1785710"/>
          </a:xfrm>
        </p:grpSpPr>
        <p:sp>
          <p:nvSpPr>
            <p:cNvPr id="26"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sp>
          <p:nvSpPr>
            <p:cNvPr id="28" name="Rectangle 23"/>
            <p:cNvSpPr/>
            <p:nvPr/>
          </p:nvSpPr>
          <p:spPr>
            <a:xfrm rot="21212889">
              <a:off x="6024624" y="980732"/>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3"/>
          <a:srcRect l="13408" t="5840" r="11798" b="8658"/>
          <a:stretch/>
        </p:blipFill>
        <p:spPr>
          <a:xfrm rot="5400000">
            <a:off x="849373" y="2337833"/>
            <a:ext cx="1831595" cy="2534843"/>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rotWithShape="1">
          <a:blip r:embed="rId4"/>
          <a:srcRect l="6276" t="8222" r="9341" b="5742"/>
          <a:stretch/>
        </p:blipFill>
        <p:spPr>
          <a:xfrm rot="16200000">
            <a:off x="5314537" y="2277270"/>
            <a:ext cx="1830249" cy="270968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rotWithShape="1">
          <a:blip r:embed="rId5"/>
          <a:srcRect l="2570" t="3306"/>
          <a:stretch/>
        </p:blipFill>
        <p:spPr>
          <a:xfrm rot="16200000">
            <a:off x="8746350" y="3638253"/>
            <a:ext cx="2129611" cy="272994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309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8" repeatCount="indefinite"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2000"/>
                                        <p:tgtEl>
                                          <p:spTgt spid="32"/>
                                        </p:tgtEl>
                                      </p:cBhvr>
                                    </p:animEffect>
                                  </p:childTnLst>
                                </p:cTn>
                              </p:par>
                              <p:par>
                                <p:cTn id="14" presetID="2" presetClass="entr" presetSubtype="2"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par>
                                <p:cTn id="18" presetID="22" presetClass="entr" presetSubtype="8" repeatCount="indefinite"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2000"/>
                                        <p:tgtEl>
                                          <p:spTgt spid="25"/>
                                        </p:tgtEl>
                                      </p:cBhvr>
                                    </p:animEffect>
                                  </p:childTnLst>
                                </p:cTn>
                              </p:par>
                              <p:par>
                                <p:cTn id="21" presetID="2" presetClass="entr" presetSubtype="2"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1+#ppt_w/2"/>
                                          </p:val>
                                        </p:tav>
                                        <p:tav tm="100000">
                                          <p:val>
                                            <p:strVal val="#ppt_x"/>
                                          </p:val>
                                        </p:tav>
                                      </p:tavLst>
                                    </p:anim>
                                    <p:anim calcmode="lin" valueType="num">
                                      <p:cBhvr additive="base">
                                        <p:cTn id="2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5" grpId="0"/>
      <p:bldP spid="9" grpId="0"/>
      <p:bldP spid="24" grpId="0"/>
      <p:bldP spid="13" grpId="0"/>
      <p:bldP spid="14" grpId="0"/>
      <p:bldP spid="15" grpId="0"/>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6607" y="400708"/>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725355" y="1323170"/>
            <a:ext cx="8469234" cy="5269785"/>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F47EDC76-93E4-69B2-B3EB-FFBB9F9285CB}"/>
              </a:ext>
            </a:extLst>
          </p:cNvPr>
          <p:cNvSpPr txBox="1"/>
          <p:nvPr/>
        </p:nvSpPr>
        <p:spPr>
          <a:xfrm>
            <a:off x="6666532" y="1392414"/>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4" name="Picture 13"/>
          <p:cNvPicPr>
            <a:picLocks noChangeAspect="1"/>
          </p:cNvPicPr>
          <p:nvPr/>
        </p:nvPicPr>
        <p:blipFill rotWithShape="1">
          <a:blip r:embed="rId4"/>
          <a:srcRect l="6827" t="7035" r="5654" b="3542"/>
          <a:stretch/>
        </p:blipFill>
        <p:spPr>
          <a:xfrm>
            <a:off x="6379858" y="3512159"/>
            <a:ext cx="738664" cy="738664"/>
          </a:xfrm>
          <a:prstGeom prst="ellipse">
            <a:avLst/>
          </a:prstGeom>
        </p:spPr>
      </p:pic>
      <p:pic>
        <p:nvPicPr>
          <p:cNvPr id="15" name="Picture 14"/>
          <p:cNvPicPr>
            <a:picLocks noChangeAspect="1"/>
          </p:cNvPicPr>
          <p:nvPr/>
        </p:nvPicPr>
        <p:blipFill rotWithShape="1">
          <a:blip r:embed="rId5"/>
          <a:srcRect l="9571" t="6413" r="10420" b="6660"/>
          <a:stretch/>
        </p:blipFill>
        <p:spPr>
          <a:xfrm>
            <a:off x="7543502" y="4483543"/>
            <a:ext cx="738665" cy="738665"/>
          </a:xfrm>
          <a:prstGeom prst="ellipse">
            <a:avLst/>
          </a:prstGeom>
        </p:spPr>
      </p:pic>
      <p:pic>
        <p:nvPicPr>
          <p:cNvPr id="16" name="Picture 15"/>
          <p:cNvPicPr>
            <a:picLocks noChangeAspect="1"/>
          </p:cNvPicPr>
          <p:nvPr/>
        </p:nvPicPr>
        <p:blipFill rotWithShape="1">
          <a:blip r:embed="rId6"/>
          <a:srcRect l="5642" t="6399" r="6278" b="6897"/>
          <a:stretch/>
        </p:blipFill>
        <p:spPr>
          <a:xfrm>
            <a:off x="8820481" y="5462804"/>
            <a:ext cx="786649" cy="786649"/>
          </a:xfrm>
          <a:prstGeom prst="ellipse">
            <a:avLst/>
          </a:prstGeom>
        </p:spPr>
      </p:pic>
      <p:sp>
        <p:nvSpPr>
          <p:cNvPr id="20" name="TextBox 19"/>
          <p:cNvSpPr txBox="1"/>
          <p:nvPr/>
        </p:nvSpPr>
        <p:spPr>
          <a:xfrm>
            <a:off x="2522362" y="3618479"/>
            <a:ext cx="327296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Làm được ít nhất 5 thẻ ghi số hoặc 5 thẻ vẽ hình</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2522361" y="4581579"/>
            <a:ext cx="3805230" cy="646331"/>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Số trên thẻ viết đúng, to, rõ ràng.</a:t>
            </a:r>
            <a:r>
              <a:rPr lang="en-US" altLang="zh-CN">
                <a:solidFill>
                  <a:srgbClr val="002060"/>
                </a:solidFill>
                <a:latin typeface="Roboto" panose="02000000000000000000" pitchFamily="2" charset="0"/>
                <a:ea typeface="Roboto" panose="02000000000000000000" pitchFamily="2" charset="0"/>
              </a:rPr>
              <a:t> </a:t>
            </a:r>
            <a:r>
              <a:rPr lang="vi-VN" altLang="zh-CN">
                <a:solidFill>
                  <a:srgbClr val="002060"/>
                </a:solidFill>
                <a:latin typeface="Roboto" panose="02000000000000000000" pitchFamily="2" charset="0"/>
                <a:ea typeface="Roboto" panose="02000000000000000000" pitchFamily="2" charset="0"/>
              </a:rPr>
              <a:t>Hình vẽ dễ đếm</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
        <p:nvSpPr>
          <p:cNvPr id="22" name="TextBox 21"/>
          <p:cNvSpPr txBox="1"/>
          <p:nvPr/>
        </p:nvSpPr>
        <p:spPr>
          <a:xfrm>
            <a:off x="2632495" y="5714679"/>
            <a:ext cx="3584962" cy="369332"/>
          </a:xfrm>
          <a:prstGeom prst="rect">
            <a:avLst/>
          </a:prstGeom>
          <a:noFill/>
        </p:spPr>
        <p:txBody>
          <a:bodyPr wrap="square" rtlCol="0">
            <a:spAutoFit/>
          </a:bodyPr>
          <a:lstStyle/>
          <a:p>
            <a:pPr lvl="0">
              <a:defRPr/>
            </a:pPr>
            <a:r>
              <a:rPr lang="vi-VN" altLang="zh-CN">
                <a:solidFill>
                  <a:srgbClr val="002060"/>
                </a:solidFill>
                <a:latin typeface="Roboto" panose="02000000000000000000" pitchFamily="2" charset="0"/>
                <a:ea typeface="Roboto" panose="02000000000000000000" pitchFamily="2" charset="0"/>
              </a:rPr>
              <a:t>Sản phẩm đẹp, sáng tạo</a:t>
            </a:r>
            <a:endParaRPr kumimoji="0" lang="en-US" altLang="zh-C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969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par>
                                <p:cTn id="18" presetID="6"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par>
                                <p:cTn id="21" presetID="6"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circle(in)">
                                      <p:cBhvr>
                                        <p:cTn id="23" dur="2000"/>
                                        <p:tgtEl>
                                          <p:spTgt spid="16"/>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0" grpId="0"/>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3290138" y="2772660"/>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4868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34" presetClass="emph" presetSubtype="0" repeatCount="indefinite" fill="hold" grpId="1" nodeType="withEffect">
                                  <p:stCondLst>
                                    <p:cond delay="0"/>
                                  </p:stCondLst>
                                  <p:iterate type="lt">
                                    <p:tmPct val="10000"/>
                                  </p:iterate>
                                  <p:childTnLst>
                                    <p:animMotion origin="layout" path="M 3.95833E-6 -4.81481E-6 L 3.95833E-6 -0.07222 " pathEditMode="relative" rAng="0" ptsTypes="AA">
                                      <p:cBhvr>
                                        <p:cTn id="19" dur="250" accel="50000" decel="50000" autoRev="1" fill="hold">
                                          <p:stCondLst>
                                            <p:cond delay="0"/>
                                          </p:stCondLst>
                                        </p:cTn>
                                        <p:tgtEl>
                                          <p:spTgt spid="5"/>
                                        </p:tgtEl>
                                        <p:attrNameLst>
                                          <p:attrName>ppt_x</p:attrName>
                                          <p:attrName>ppt_y</p:attrName>
                                        </p:attrNameLst>
                                      </p:cBhvr>
                                      <p:rCtr x="0" y="-3611"/>
                                    </p:animMotion>
                                    <p:animRot by="1500000">
                                      <p:cBhvr>
                                        <p:cTn id="20" dur="125" fill="hold">
                                          <p:stCondLst>
                                            <p:cond delay="0"/>
                                          </p:stCondLst>
                                        </p:cTn>
                                        <p:tgtEl>
                                          <p:spTgt spid="5"/>
                                        </p:tgtEl>
                                        <p:attrNameLst>
                                          <p:attrName>r</p:attrName>
                                        </p:attrNameLst>
                                      </p:cBhvr>
                                    </p:animRot>
                                    <p:animRot by="-1500000">
                                      <p:cBhvr>
                                        <p:cTn id="21" dur="125" fill="hold">
                                          <p:stCondLst>
                                            <p:cond delay="125"/>
                                          </p:stCondLst>
                                        </p:cTn>
                                        <p:tgtEl>
                                          <p:spTgt spid="5"/>
                                        </p:tgtEl>
                                        <p:attrNameLst>
                                          <p:attrName>r</p:attrName>
                                        </p:attrNameLst>
                                      </p:cBhvr>
                                    </p:animRot>
                                    <p:animRot by="-1500000">
                                      <p:cBhvr>
                                        <p:cTn id="22" dur="125" fill="hold">
                                          <p:stCondLst>
                                            <p:cond delay="250"/>
                                          </p:stCondLst>
                                        </p:cTn>
                                        <p:tgtEl>
                                          <p:spTgt spid="5"/>
                                        </p:tgtEl>
                                        <p:attrNameLst>
                                          <p:attrName>r</p:attrName>
                                        </p:attrNameLst>
                                      </p:cBhvr>
                                    </p:animRot>
                                    <p:animRot by="1500000">
                                      <p:cBhvr>
                                        <p:cTn id="2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65989" y="1346219"/>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796544" y="280038"/>
            <a:ext cx="6703787" cy="584775"/>
          </a:xfrm>
          <a:prstGeom prst="rect">
            <a:avLst/>
          </a:prstGeom>
          <a:noFill/>
        </p:spPr>
        <p:txBody>
          <a:bodyPr wrap="square" rtlCol="0">
            <a:spAutoFit/>
          </a:bodyPr>
          <a:lstStyle/>
          <a:p>
            <a:pPr lvl="0" algn="ctr">
              <a:defRPr/>
            </a:pPr>
            <a:r>
              <a:rPr lang="vi-VN" altLang="zh-CN" sz="3200" b="1">
                <a:solidFill>
                  <a:srgbClr val="0070C0"/>
                </a:solidFill>
                <a:latin typeface="Roboto" panose="02000000000000000000" pitchFamily="2" charset="0"/>
                <a:ea typeface="Roboto" panose="02000000000000000000" pitchFamily="2" charset="0"/>
              </a:rPr>
              <a:t>TRÒ CHƠI “</a:t>
            </a:r>
            <a:r>
              <a:rPr lang="en-US" altLang="zh-CN" sz="3200" b="1">
                <a:solidFill>
                  <a:srgbClr val="0070C0"/>
                </a:solidFill>
                <a:latin typeface="Roboto" panose="02000000000000000000" pitchFamily="2" charset="0"/>
                <a:ea typeface="Roboto" panose="02000000000000000000" pitchFamily="2" charset="0"/>
              </a:rPr>
              <a:t>TẬP TẦM VÔNG</a:t>
            </a:r>
            <a:r>
              <a:rPr lang="vi-VN" altLang="zh-CN" sz="3200" b="1">
                <a:solidFill>
                  <a:srgbClr val="0070C0"/>
                </a:solidFill>
                <a:latin typeface="Roboto" panose="02000000000000000000" pitchFamily="2" charset="0"/>
                <a:ea typeface="Roboto" panose="02000000000000000000" pitchFamily="2" charset="0"/>
              </a:rPr>
              <a:t>“</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742471" y="1985188"/>
            <a:ext cx="2280864" cy="1015663"/>
          </a:xfrm>
          <a:prstGeom prst="rect">
            <a:avLst/>
          </a:prstGeom>
          <a:noFill/>
        </p:spPr>
        <p:txBody>
          <a:bodyPr wrap="square" rtlCol="0">
            <a:spAutoFit/>
          </a:bodyPr>
          <a:lstStyle/>
          <a:p>
            <a:pPr algn="just">
              <a:defRPr/>
            </a:pPr>
            <a:r>
              <a:rPr lang="en-US" altLang="zh-CN" sz="2000">
                <a:solidFill>
                  <a:srgbClr val="002060"/>
                </a:solidFill>
                <a:latin typeface="Roboto" panose="02000000000000000000" pitchFamily="2" charset="0"/>
                <a:ea typeface="Roboto" panose="02000000000000000000" pitchFamily="2" charset="0"/>
              </a:rPr>
              <a:t>Học sinh viết một số mình thích vào bảng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2" name="TextBox 21"/>
          <p:cNvSpPr txBox="1"/>
          <p:nvPr/>
        </p:nvSpPr>
        <p:spPr>
          <a:xfrm>
            <a:off x="3460491" y="1985188"/>
            <a:ext cx="2354275" cy="1015663"/>
          </a:xfrm>
          <a:prstGeom prst="rect">
            <a:avLst/>
          </a:prstGeom>
          <a:noFill/>
        </p:spPr>
        <p:txBody>
          <a:bodyPr wrap="square" rtlCol="0">
            <a:spAutoFit/>
          </a:bodyPr>
          <a:lstStyle/>
          <a:p>
            <a:pPr lvl="0" algn="just">
              <a:defRPr/>
            </a:pPr>
            <a:r>
              <a:rPr lang="en-US" altLang="zh-CN" sz="2000">
                <a:solidFill>
                  <a:srgbClr val="002060"/>
                </a:solidFill>
                <a:latin typeface="Roboto" panose="02000000000000000000" pitchFamily="2" charset="0"/>
                <a:ea typeface="Roboto" panose="02000000000000000000" pitchFamily="2" charset="0"/>
              </a:rPr>
              <a:t>Quản trò cầm mảnh giấy có một con số</a:t>
            </a:r>
            <a:endParaRPr lang="en-US" altLang="zh-CN" sz="2000" dirty="0">
              <a:solidFill>
                <a:srgbClr val="002060"/>
              </a:solidFill>
              <a:latin typeface="Roboto" panose="02000000000000000000" pitchFamily="2" charset="0"/>
              <a:ea typeface="Roboto" panose="02000000000000000000" pitchFamily="2" charset="0"/>
            </a:endParaRPr>
          </a:p>
        </p:txBody>
      </p:sp>
      <p:sp>
        <p:nvSpPr>
          <p:cNvPr id="24" name="TextBox 23"/>
          <p:cNvSpPr txBox="1"/>
          <p:nvPr/>
        </p:nvSpPr>
        <p:spPr>
          <a:xfrm>
            <a:off x="6251922" y="1985188"/>
            <a:ext cx="2451778" cy="2246769"/>
          </a:xfrm>
          <a:prstGeom prst="rect">
            <a:avLst/>
          </a:prstGeom>
          <a:noFill/>
        </p:spPr>
        <p:txBody>
          <a:bodyPr wrap="square" rtlCol="0">
            <a:spAutoFit/>
          </a:bodyPr>
          <a:lstStyle/>
          <a:p>
            <a:pPr algn="just">
              <a:defRPr/>
            </a:pPr>
            <a:r>
              <a:rPr lang="en-US" altLang="zh-CN" sz="2000">
                <a:solidFill>
                  <a:srgbClr val="002060"/>
                </a:solidFill>
                <a:latin typeface="Roboto" panose="02000000000000000000" pitchFamily="2" charset="0"/>
                <a:ea typeface="Roboto" panose="02000000000000000000" pitchFamily="2" charset="0"/>
              </a:rPr>
              <a:t>Tất cả cùng hát và múa bài Tập tầm vông.</a:t>
            </a:r>
          </a:p>
          <a:p>
            <a:pPr lvl="0" algn="just">
              <a:defRPr/>
            </a:pPr>
            <a:r>
              <a:rPr lang="en-US" altLang="zh-CN" sz="2000" noProof="0">
                <a:solidFill>
                  <a:srgbClr val="002060"/>
                </a:solidFill>
                <a:latin typeface="Roboto" panose="02000000000000000000" pitchFamily="2" charset="0"/>
                <a:ea typeface="Roboto" panose="02000000000000000000" pitchFamily="2" charset="0"/>
              </a:rPr>
              <a:t>Sau khi kết thúc bài hát, học sinh đoán xem tay nào cầm mảnh giấy</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9140856" y="1985188"/>
            <a:ext cx="2451778" cy="1631216"/>
          </a:xfrm>
          <a:prstGeom prst="rect">
            <a:avLst/>
          </a:prstGeom>
          <a:noFill/>
        </p:spPr>
        <p:txBody>
          <a:bodyPr wrap="square" rtlCol="0">
            <a:spAutoFit/>
          </a:bodyPr>
          <a:lstStyle/>
          <a:p>
            <a:pPr lvl="0" algn="just">
              <a:defRPr/>
            </a:pPr>
            <a:r>
              <a:rPr lang="en-US" altLang="zh-CN" sz="2000" noProof="0">
                <a:solidFill>
                  <a:srgbClr val="002060"/>
                </a:solidFill>
                <a:latin typeface="Roboto" panose="02000000000000000000" pitchFamily="2" charset="0"/>
                <a:ea typeface="Roboto" panose="02000000000000000000" pitchFamily="2" charset="0"/>
              </a:rPr>
              <a:t>Quản trò yêu cầu học sinh giơ bảng: số bằng, số nhỏ hơn, số lớn hơn số ghi trên mảnh giấy</a:t>
            </a:r>
            <a:endParaRPr kumimoji="0" lang="en-US" altLang="zh-CN" sz="20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85" y="3616404"/>
            <a:ext cx="2457450" cy="2543175"/>
          </a:xfrm>
          <a:prstGeom prst="rect">
            <a:avLst/>
          </a:prstGeom>
          <a:effectLst>
            <a:outerShdw blurRad="63500" sx="102000" sy="102000" algn="ctr" rotWithShape="0">
              <a:prstClr val="black">
                <a:alpha val="40000"/>
              </a:prstClr>
            </a:outerShdw>
          </a:effectLst>
        </p:spPr>
      </p:pic>
      <p:sp>
        <p:nvSpPr>
          <p:cNvPr id="11" name="TextBox 10"/>
          <p:cNvSpPr txBox="1"/>
          <p:nvPr/>
        </p:nvSpPr>
        <p:spPr>
          <a:xfrm rot="18712923">
            <a:off x="1403766" y="4667195"/>
            <a:ext cx="469378" cy="461665"/>
          </a:xfrm>
          <a:prstGeom prst="rect">
            <a:avLst/>
          </a:prstGeom>
          <a:noFill/>
        </p:spPr>
        <p:txBody>
          <a:bodyPr wrap="square" rtlCol="0">
            <a:spAutoFit/>
          </a:bodyPr>
          <a:lstStyle/>
          <a:p>
            <a:pPr lvl="0" algn="just">
              <a:defRPr/>
            </a:pPr>
            <a:r>
              <a:rPr lang="en-US" altLang="zh-CN" sz="2400" b="1">
                <a:latin typeface="Roboto" panose="02000000000000000000" pitchFamily="2" charset="0"/>
                <a:ea typeface="Roboto" panose="02000000000000000000" pitchFamily="2" charset="0"/>
              </a:rPr>
              <a:t>1</a:t>
            </a:r>
            <a:endParaRPr kumimoji="0" lang="en-US" altLang="zh-CN" sz="24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sp>
        <p:nvSpPr>
          <p:cNvPr id="4" name="AutoShape 4" descr="Hình ảnh Người Phụ Nữ Mặc Vest Cầm Tờ Giấy Trắng Trong Tay PNG , Áo Khoác  Lỏng, Sắp Xếp, Bệnh đa Xơ Cứng PNG trong suốt và Vector để tải xuố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5"/>
          <a:stretch>
            <a:fillRect/>
          </a:stretch>
        </p:blipFill>
        <p:spPr>
          <a:xfrm>
            <a:off x="5921808" y="4748809"/>
            <a:ext cx="2962310" cy="1228571"/>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tretch>
            <a:fillRect/>
          </a:stretch>
        </p:blipFill>
        <p:spPr>
          <a:xfrm>
            <a:off x="3606580" y="3549516"/>
            <a:ext cx="1285875" cy="2039353"/>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0331" y="3748530"/>
            <a:ext cx="2057400" cy="22288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42"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par>
                                <p:cTn id="41" presetID="42"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down)">
                                      <p:cBhvr>
                                        <p:cTn id="50" dur="500"/>
                                        <p:tgtEl>
                                          <p:spTgt spid="19"/>
                                        </p:tgtEl>
                                      </p:cBhvr>
                                    </p:animEffect>
                                  </p:childTnLst>
                                </p:cTn>
                              </p:par>
                              <p:par>
                                <p:cTn id="51" presetID="42"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p:bldP spid="22" grpId="0"/>
      <p:bldP spid="24" grpId="0"/>
      <p:bldP spid="1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76709" y="2139492"/>
            <a:ext cx="4612111" cy="3260557"/>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40" name="Freeform 39"/>
          <p:cNvSpPr/>
          <p:nvPr/>
        </p:nvSpPr>
        <p:spPr>
          <a:xfrm rot="20781652" flipV="1">
            <a:off x="1476992" y="1947983"/>
            <a:ext cx="3144022" cy="878102"/>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082931" y="1329251"/>
            <a:ext cx="2757004"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Ba bông hoa nhiều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hơn hai bông hoa</a:t>
            </a:r>
          </a:p>
        </p:txBody>
      </p:sp>
      <p:grpSp>
        <p:nvGrpSpPr>
          <p:cNvPr id="67" name="Group 66"/>
          <p:cNvGrpSpPr/>
          <p:nvPr/>
        </p:nvGrpSpPr>
        <p:grpSpPr>
          <a:xfrm>
            <a:off x="1077155" y="3514307"/>
            <a:ext cx="2028941" cy="1561189"/>
            <a:chOff x="5916256" y="3133511"/>
            <a:chExt cx="2028941" cy="1561189"/>
          </a:xfrm>
        </p:grpSpPr>
        <p:sp>
          <p:nvSpPr>
            <p:cNvPr id="24" name="Rectangle 23"/>
            <p:cNvSpPr/>
            <p:nvPr/>
          </p:nvSpPr>
          <p:spPr>
            <a:xfrm rot="18845284">
              <a:off x="6150132" y="2899635"/>
              <a:ext cx="1561189" cy="202894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7546260">
              <a:off x="5984432" y="34745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7546260">
              <a:off x="6657667" y="36794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rot="7546260">
              <a:off x="7321449" y="3874202"/>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2149041" y="2947553"/>
            <a:ext cx="2110221" cy="1593075"/>
            <a:chOff x="8727343" y="2792007"/>
            <a:chExt cx="2110221" cy="1593075"/>
          </a:xfrm>
        </p:grpSpPr>
        <p:sp>
          <p:nvSpPr>
            <p:cNvPr id="42" name="Rectangle 23"/>
            <p:cNvSpPr/>
            <p:nvPr/>
          </p:nvSpPr>
          <p:spPr>
            <a:xfrm rot="18764274">
              <a:off x="8985916" y="2533434"/>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p:cNvSpPr txBox="1"/>
          <p:nvPr/>
        </p:nvSpPr>
        <p:spPr>
          <a:xfrm rot="20691693">
            <a:off x="2015592" y="2068285"/>
            <a:ext cx="2757004" cy="461665"/>
          </a:xfrm>
          <a:prstGeom prst="rect">
            <a:avLst/>
          </a:prstGeom>
          <a:noFill/>
        </p:spPr>
        <p:txBody>
          <a:bodyPr wrap="square" rtlCol="0">
            <a:spAutoFit/>
          </a:bodyPr>
          <a:lstStyle/>
          <a:p>
            <a:pPr lvl="0" algn="ctr">
              <a:defRPr/>
            </a:pPr>
            <a:r>
              <a:rPr lang="vi-VN" altLang="zh-CN" sz="2400" b="1">
                <a:solidFill>
                  <a:srgbClr val="FF0000"/>
                </a:solidFill>
                <a:latin typeface="Roboto" panose="02000000000000000000" pitchFamily="2" charset="0"/>
                <a:ea typeface="Roboto" panose="02000000000000000000" pitchFamily="2" charset="0"/>
              </a:rPr>
              <a:t>Tớ thắng nhé!</a:t>
            </a:r>
          </a:p>
        </p:txBody>
      </p:sp>
      <p:sp>
        <p:nvSpPr>
          <p:cNvPr id="75" name="TextBox 74"/>
          <p:cNvSpPr txBox="1"/>
          <p:nvPr/>
        </p:nvSpPr>
        <p:spPr>
          <a:xfrm>
            <a:off x="7082931" y="5105051"/>
            <a:ext cx="973414" cy="707886"/>
          </a:xfrm>
          <a:prstGeom prst="rect">
            <a:avLst/>
          </a:prstGeom>
          <a:noFill/>
        </p:spPr>
        <p:txBody>
          <a:bodyPr wrap="square" rtlCol="0">
            <a:spAutoFit/>
          </a:bodyPr>
          <a:lstStyle/>
          <a:p>
            <a:pPr lvl="0" algn="ctr">
              <a:defRPr/>
            </a:pPr>
            <a:r>
              <a:rPr lang="en-US" altLang="zh-CN" sz="4000">
                <a:solidFill>
                  <a:srgbClr val="FF0000"/>
                </a:solidFill>
                <a:latin typeface="Roboto Black" panose="02000000000000000000" pitchFamily="2" charset="0"/>
                <a:ea typeface="Roboto Black" panose="02000000000000000000" pitchFamily="2" charset="0"/>
              </a:rPr>
              <a:t>3</a:t>
            </a:r>
            <a:endParaRPr lang="vi-VN" altLang="zh-CN" sz="4000">
              <a:solidFill>
                <a:srgbClr val="FF0000"/>
              </a:solidFill>
              <a:latin typeface="Roboto Black" panose="02000000000000000000" pitchFamily="2" charset="0"/>
              <a:ea typeface="Roboto Black" panose="02000000000000000000" pitchFamily="2" charset="0"/>
            </a:endParaRPr>
          </a:p>
        </p:txBody>
      </p:sp>
      <p:sp>
        <p:nvSpPr>
          <p:cNvPr id="76" name="TextBox 75"/>
          <p:cNvSpPr txBox="1"/>
          <p:nvPr/>
        </p:nvSpPr>
        <p:spPr>
          <a:xfrm>
            <a:off x="9518122" y="5113408"/>
            <a:ext cx="973414" cy="707886"/>
          </a:xfrm>
          <a:prstGeom prst="rect">
            <a:avLst/>
          </a:prstGeom>
          <a:noFill/>
        </p:spPr>
        <p:txBody>
          <a:bodyPr wrap="square" rtlCol="0">
            <a:spAutoFit/>
          </a:bodyPr>
          <a:lstStyle/>
          <a:p>
            <a:pPr lvl="0" algn="ctr">
              <a:defRPr/>
            </a:pPr>
            <a:r>
              <a:rPr lang="en-US" altLang="zh-CN" sz="4000">
                <a:solidFill>
                  <a:srgbClr val="FF0000"/>
                </a:solidFill>
                <a:latin typeface="Roboto Black" panose="02000000000000000000" pitchFamily="2" charset="0"/>
                <a:ea typeface="Roboto Black" panose="02000000000000000000" pitchFamily="2" charset="0"/>
              </a:rPr>
              <a:t>2</a:t>
            </a:r>
            <a:endParaRPr lang="vi-VN" altLang="zh-CN" sz="4000">
              <a:solidFill>
                <a:srgbClr val="FF0000"/>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114727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37" presetClass="path" presetSubtype="0" accel="50000" decel="50000" fill="hold" nodeType="withEffect">
                                  <p:stCondLst>
                                    <p:cond delay="0"/>
                                  </p:stCondLst>
                                  <p:childTnLst>
                                    <p:animMotion origin="layout" path="M 0.0004 -0.0757 L 0.11967 -0.08519 C 0.14454 -0.0875 0.18178 -0.08843 0.22097 -0.08843 C 0.26563 -0.08843 0.30118 -0.0875 0.32605 -0.08519 L 0.44571 -0.0757 " pathEditMode="relative" rAng="0" ptsTypes="AAAAA">
                                      <p:cBhvr>
                                        <p:cTn id="22" dur="2000" fill="hold"/>
                                        <p:tgtEl>
                                          <p:spTgt spid="67"/>
                                        </p:tgtEl>
                                        <p:attrNameLst>
                                          <p:attrName>ppt_x</p:attrName>
                                          <p:attrName>ppt_y</p:attrName>
                                        </p:attrNameLst>
                                      </p:cBhvr>
                                      <p:rCtr x="22266" y="-648"/>
                                    </p:animMotion>
                                  </p:childTnLst>
                                </p:cTn>
                              </p:par>
                              <p:par>
                                <p:cTn id="23" presetID="37" presetClass="path" presetSubtype="0" accel="50000" decel="50000" fill="hold" nodeType="withEffect">
                                  <p:stCondLst>
                                    <p:cond delay="0"/>
                                  </p:stCondLst>
                                  <p:childTnLst>
                                    <p:animMotion origin="layout" path="M -4.16667E-7 -0.03333 L 0.1474 -0.0743 C 0.178 -0.08356 0.22409 -0.08842 0.2724 -0.08842 C 0.32747 -0.08842 0.37148 -0.08356 0.40208 -0.0743 L 0.54961 -0.03333 " pathEditMode="relative" rAng="0" ptsTypes="AAAAA">
                                      <p:cBhvr>
                                        <p:cTn id="24" dur="2000" fill="hold"/>
                                        <p:tgtEl>
                                          <p:spTgt spid="68"/>
                                        </p:tgtEl>
                                        <p:attrNameLst>
                                          <p:attrName>ppt_x</p:attrName>
                                          <p:attrName>ppt_y</p:attrName>
                                        </p:attrNameLst>
                                      </p:cBhvr>
                                      <p:rCtr x="27474" y="-2755"/>
                                    </p:animMotion>
                                  </p:childTnLst>
                                </p:cTn>
                              </p:par>
                              <p:par>
                                <p:cTn id="25" presetID="14" presetClass="entr" presetSubtype="1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randombar(horizontal)">
                                      <p:cBhvr>
                                        <p:cTn id="27" dur="500"/>
                                        <p:tgtEl>
                                          <p:spTgt spid="7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randombar(horizontal)">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randombar(horizontal)">
                                      <p:cBhvr>
                                        <p:cTn id="40" dur="500"/>
                                        <p:tgtEl>
                                          <p:spTgt spid="7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0" grpId="0" animBg="1"/>
      <p:bldP spid="11" grpId="0"/>
      <p:bldP spid="74" grpId="0"/>
      <p:bldP spid="75" grpId="0"/>
      <p:bldP spid="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94468" y="299458"/>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174" y="1823976"/>
            <a:ext cx="6064191" cy="4287242"/>
          </a:xfrm>
          <a:prstGeom prst="rect">
            <a:avLst/>
          </a:prstGeom>
          <a:effectLst>
            <a:outerShdw blurRad="63500" sx="102000" sy="102000" algn="ctr"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21" name="Freeform 20"/>
          <p:cNvSpPr/>
          <p:nvPr/>
        </p:nvSpPr>
        <p:spPr>
          <a:xfrm rot="8509234" flipH="1">
            <a:off x="838853" y="1546362"/>
            <a:ext cx="2932796" cy="3075150"/>
          </a:xfrm>
          <a:custGeom>
            <a:avLst/>
            <a:gdLst>
              <a:gd name="connsiteX0" fmla="*/ 2023444 w 2065719"/>
              <a:gd name="connsiteY0" fmla="*/ 1277380 h 2272491"/>
              <a:gd name="connsiteX1" fmla="*/ 788069 w 2065719"/>
              <a:gd name="connsiteY1" fmla="*/ 2248806 h 2272491"/>
              <a:gd name="connsiteX2" fmla="*/ 632632 w 2065719"/>
              <a:gd name="connsiteY2" fmla="*/ 2230215 h 2272491"/>
              <a:gd name="connsiteX3" fmla="*/ 56557 w 2065719"/>
              <a:gd name="connsiteY3" fmla="*/ 1373038 h 2272491"/>
              <a:gd name="connsiteX4" fmla="*/ 20567 w 2065719"/>
              <a:gd name="connsiteY4" fmla="*/ 1272765 h 2272491"/>
              <a:gd name="connsiteX5" fmla="*/ 762508 w 2065719"/>
              <a:gd name="connsiteY5" fmla="*/ 689345 h 2272491"/>
              <a:gd name="connsiteX6" fmla="*/ 767526 w 2065719"/>
              <a:gd name="connsiteY6" fmla="*/ 672058 h 2272491"/>
              <a:gd name="connsiteX7" fmla="*/ 1035455 w 2065719"/>
              <a:gd name="connsiteY7" fmla="*/ 0 h 2272491"/>
              <a:gd name="connsiteX8" fmla="*/ 1048257 w 2065719"/>
              <a:gd name="connsiteY8" fmla="*/ 458573 h 2272491"/>
              <a:gd name="connsiteX9" fmla="*/ 1050801 w 2065719"/>
              <a:gd name="connsiteY9" fmla="*/ 462649 h 2272491"/>
              <a:gd name="connsiteX10" fmla="*/ 1255942 w 2065719"/>
              <a:gd name="connsiteY10" fmla="*/ 301338 h 2272491"/>
              <a:gd name="connsiteX11" fmla="*/ 1371932 w 2065719"/>
              <a:gd name="connsiteY11" fmla="*/ 363194 h 2272491"/>
              <a:gd name="connsiteX12" fmla="*/ 2042035 w 2065719"/>
              <a:gd name="connsiteY12" fmla="*/ 1121943 h 2272491"/>
              <a:gd name="connsiteX13" fmla="*/ 2023444 w 2065719"/>
              <a:gd name="connsiteY13" fmla="*/ 1277380 h 2272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65719" h="2272491">
                <a:moveTo>
                  <a:pt x="2023444" y="1277380"/>
                </a:moveTo>
                <a:lnTo>
                  <a:pt x="788069" y="2248806"/>
                </a:lnTo>
                <a:cubicBezTo>
                  <a:pt x="740012" y="2286596"/>
                  <a:pt x="670421" y="2278272"/>
                  <a:pt x="632632" y="2230215"/>
                </a:cubicBezTo>
                <a:lnTo>
                  <a:pt x="56557" y="1373038"/>
                </a:lnTo>
                <a:cubicBezTo>
                  <a:pt x="18767" y="1324981"/>
                  <a:pt x="-27490" y="1310554"/>
                  <a:pt x="20567" y="1272765"/>
                </a:cubicBezTo>
                <a:lnTo>
                  <a:pt x="762508" y="689345"/>
                </a:lnTo>
                <a:lnTo>
                  <a:pt x="767526" y="672058"/>
                </a:lnTo>
                <a:cubicBezTo>
                  <a:pt x="805250" y="479358"/>
                  <a:pt x="714011" y="364957"/>
                  <a:pt x="1035455" y="0"/>
                </a:cubicBezTo>
                <a:cubicBezTo>
                  <a:pt x="989133" y="243038"/>
                  <a:pt x="1005075" y="375085"/>
                  <a:pt x="1048257" y="458573"/>
                </a:cubicBezTo>
                <a:lnTo>
                  <a:pt x="1050801" y="462649"/>
                </a:lnTo>
                <a:lnTo>
                  <a:pt x="1255942" y="301338"/>
                </a:lnTo>
                <a:cubicBezTo>
                  <a:pt x="1303999" y="263549"/>
                  <a:pt x="1334143" y="315137"/>
                  <a:pt x="1371932" y="363194"/>
                </a:cubicBezTo>
                <a:cubicBezTo>
                  <a:pt x="1582151" y="630531"/>
                  <a:pt x="1831816" y="854606"/>
                  <a:pt x="2042035" y="1121943"/>
                </a:cubicBezTo>
                <a:cubicBezTo>
                  <a:pt x="2079824" y="1170000"/>
                  <a:pt x="2071501" y="1239591"/>
                  <a:pt x="2023444" y="1277380"/>
                </a:cubicBezTo>
                <a:close/>
              </a:path>
            </a:pathLst>
          </a:custGeom>
          <a:solidFill>
            <a:srgbClr val="F7B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p:cNvSpPr txBox="1"/>
          <p:nvPr/>
        </p:nvSpPr>
        <p:spPr>
          <a:xfrm>
            <a:off x="795728" y="2853104"/>
            <a:ext cx="2757004" cy="461665"/>
          </a:xfrm>
          <a:prstGeom prst="rect">
            <a:avLst/>
          </a:prstGeom>
          <a:noFill/>
        </p:spPr>
        <p:txBody>
          <a:bodyPr wrap="square" rtlCol="0">
            <a:spAutoFit/>
          </a:bodyPr>
          <a:lstStyle/>
          <a:p>
            <a:pPr lvl="0" algn="ctr">
              <a:defRPr/>
            </a:pPr>
            <a:r>
              <a:rPr lang="vi-VN" altLang="zh-CN" sz="2400" b="1">
                <a:solidFill>
                  <a:srgbClr val="FF0000"/>
                </a:solidFill>
                <a:latin typeface="Roboto" panose="02000000000000000000" pitchFamily="2" charset="0"/>
                <a:ea typeface="Roboto" panose="02000000000000000000" pitchFamily="2" charset="0"/>
              </a:rPr>
              <a:t>Tớ thắng nhé!</a:t>
            </a:r>
          </a:p>
        </p:txBody>
      </p:sp>
      <p:sp>
        <p:nvSpPr>
          <p:cNvPr id="20" name="TextBox 19"/>
          <p:cNvSpPr txBox="1"/>
          <p:nvPr/>
        </p:nvSpPr>
        <p:spPr>
          <a:xfrm>
            <a:off x="795728" y="2351530"/>
            <a:ext cx="2757004"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Tám lớn hơn năm</a:t>
            </a:r>
          </a:p>
        </p:txBody>
      </p:sp>
    </p:spTree>
    <p:extLst>
      <p:ext uri="{BB962C8B-B14F-4D97-AF65-F5344CB8AC3E}">
        <p14:creationId xmlns:p14="http://schemas.microsoft.com/office/powerpoint/2010/main" val="347495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randombar(horizontal)">
                                      <p:cBhvr>
                                        <p:cTn id="19" dur="500"/>
                                        <p:tgtEl>
                                          <p:spTgt spid="7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74"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89332" y="1609137"/>
            <a:ext cx="3718000" cy="2628461"/>
          </a:xfrm>
          <a:prstGeom prst="rect">
            <a:avLst/>
          </a:prstGeom>
          <a:effectLst>
            <a:outerShdw blurRad="63500" sx="102000" sy="102000" algn="ctr" rotWithShape="0">
              <a:prstClr val="black">
                <a:alpha val="40000"/>
              </a:prstClr>
            </a:outerShdw>
          </a:effectLst>
        </p:spPr>
      </p:pic>
      <p:sp>
        <p:nvSpPr>
          <p:cNvPr id="22" name="TextBox 21"/>
          <p:cNvSpPr txBox="1"/>
          <p:nvPr/>
        </p:nvSpPr>
        <p:spPr>
          <a:xfrm>
            <a:off x="7567634" y="1418767"/>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7645" y="306410"/>
            <a:ext cx="3717888" cy="2628461"/>
          </a:xfrm>
          <a:prstGeom prst="rect">
            <a:avLst/>
          </a:prstGeom>
          <a:effectLst>
            <a:outerShdw blurRad="63500" sx="102000" sy="102000" algn="ctr" rotWithShape="0">
              <a:prstClr val="black">
                <a:alpha val="40000"/>
              </a:prstClr>
            </a:outerShdw>
          </a:effectLst>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9872" y="4259739"/>
            <a:ext cx="1444710" cy="2051557"/>
          </a:xfrm>
          <a:prstGeom prst="rect">
            <a:avLst/>
          </a:prstGeom>
        </p:spPr>
      </p:pic>
      <p:sp>
        <p:nvSpPr>
          <p:cNvPr id="27" name="Rounded Rectangular Callout 26"/>
          <p:cNvSpPr/>
          <p:nvPr/>
        </p:nvSpPr>
        <p:spPr>
          <a:xfrm>
            <a:off x="6665845" y="3084994"/>
            <a:ext cx="3340905" cy="1152604"/>
          </a:xfrm>
          <a:prstGeom prst="wedgeRoundRectCallout">
            <a:avLst>
              <a:gd name="adj1" fmla="val 52268"/>
              <a:gd name="adj2" fmla="val 1092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6856305" y="3217598"/>
            <a:ext cx="3137296" cy="830997"/>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ác bạn trong tranh đang chơi trò chơi gì?</a:t>
            </a: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08522" y="4415074"/>
            <a:ext cx="1418537" cy="2219325"/>
          </a:xfrm>
          <a:prstGeom prst="rect">
            <a:avLst/>
          </a:prstGeom>
        </p:spPr>
      </p:pic>
      <p:sp>
        <p:nvSpPr>
          <p:cNvPr id="34" name="Freeform 33"/>
          <p:cNvSpPr/>
          <p:nvPr/>
        </p:nvSpPr>
        <p:spPr>
          <a:xfrm rot="10609357" flipH="1" flipV="1">
            <a:off x="2100356" y="4510258"/>
            <a:ext cx="3473623" cy="1409163"/>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2664713" y="4614674"/>
            <a:ext cx="2945650"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đang chơi so sánh số và so sánh số lượng hình</a:t>
            </a:r>
          </a:p>
        </p:txBody>
      </p:sp>
    </p:spTree>
    <p:extLst>
      <p:ext uri="{BB962C8B-B14F-4D97-AF65-F5344CB8AC3E}">
        <p14:creationId xmlns:p14="http://schemas.microsoft.com/office/powerpoint/2010/main" val="7756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randombar(horizontal)">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2" presetClass="entr" presetSubtype="8"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34"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406973" y="274809"/>
            <a:ext cx="4449332" cy="584775"/>
          </a:xfrm>
          <a:prstGeom prst="rect">
            <a:avLst/>
          </a:prstGeom>
          <a:noFill/>
        </p:spPr>
        <p:txBody>
          <a:bodyPr wrap="square" rtlCol="0">
            <a:spAutoFit/>
          </a:bodyPr>
          <a:lstStyle/>
          <a:p>
            <a:pPr lvl="0" algn="ctr">
              <a:defRPr/>
            </a:pPr>
            <a:r>
              <a:rPr lang="en-US" altLang="zh-CN" sz="3200">
                <a:solidFill>
                  <a:srgbClr val="0070C0"/>
                </a:solidFill>
                <a:latin typeface="Roboto Black" panose="02000000000000000000" pitchFamily="2" charset="0"/>
                <a:ea typeface="Roboto Black" panose="02000000000000000000" pitchFamily="2" charset="0"/>
              </a:rPr>
              <a:t>QUAN SÁT TRANH</a:t>
            </a:r>
            <a:endParaRPr lang="vi-VN" altLang="zh-CN" sz="3200">
              <a:solidFill>
                <a:srgbClr val="0070C0"/>
              </a:solidFill>
              <a:latin typeface="Roboto Black" panose="02000000000000000000" pitchFamily="2" charset="0"/>
              <a:ea typeface="Roboto Black" panose="02000000000000000000" pitchFamily="2" charset="0"/>
            </a:endParaRP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9872" y="4259739"/>
            <a:ext cx="1444710" cy="2051557"/>
          </a:xfrm>
          <a:prstGeom prst="rect">
            <a:avLst/>
          </a:prstGeom>
        </p:spPr>
      </p:pic>
      <p:sp>
        <p:nvSpPr>
          <p:cNvPr id="27" name="Rounded Rectangular Callout 26"/>
          <p:cNvSpPr/>
          <p:nvPr/>
        </p:nvSpPr>
        <p:spPr>
          <a:xfrm>
            <a:off x="7437563" y="3330734"/>
            <a:ext cx="3340905" cy="1152604"/>
          </a:xfrm>
          <a:prstGeom prst="wedgeRoundRectCallout">
            <a:avLst>
              <a:gd name="adj1" fmla="val 39591"/>
              <a:gd name="adj2" fmla="val 72538"/>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7644454" y="3415212"/>
            <a:ext cx="3137296"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đã sử dụng những gì để chơi?</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9958" y="4370202"/>
            <a:ext cx="1457325" cy="2219325"/>
          </a:xfrm>
          <a:prstGeom prst="rect">
            <a:avLst/>
          </a:prstGeom>
        </p:spPr>
      </p:pic>
      <p:sp>
        <p:nvSpPr>
          <p:cNvPr id="34" name="Freeform 33"/>
          <p:cNvSpPr/>
          <p:nvPr/>
        </p:nvSpPr>
        <p:spPr>
          <a:xfrm rot="10532328" flipV="1">
            <a:off x="2991489" y="4801835"/>
            <a:ext cx="3016170" cy="1184770"/>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21346622">
            <a:off x="3075603" y="4978722"/>
            <a:ext cx="2295107"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Làm thẻ như thế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nào nhỉ?</a:t>
            </a: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14100" y="1337976"/>
            <a:ext cx="1418537" cy="2219325"/>
          </a:xfrm>
          <a:prstGeom prst="rect">
            <a:avLst/>
          </a:prstGeom>
        </p:spPr>
      </p:pic>
      <p:grpSp>
        <p:nvGrpSpPr>
          <p:cNvPr id="13" name="Group 12"/>
          <p:cNvGrpSpPr/>
          <p:nvPr/>
        </p:nvGrpSpPr>
        <p:grpSpPr>
          <a:xfrm rot="2492934">
            <a:off x="2683872" y="1539831"/>
            <a:ext cx="1671973" cy="1286516"/>
            <a:chOff x="5916256" y="3133511"/>
            <a:chExt cx="2028941" cy="1561189"/>
          </a:xfrm>
        </p:grpSpPr>
        <p:sp>
          <p:nvSpPr>
            <p:cNvPr id="14" name="Rectangle 23"/>
            <p:cNvSpPr/>
            <p:nvPr/>
          </p:nvSpPr>
          <p:spPr>
            <a:xfrm rot="18845284">
              <a:off x="6150132" y="2899635"/>
              <a:ext cx="1561189" cy="202894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rot="7546260">
              <a:off x="5984432" y="34745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7546260">
              <a:off x="6657667" y="3679496"/>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rot="7546260">
              <a:off x="7321449" y="3874202"/>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rot="2448615">
            <a:off x="4176907" y="1368070"/>
            <a:ext cx="1782759" cy="1345863"/>
            <a:chOff x="8727343" y="2792007"/>
            <a:chExt cx="2110221" cy="1593075"/>
          </a:xfrm>
        </p:grpSpPr>
        <p:sp>
          <p:nvSpPr>
            <p:cNvPr id="19" name="Rectangle 23"/>
            <p:cNvSpPr/>
            <p:nvPr/>
          </p:nvSpPr>
          <p:spPr>
            <a:xfrm rot="18764274">
              <a:off x="8985916" y="2533434"/>
              <a:ext cx="1593075" cy="2110221"/>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7546260">
              <a:off x="9391853" y="2960375"/>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rot="7546260">
              <a:off x="9732488" y="3641498"/>
              <a:ext cx="479819" cy="499219"/>
            </a:xfrm>
            <a:custGeom>
              <a:avLst/>
              <a:gdLst>
                <a:gd name="connsiteX0" fmla="*/ 22118 w 1096607"/>
                <a:gd name="connsiteY0" fmla="*/ 867844 h 1140946"/>
                <a:gd name="connsiteX1" fmla="*/ 231843 w 1096607"/>
                <a:gd name="connsiteY1" fmla="*/ 564179 h 1140946"/>
                <a:gd name="connsiteX2" fmla="*/ 267196 w 1096607"/>
                <a:gd name="connsiteY2" fmla="*/ 556545 h 1140946"/>
                <a:gd name="connsiteX3" fmla="*/ 164559 w 1096607"/>
                <a:gd name="connsiteY3" fmla="*/ 529356 h 1140946"/>
                <a:gd name="connsiteX4" fmla="*/ 56094 w 1096607"/>
                <a:gd name="connsiteY4" fmla="*/ 468630 h 1140946"/>
                <a:gd name="connsiteX5" fmla="*/ 42323 w 1096607"/>
                <a:gd name="connsiteY5" fmla="*/ 181138 h 1140946"/>
                <a:gd name="connsiteX6" fmla="*/ 402701 w 1096607"/>
                <a:gd name="connsiteY6" fmla="*/ 260672 h 1140946"/>
                <a:gd name="connsiteX7" fmla="*/ 413037 w 1096607"/>
                <a:gd name="connsiteY7" fmla="*/ 275784 h 1140946"/>
                <a:gd name="connsiteX8" fmla="*/ 410312 w 1096607"/>
                <a:gd name="connsiteY8" fmla="*/ 257666 h 1140946"/>
                <a:gd name="connsiteX9" fmla="*/ 679936 w 1096607"/>
                <a:gd name="connsiteY9" fmla="*/ 5674 h 1140946"/>
                <a:gd name="connsiteX10" fmla="*/ 752098 w 1096607"/>
                <a:gd name="connsiteY10" fmla="*/ 367599 h 1140946"/>
                <a:gd name="connsiteX11" fmla="*/ 731290 w 1096607"/>
                <a:gd name="connsiteY11" fmla="*/ 401471 h 1140946"/>
                <a:gd name="connsiteX12" fmla="*/ 774161 w 1096607"/>
                <a:gd name="connsiteY12" fmla="*/ 380206 h 1140946"/>
                <a:gd name="connsiteX13" fmla="*/ 1096607 w 1096607"/>
                <a:gd name="connsiteY13" fmla="*/ 559721 h 1140946"/>
                <a:gd name="connsiteX14" fmla="*/ 774161 w 1096607"/>
                <a:gd name="connsiteY14" fmla="*/ 739236 h 1140946"/>
                <a:gd name="connsiteX15" fmla="*/ 744641 w 1096607"/>
                <a:gd name="connsiteY15" fmla="*/ 731834 h 1140946"/>
                <a:gd name="connsiteX16" fmla="*/ 774444 w 1096607"/>
                <a:gd name="connsiteY16" fmla="*/ 757823 h 1140946"/>
                <a:gd name="connsiteX17" fmla="*/ 732170 w 1096607"/>
                <a:gd name="connsiteY17" fmla="*/ 1124443 h 1140946"/>
                <a:gd name="connsiteX18" fmla="*/ 442812 w 1096607"/>
                <a:gd name="connsiteY18" fmla="*/ 895382 h 1140946"/>
                <a:gd name="connsiteX19" fmla="*/ 433174 w 1096607"/>
                <a:gd name="connsiteY19" fmla="*/ 830518 h 1140946"/>
                <a:gd name="connsiteX20" fmla="*/ 390712 w 1096607"/>
                <a:gd name="connsiteY20" fmla="*/ 886147 h 1140946"/>
                <a:gd name="connsiteX21" fmla="*/ 22118 w 1096607"/>
                <a:gd name="connsiteY21" fmla="*/ 867844 h 1140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96607" h="1140946">
                  <a:moveTo>
                    <a:pt x="22118" y="867844"/>
                  </a:moveTo>
                  <a:cubicBezTo>
                    <a:pt x="-21752" y="778935"/>
                    <a:pt x="-22463" y="625264"/>
                    <a:pt x="231843" y="564179"/>
                  </a:cubicBezTo>
                  <a:lnTo>
                    <a:pt x="267196" y="556545"/>
                  </a:lnTo>
                  <a:lnTo>
                    <a:pt x="164559" y="529356"/>
                  </a:lnTo>
                  <a:cubicBezTo>
                    <a:pt x="117082" y="519430"/>
                    <a:pt x="81593" y="497340"/>
                    <a:pt x="56094" y="468630"/>
                  </a:cubicBezTo>
                  <a:cubicBezTo>
                    <a:pt x="-20403" y="382500"/>
                    <a:pt x="-6997" y="236784"/>
                    <a:pt x="42323" y="181138"/>
                  </a:cubicBezTo>
                  <a:cubicBezTo>
                    <a:pt x="108085" y="106944"/>
                    <a:pt x="250112" y="48258"/>
                    <a:pt x="402701" y="260672"/>
                  </a:cubicBezTo>
                  <a:lnTo>
                    <a:pt x="413037" y="275784"/>
                  </a:lnTo>
                  <a:lnTo>
                    <a:pt x="410312" y="257666"/>
                  </a:lnTo>
                  <a:cubicBezTo>
                    <a:pt x="370264" y="67829"/>
                    <a:pt x="585555" y="-24683"/>
                    <a:pt x="679936" y="5674"/>
                  </a:cubicBezTo>
                  <a:cubicBezTo>
                    <a:pt x="774317" y="36031"/>
                    <a:pt x="885180" y="142450"/>
                    <a:pt x="752098" y="367599"/>
                  </a:cubicBezTo>
                  <a:lnTo>
                    <a:pt x="731290" y="401471"/>
                  </a:lnTo>
                  <a:lnTo>
                    <a:pt x="774161" y="380206"/>
                  </a:lnTo>
                  <a:cubicBezTo>
                    <a:pt x="942618" y="283954"/>
                    <a:pt x="1096607" y="460578"/>
                    <a:pt x="1096607" y="559721"/>
                  </a:cubicBezTo>
                  <a:cubicBezTo>
                    <a:pt x="1096607" y="658864"/>
                    <a:pt x="1029245" y="796987"/>
                    <a:pt x="774161" y="739236"/>
                  </a:cubicBezTo>
                  <a:lnTo>
                    <a:pt x="744641" y="731834"/>
                  </a:lnTo>
                  <a:lnTo>
                    <a:pt x="774444" y="757823"/>
                  </a:lnTo>
                  <a:cubicBezTo>
                    <a:pt x="927894" y="876548"/>
                    <a:pt x="823748" y="1086457"/>
                    <a:pt x="732170" y="1124443"/>
                  </a:cubicBezTo>
                  <a:cubicBezTo>
                    <a:pt x="640593" y="1162429"/>
                    <a:pt x="487201" y="1153127"/>
                    <a:pt x="442812" y="895382"/>
                  </a:cubicBezTo>
                  <a:lnTo>
                    <a:pt x="433174" y="830518"/>
                  </a:lnTo>
                  <a:lnTo>
                    <a:pt x="390712" y="886147"/>
                  </a:lnTo>
                  <a:cubicBezTo>
                    <a:pt x="282237" y="1047005"/>
                    <a:pt x="65989" y="956753"/>
                    <a:pt x="22118" y="867844"/>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6012230" y="983683"/>
            <a:ext cx="1345863" cy="1782759"/>
            <a:chOff x="6012230" y="983683"/>
            <a:chExt cx="1345863" cy="1782759"/>
          </a:xfrm>
        </p:grpSpPr>
        <p:sp>
          <p:nvSpPr>
            <p:cNvPr id="29" name="Rectangle 23"/>
            <p:cNvSpPr/>
            <p:nvPr/>
          </p:nvSpPr>
          <p:spPr>
            <a:xfrm rot="21212889">
              <a:off x="6012230" y="983683"/>
              <a:ext cx="1345863" cy="1782759"/>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 name="connsiteX0" fmla="*/ 61831 w 1593075"/>
                <a:gd name="connsiteY0" fmla="*/ 0 h 2028941"/>
                <a:gd name="connsiteX1" fmla="*/ 1593075 w 1593075"/>
                <a:gd name="connsiteY1" fmla="*/ 0 h 2028941"/>
                <a:gd name="connsiteX2" fmla="*/ 1593075 w 1593075"/>
                <a:gd name="connsiteY2" fmla="*/ 2028941 h 2028941"/>
                <a:gd name="connsiteX3" fmla="*/ 61831 w 1593075"/>
                <a:gd name="connsiteY3" fmla="*/ 2028941 h 2028941"/>
                <a:gd name="connsiteX4" fmla="*/ 61831 w 1593075"/>
                <a:gd name="connsiteY4" fmla="*/ 0 h 2028941"/>
                <a:gd name="connsiteX0" fmla="*/ 61831 w 1593075"/>
                <a:gd name="connsiteY0" fmla="*/ 0 h 2110221"/>
                <a:gd name="connsiteX1" fmla="*/ 1593075 w 1593075"/>
                <a:gd name="connsiteY1" fmla="*/ 0 h 2110221"/>
                <a:gd name="connsiteX2" fmla="*/ 1593075 w 1593075"/>
                <a:gd name="connsiteY2" fmla="*/ 2028941 h 2110221"/>
                <a:gd name="connsiteX3" fmla="*/ 61831 w 1593075"/>
                <a:gd name="connsiteY3" fmla="*/ 2028941 h 2110221"/>
                <a:gd name="connsiteX4" fmla="*/ 61831 w 1593075"/>
                <a:gd name="connsiteY4" fmla="*/ 0 h 2110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3075" h="2110221">
                  <a:moveTo>
                    <a:pt x="61831" y="0"/>
                  </a:moveTo>
                  <a:cubicBezTo>
                    <a:pt x="610747" y="86628"/>
                    <a:pt x="1082660" y="0"/>
                    <a:pt x="1593075" y="0"/>
                  </a:cubicBezTo>
                  <a:cubicBezTo>
                    <a:pt x="1487197" y="685939"/>
                    <a:pt x="1593075" y="1352627"/>
                    <a:pt x="1593075" y="2028941"/>
                  </a:cubicBezTo>
                  <a:cubicBezTo>
                    <a:pt x="967157" y="2211821"/>
                    <a:pt x="572246" y="2028941"/>
                    <a:pt x="61831" y="2028941"/>
                  </a:cubicBezTo>
                  <a:cubicBezTo>
                    <a:pt x="-5546" y="1314126"/>
                    <a:pt x="-34422" y="531935"/>
                    <a:pt x="61831" y="0"/>
                  </a:cubicBezTo>
                  <a:close/>
                </a:path>
              </a:pathLst>
            </a:custGeom>
            <a:solidFill>
              <a:srgbClr val="F0EF84"/>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rot="20896868">
              <a:off x="6352763" y="1367230"/>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8</a:t>
              </a:r>
              <a:endParaRPr lang="vi-VN" altLang="zh-CN" sz="6000">
                <a:solidFill>
                  <a:srgbClr val="0070C0"/>
                </a:solidFill>
                <a:latin typeface="Roboto Black" panose="02000000000000000000" pitchFamily="2" charset="0"/>
                <a:ea typeface="Roboto Black" panose="02000000000000000000" pitchFamily="2" charset="0"/>
              </a:endParaRPr>
            </a:p>
          </p:txBody>
        </p:sp>
      </p:grpSp>
      <p:grpSp>
        <p:nvGrpSpPr>
          <p:cNvPr id="4" name="Group 3"/>
          <p:cNvGrpSpPr/>
          <p:nvPr/>
        </p:nvGrpSpPr>
        <p:grpSpPr>
          <a:xfrm>
            <a:off x="7693040" y="861413"/>
            <a:ext cx="1286516" cy="1671973"/>
            <a:chOff x="7693040" y="861413"/>
            <a:chExt cx="1286516" cy="1671973"/>
          </a:xfrm>
        </p:grpSpPr>
        <p:sp>
          <p:nvSpPr>
            <p:cNvPr id="35" name="Rectangle 23"/>
            <p:cNvSpPr/>
            <p:nvPr/>
          </p:nvSpPr>
          <p:spPr>
            <a:xfrm rot="21338218">
              <a:off x="7693040" y="861413"/>
              <a:ext cx="1286516" cy="1671973"/>
            </a:xfrm>
            <a:custGeom>
              <a:avLst/>
              <a:gdLst>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0 w 1531244"/>
                <a:gd name="connsiteY0" fmla="*/ 0 h 2028941"/>
                <a:gd name="connsiteX1" fmla="*/ 1531244 w 1531244"/>
                <a:gd name="connsiteY1" fmla="*/ 0 h 2028941"/>
                <a:gd name="connsiteX2" fmla="*/ 1531244 w 1531244"/>
                <a:gd name="connsiteY2" fmla="*/ 2028941 h 2028941"/>
                <a:gd name="connsiteX3" fmla="*/ 0 w 1531244"/>
                <a:gd name="connsiteY3" fmla="*/ 2028941 h 2028941"/>
                <a:gd name="connsiteX4" fmla="*/ 0 w 1531244"/>
                <a:gd name="connsiteY4" fmla="*/ 0 h 2028941"/>
                <a:gd name="connsiteX0" fmla="*/ 29945 w 1561189"/>
                <a:gd name="connsiteY0" fmla="*/ 0 h 2028941"/>
                <a:gd name="connsiteX1" fmla="*/ 1561189 w 1561189"/>
                <a:gd name="connsiteY1" fmla="*/ 0 h 2028941"/>
                <a:gd name="connsiteX2" fmla="*/ 1561189 w 1561189"/>
                <a:gd name="connsiteY2" fmla="*/ 2028941 h 2028941"/>
                <a:gd name="connsiteX3" fmla="*/ 29945 w 1561189"/>
                <a:gd name="connsiteY3" fmla="*/ 2028941 h 2028941"/>
                <a:gd name="connsiteX4" fmla="*/ 29945 w 1561189"/>
                <a:gd name="connsiteY4" fmla="*/ 0 h 2028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189" h="2028941">
                  <a:moveTo>
                    <a:pt x="29945" y="0"/>
                  </a:moveTo>
                  <a:lnTo>
                    <a:pt x="1561189" y="0"/>
                  </a:lnTo>
                  <a:cubicBezTo>
                    <a:pt x="1455311" y="685939"/>
                    <a:pt x="1561189" y="1352627"/>
                    <a:pt x="1561189" y="2028941"/>
                  </a:cubicBezTo>
                  <a:lnTo>
                    <a:pt x="29945" y="2028941"/>
                  </a:lnTo>
                  <a:cubicBezTo>
                    <a:pt x="-37432" y="1314126"/>
                    <a:pt x="29945" y="676314"/>
                    <a:pt x="29945" y="0"/>
                  </a:cubicBezTo>
                  <a:close/>
                </a:path>
              </a:pathLst>
            </a:custGeom>
            <a:solidFill>
              <a:srgbClr val="CADE7C"/>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rot="20896868">
              <a:off x="8012232" y="1172055"/>
              <a:ext cx="648129" cy="1015663"/>
            </a:xfrm>
            <a:prstGeom prst="rect">
              <a:avLst/>
            </a:prstGeom>
            <a:noFill/>
          </p:spPr>
          <p:txBody>
            <a:bodyPr wrap="square" rtlCol="0">
              <a:spAutoFit/>
            </a:bodyPr>
            <a:lstStyle/>
            <a:p>
              <a:pPr lvl="0" algn="ctr">
                <a:defRPr/>
              </a:pPr>
              <a:r>
                <a:rPr lang="en-US" altLang="zh-CN" sz="6000">
                  <a:solidFill>
                    <a:srgbClr val="0070C0"/>
                  </a:solidFill>
                  <a:latin typeface="Roboto Black" panose="02000000000000000000" pitchFamily="2" charset="0"/>
                  <a:ea typeface="Roboto Black" panose="02000000000000000000" pitchFamily="2" charset="0"/>
                </a:rPr>
                <a:t>5</a:t>
              </a:r>
              <a:endParaRPr lang="vi-VN" altLang="zh-CN" sz="6000">
                <a:solidFill>
                  <a:srgbClr val="0070C0"/>
                </a:solidFill>
                <a:latin typeface="Roboto Black" panose="02000000000000000000" pitchFamily="2" charset="0"/>
                <a:ea typeface="Roboto Black" panose="02000000000000000000" pitchFamily="2" charset="0"/>
              </a:endParaRPr>
            </a:p>
          </p:txBody>
        </p:sp>
      </p:grpSp>
      <p:sp>
        <p:nvSpPr>
          <p:cNvPr id="41" name="Freeform 40"/>
          <p:cNvSpPr/>
          <p:nvPr/>
        </p:nvSpPr>
        <p:spPr>
          <a:xfrm rot="16033175" flipH="1" flipV="1">
            <a:off x="718417" y="2331675"/>
            <a:ext cx="1779361" cy="2038876"/>
          </a:xfrm>
          <a:custGeom>
            <a:avLst/>
            <a:gdLst>
              <a:gd name="connsiteX0" fmla="*/ 662243 w 2464544"/>
              <a:gd name="connsiteY0" fmla="*/ 0 h 1193532"/>
              <a:gd name="connsiteX1" fmla="*/ 2265618 w 2464544"/>
              <a:gd name="connsiteY1" fmla="*/ 0 h 1193532"/>
              <a:gd name="connsiteX2" fmla="*/ 2464544 w 2464544"/>
              <a:gd name="connsiteY2" fmla="*/ 198926 h 1193532"/>
              <a:gd name="connsiteX3" fmla="*/ 2377916 w 2464544"/>
              <a:gd name="connsiteY3" fmla="*/ 994606 h 1193532"/>
              <a:gd name="connsiteX4" fmla="*/ 2265618 w 2464544"/>
              <a:gd name="connsiteY4" fmla="*/ 1193532 h 1193532"/>
              <a:gd name="connsiteX5" fmla="*/ 739246 w 2464544"/>
              <a:gd name="connsiteY5" fmla="*/ 1183906 h 1193532"/>
              <a:gd name="connsiteX6" fmla="*/ 501818 w 2464544"/>
              <a:gd name="connsiteY6" fmla="*/ 1033107 h 1193532"/>
              <a:gd name="connsiteX7" fmla="*/ 494156 w 2464544"/>
              <a:gd name="connsiteY7" fmla="*/ 867098 h 1193532"/>
              <a:gd name="connsiteX8" fmla="*/ 452490 w 2464544"/>
              <a:gd name="connsiteY8" fmla="*/ 859401 h 1193532"/>
              <a:gd name="connsiteX9" fmla="*/ 0 w 2464544"/>
              <a:gd name="connsiteY9" fmla="*/ 714469 h 1193532"/>
              <a:gd name="connsiteX10" fmla="*/ 481366 w 2464544"/>
              <a:gd name="connsiteY10" fmla="*/ 623678 h 1193532"/>
              <a:gd name="connsiteX11" fmla="*/ 482896 w 2464544"/>
              <a:gd name="connsiteY11" fmla="*/ 623137 h 1193532"/>
              <a:gd name="connsiteX12" fmla="*/ 463317 w 2464544"/>
              <a:gd name="connsiteY12" fmla="*/ 198926 h 1193532"/>
              <a:gd name="connsiteX13" fmla="*/ 662243 w 2464544"/>
              <a:gd name="connsiteY13" fmla="*/ 0 h 119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64544" h="1193532">
                <a:moveTo>
                  <a:pt x="662243" y="0"/>
                </a:moveTo>
                <a:lnTo>
                  <a:pt x="2265618" y="0"/>
                </a:lnTo>
                <a:cubicBezTo>
                  <a:pt x="2375482" y="0"/>
                  <a:pt x="2464544" y="89062"/>
                  <a:pt x="2464544" y="198926"/>
                </a:cubicBezTo>
                <a:lnTo>
                  <a:pt x="2377916" y="994606"/>
                </a:lnTo>
                <a:cubicBezTo>
                  <a:pt x="2377916" y="1104470"/>
                  <a:pt x="2375482" y="1193532"/>
                  <a:pt x="2265618" y="1193532"/>
                </a:cubicBezTo>
                <a:lnTo>
                  <a:pt x="739246" y="1183906"/>
                </a:lnTo>
                <a:cubicBezTo>
                  <a:pt x="629382" y="1183906"/>
                  <a:pt x="501818" y="1142971"/>
                  <a:pt x="501818" y="1033107"/>
                </a:cubicBezTo>
                <a:lnTo>
                  <a:pt x="494156" y="867098"/>
                </a:lnTo>
                <a:lnTo>
                  <a:pt x="452490" y="859401"/>
                </a:lnTo>
                <a:cubicBezTo>
                  <a:pt x="294442" y="827935"/>
                  <a:pt x="140003" y="788046"/>
                  <a:pt x="0" y="714469"/>
                </a:cubicBezTo>
                <a:cubicBezTo>
                  <a:pt x="178504" y="713081"/>
                  <a:pt x="332943" y="673192"/>
                  <a:pt x="481366" y="623678"/>
                </a:cubicBezTo>
                <a:lnTo>
                  <a:pt x="482896" y="623137"/>
                </a:lnTo>
                <a:lnTo>
                  <a:pt x="463317" y="198926"/>
                </a:lnTo>
                <a:cubicBezTo>
                  <a:pt x="463317" y="89062"/>
                  <a:pt x="552379" y="0"/>
                  <a:pt x="662243" y="0"/>
                </a:cubicBezTo>
                <a:close/>
              </a:path>
            </a:pathLst>
          </a:custGeom>
          <a:solidFill>
            <a:srgbClr val="7DD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78856" y="2954695"/>
            <a:ext cx="2432728"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Tớ thấy có</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các thẻ ghi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 các thẻ hình</a:t>
            </a:r>
          </a:p>
        </p:txBody>
      </p:sp>
    </p:spTree>
    <p:extLst>
      <p:ext uri="{BB962C8B-B14F-4D97-AF65-F5344CB8AC3E}">
        <p14:creationId xmlns:p14="http://schemas.microsoft.com/office/powerpoint/2010/main" val="30260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0-#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par>
                                <p:cTn id="25" presetID="14" presetClass="entr" presetSubtype="1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randombar(horizontal)">
                                      <p:cBhvr>
                                        <p:cTn id="27" dur="5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2" presetClass="entr" presetSubtype="2"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1+#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par>
                          <p:cTn id="41" fill="hold">
                            <p:stCondLst>
                              <p:cond delay="1500"/>
                            </p:stCondLst>
                            <p:childTnLst>
                              <p:par>
                                <p:cTn id="42" presetID="2" presetClass="entr" presetSubtype="2"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1+#ppt_w/2"/>
                                          </p:val>
                                        </p:tav>
                                        <p:tav tm="100000">
                                          <p:val>
                                            <p:strVal val="#ppt_x"/>
                                          </p:val>
                                        </p:tav>
                                      </p:tavLst>
                                    </p:anim>
                                    <p:anim calcmode="lin" valueType="num">
                                      <p:cBhvr additive="base">
                                        <p:cTn id="45" dur="500" fill="hold"/>
                                        <p:tgtEl>
                                          <p:spTgt spid="2"/>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2" presetClass="entr" presetSubtype="2"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1+#ppt_w/2"/>
                                          </p:val>
                                        </p:tav>
                                        <p:tav tm="100000">
                                          <p:val>
                                            <p:strVal val="#ppt_x"/>
                                          </p:val>
                                        </p:tav>
                                      </p:tavLst>
                                    </p:anim>
                                    <p:anim calcmode="lin" valueType="num">
                                      <p:cBhvr additive="base">
                                        <p:cTn id="5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randombar(horizontal)">
                                      <p:cBhvr>
                                        <p:cTn id="55" dur="500"/>
                                        <p:tgtEl>
                                          <p:spTgt spid="32"/>
                                        </p:tgtEl>
                                      </p:cBhvr>
                                    </p:animEffect>
                                  </p:childTnLst>
                                </p:cTn>
                              </p:par>
                              <p:par>
                                <p:cTn id="56" presetID="2" presetClass="entr" presetSubtype="4"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par>
                                <p:cTn id="60" presetID="10"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animBg="1"/>
      <p:bldP spid="28" grpId="0"/>
      <p:bldP spid="34" grpId="0" animBg="1"/>
      <p:bldP spid="32" grpId="0"/>
      <p:bldP spid="41" grpId="0"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sp>
        <p:nvSpPr>
          <p:cNvPr id="6" name="Rounded Rectangle 5"/>
          <p:cNvSpPr/>
          <p:nvPr/>
        </p:nvSpPr>
        <p:spPr>
          <a:xfrm>
            <a:off x="1195889" y="1657055"/>
            <a:ext cx="9871364" cy="4613395"/>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790721" y="58544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3" name="Rectangle 2"/>
          <p:cNvSpPr>
            <a:spLocks noChangeArrowheads="1"/>
          </p:cNvSpPr>
          <p:nvPr/>
        </p:nvSpPr>
        <p:spPr bwMode="auto">
          <a:xfrm>
            <a:off x="1917188" y="1182803"/>
            <a:ext cx="13163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002060"/>
                </a:solidFill>
                <a:effectLst/>
                <a:latin typeface="Roboto" panose="02000000000000000000" pitchFamily="2" charset="0"/>
                <a:ea typeface="Calibri" panose="020F0502020204030204" pitchFamily="34" charset="0"/>
                <a:cs typeface="Times New Roman" panose="02020603050405020304" pitchFamily="18" charset="0"/>
              </a:rPr>
              <a:t>Tô màu:</a:t>
            </a:r>
            <a:endParaRPr kumimoji="0" lang="en-US" altLang="en-US" sz="2400" b="0" i="0" u="none" strike="noStrike" cap="none" normalizeH="0" baseline="0">
              <a:ln>
                <a:noFill/>
              </a:ln>
              <a:solidFill>
                <a:schemeClr val="tx1"/>
              </a:solidFill>
              <a:effectLst/>
            </a:endParaRPr>
          </a:p>
        </p:txBody>
      </p:sp>
      <p:pic>
        <p:nvPicPr>
          <p:cNvPr id="20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5560" y="1815929"/>
            <a:ext cx="7280354" cy="33700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a:spLocks noChangeArrowheads="1"/>
          </p:cNvSpPr>
          <p:nvPr/>
        </p:nvSpPr>
        <p:spPr bwMode="auto">
          <a:xfrm>
            <a:off x="2236572" y="5346615"/>
            <a:ext cx="70759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Em hãy cho biết số lượng các loại quả trong tranh:</a:t>
            </a:r>
            <a:endParaRPr kumimoji="0" lang="en-US" altLang="en-US" sz="24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latin typeface="Roboto" panose="02000000000000000000" pitchFamily="2" charset="0"/>
                <a:ea typeface="Calibri" panose="020F0502020204030204" pitchFamily="34" charset="0"/>
                <a:cs typeface="Times New Roman" panose="02020603050405020304" pitchFamily="18" charset="0"/>
              </a:rPr>
              <a:t>- Có ………… quả chuối,………… quả dâu tây,………… dứa</a:t>
            </a:r>
            <a:endParaRPr kumimoji="0" lang="en-US" altLang="en-US" sz="2400" b="0" i="0" u="none" strike="noStrike" cap="none" normalizeH="0" baseline="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3149223" y="5681058"/>
            <a:ext cx="360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Roboto" panose="02000000000000000000" pitchFamily="2" charset="0"/>
                <a:ea typeface="Calibri" panose="020F0502020204030204" pitchFamily="34" charset="0"/>
                <a:cs typeface="Times New Roman" panose="02020603050405020304" pitchFamily="18" charset="0"/>
              </a:rPr>
              <a:t>1</a:t>
            </a:r>
            <a:endParaRPr kumimoji="0" lang="en-US" altLang="en-US" sz="2400" b="0" i="0" u="none" strike="noStrike" cap="none" normalizeH="0" baseline="0">
              <a:ln>
                <a:noFill/>
              </a:ln>
              <a:solidFill>
                <a:srgbClr val="FF0000"/>
              </a:solidFill>
              <a:effectLst/>
            </a:endParaRPr>
          </a:p>
        </p:txBody>
      </p:sp>
      <p:sp>
        <p:nvSpPr>
          <p:cNvPr id="10" name="Rectangle 9"/>
          <p:cNvSpPr>
            <a:spLocks noChangeArrowheads="1"/>
          </p:cNvSpPr>
          <p:nvPr/>
        </p:nvSpPr>
        <p:spPr bwMode="auto">
          <a:xfrm>
            <a:off x="5465204" y="5658273"/>
            <a:ext cx="360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Roboto" panose="02000000000000000000" pitchFamily="2" charset="0"/>
                <a:ea typeface="Calibri" panose="020F0502020204030204" pitchFamily="34" charset="0"/>
                <a:cs typeface="Times New Roman" panose="02020603050405020304" pitchFamily="18" charset="0"/>
              </a:rPr>
              <a:t>2</a:t>
            </a:r>
            <a:endParaRPr kumimoji="0" lang="en-US" altLang="en-US" sz="2400" b="0" i="0" u="none" strike="noStrike" cap="none" normalizeH="0" baseline="0">
              <a:ln>
                <a:noFill/>
              </a:ln>
              <a:solidFill>
                <a:srgbClr val="FF0000"/>
              </a:solidFill>
              <a:effectLst/>
            </a:endParaRPr>
          </a:p>
        </p:txBody>
      </p:sp>
      <p:sp>
        <p:nvSpPr>
          <p:cNvPr id="11" name="Rectangle 10"/>
          <p:cNvSpPr>
            <a:spLocks noChangeArrowheads="1"/>
          </p:cNvSpPr>
          <p:nvPr/>
        </p:nvSpPr>
        <p:spPr bwMode="auto">
          <a:xfrm>
            <a:off x="7948521" y="5695392"/>
            <a:ext cx="3609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Roboto" panose="02000000000000000000" pitchFamily="2" charset="0"/>
                <a:ea typeface="Calibri" panose="020F0502020204030204" pitchFamily="34" charset="0"/>
                <a:cs typeface="Times New Roman" panose="02020603050405020304" pitchFamily="18" charset="0"/>
              </a:rPr>
              <a:t>1</a:t>
            </a:r>
            <a:endParaRPr kumimoji="0" lang="en-US" altLang="en-US" sz="2400" b="0" i="0" u="none" strike="noStrike" cap="none" normalizeH="0" baseline="0">
              <a:ln>
                <a:noFill/>
              </a:ln>
              <a:solidFill>
                <a:srgbClr val="FF0000"/>
              </a:solidFill>
              <a:effectLst/>
            </a:endParaRPr>
          </a:p>
        </p:txBody>
      </p:sp>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fade">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41421" y="411224"/>
            <a:ext cx="8536606" cy="584775"/>
          </a:xfrm>
          <a:prstGeom prst="rect">
            <a:avLst/>
          </a:prstGeom>
          <a:noFill/>
        </p:spPr>
        <p:txBody>
          <a:bodyPr wrap="square" rtlCol="0">
            <a:spAutoFit/>
          </a:bodyPr>
          <a:lstStyle/>
          <a:p>
            <a:pPr lvl="0" algn="ctr">
              <a:defRPr/>
            </a:pPr>
            <a:r>
              <a:rPr lang="en-US" altLang="zh-CN" sz="3200" b="1">
                <a:solidFill>
                  <a:srgbClr val="0070C0"/>
                </a:solidFill>
                <a:latin typeface="Roboto" panose="02000000000000000000" pitchFamily="2" charset="0"/>
                <a:ea typeface="Roboto" panose="02000000000000000000" pitchFamily="2" charset="0"/>
              </a:rPr>
              <a:t>NHẬN BIẾT CÁC SỐ TRONG PHẠM VI 10</a:t>
            </a:r>
            <a:endParaRPr kumimoji="0" lang="en-US" altLang="zh-CN" sz="3200" b="1" i="0" u="none" strike="noStrike" kern="1200" cap="none" spc="0" normalizeH="0" baseline="0" noProof="0" dirty="0">
              <a:ln>
                <a:noFill/>
              </a:ln>
              <a:solidFill>
                <a:srgbClr val="0070C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60802" y="955754"/>
            <a:ext cx="5394677"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Chọn thẻ hình với thẻ số cho phù hợp</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946"/>
            <a:ext cx="1417791" cy="979395"/>
          </a:xfrm>
          <a:prstGeom prst="rect">
            <a:avLst/>
          </a:prstGeom>
        </p:spPr>
      </p:pic>
      <p:grpSp>
        <p:nvGrpSpPr>
          <p:cNvPr id="19" name="1 chuối"/>
          <p:cNvGrpSpPr/>
          <p:nvPr/>
        </p:nvGrpSpPr>
        <p:grpSpPr>
          <a:xfrm>
            <a:off x="397935" y="3366430"/>
            <a:ext cx="1760439" cy="1245236"/>
            <a:chOff x="397935" y="3366430"/>
            <a:chExt cx="1760439" cy="1245236"/>
          </a:xfrm>
        </p:grpSpPr>
        <p:sp>
          <p:nvSpPr>
            <p:cNvPr id="42" name="Rounded Rectangle 41"/>
            <p:cNvSpPr/>
            <p:nvPr/>
          </p:nvSpPr>
          <p:spPr>
            <a:xfrm>
              <a:off x="446505"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935" y="3487415"/>
              <a:ext cx="1698782" cy="1080056"/>
            </a:xfrm>
            <a:prstGeom prst="rect">
              <a:avLst/>
            </a:prstGeom>
            <a:effectLst>
              <a:outerShdw blurRad="50800" dist="38100" dir="10800000" algn="r" rotWithShape="0">
                <a:prstClr val="black">
                  <a:alpha val="40000"/>
                </a:prstClr>
              </a:outerShdw>
            </a:effectLst>
          </p:spPr>
        </p:pic>
      </p:grpSp>
      <p:grpSp>
        <p:nvGrpSpPr>
          <p:cNvPr id="16" name="10 táo"/>
          <p:cNvGrpSpPr/>
          <p:nvPr/>
        </p:nvGrpSpPr>
        <p:grpSpPr>
          <a:xfrm>
            <a:off x="494295" y="1580903"/>
            <a:ext cx="3326099" cy="1442207"/>
            <a:chOff x="494295" y="1580903"/>
            <a:chExt cx="3326099" cy="1442207"/>
          </a:xfrm>
        </p:grpSpPr>
        <p:sp>
          <p:nvSpPr>
            <p:cNvPr id="4" name="Rounded Rectangle 3"/>
            <p:cNvSpPr/>
            <p:nvPr/>
          </p:nvSpPr>
          <p:spPr>
            <a:xfrm>
              <a:off x="513545" y="1608696"/>
              <a:ext cx="3282880" cy="141441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6229" y="1580903"/>
              <a:ext cx="691496" cy="691496"/>
            </a:xfrm>
            <a:prstGeom prst="ellipse">
              <a:avLst/>
            </a:prstGeom>
          </p:spPr>
        </p:pic>
        <p:pic>
          <p:nvPicPr>
            <p:cNvPr id="60" name="Picture 5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69396" y="1580903"/>
              <a:ext cx="691496" cy="691496"/>
            </a:xfrm>
            <a:prstGeom prst="ellipse">
              <a:avLst/>
            </a:prstGeom>
          </p:spPr>
        </p:pic>
        <p:pic>
          <p:nvPicPr>
            <p:cNvPr id="61" name="Picture 6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22563" y="1580903"/>
              <a:ext cx="691496" cy="691496"/>
            </a:xfrm>
            <a:prstGeom prst="ellipse">
              <a:avLst/>
            </a:prstGeom>
          </p:spPr>
        </p:pic>
        <p:pic>
          <p:nvPicPr>
            <p:cNvPr id="62" name="Picture 6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75730" y="1580903"/>
              <a:ext cx="691496" cy="691496"/>
            </a:xfrm>
            <a:prstGeom prst="ellipse">
              <a:avLst/>
            </a:prstGeom>
          </p:spPr>
        </p:pic>
        <p:pic>
          <p:nvPicPr>
            <p:cNvPr id="63" name="Picture 6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28898" y="1580903"/>
              <a:ext cx="691496" cy="691496"/>
            </a:xfrm>
            <a:prstGeom prst="ellipse">
              <a:avLst/>
            </a:prstGeom>
          </p:spPr>
        </p:pic>
        <p:pic>
          <p:nvPicPr>
            <p:cNvPr id="64" name="Picture 6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4295" y="2237982"/>
              <a:ext cx="691496" cy="691496"/>
            </a:xfrm>
            <a:prstGeom prst="ellipse">
              <a:avLst/>
            </a:prstGeom>
          </p:spPr>
        </p:pic>
        <p:pic>
          <p:nvPicPr>
            <p:cNvPr id="65" name="Picture 6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47462" y="2237982"/>
              <a:ext cx="691496" cy="691496"/>
            </a:xfrm>
            <a:prstGeom prst="ellipse">
              <a:avLst/>
            </a:prstGeom>
          </p:spPr>
        </p:pic>
        <p:pic>
          <p:nvPicPr>
            <p:cNvPr id="66" name="Picture 6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00629" y="2237982"/>
              <a:ext cx="691496" cy="691496"/>
            </a:xfrm>
            <a:prstGeom prst="ellipse">
              <a:avLst/>
            </a:prstGeom>
          </p:spPr>
        </p:pic>
        <p:pic>
          <p:nvPicPr>
            <p:cNvPr id="67" name="Picture 6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453796" y="2237982"/>
              <a:ext cx="691496" cy="691496"/>
            </a:xfrm>
            <a:prstGeom prst="ellipse">
              <a:avLst/>
            </a:prstGeom>
          </p:spPr>
        </p:pic>
        <p:pic>
          <p:nvPicPr>
            <p:cNvPr id="68" name="Picture 6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106964" y="2237982"/>
              <a:ext cx="691496" cy="691496"/>
            </a:xfrm>
            <a:prstGeom prst="ellipse">
              <a:avLst/>
            </a:prstGeom>
          </p:spPr>
        </p:pic>
      </p:grpSp>
      <p:grpSp>
        <p:nvGrpSpPr>
          <p:cNvPr id="109" name="8 bánh"/>
          <p:cNvGrpSpPr/>
          <p:nvPr/>
        </p:nvGrpSpPr>
        <p:grpSpPr>
          <a:xfrm>
            <a:off x="7782037" y="1376734"/>
            <a:ext cx="3353558" cy="1395612"/>
            <a:chOff x="7724287" y="1376734"/>
            <a:chExt cx="3353558" cy="1395612"/>
          </a:xfrm>
        </p:grpSpPr>
        <p:sp>
          <p:nvSpPr>
            <p:cNvPr id="40" name="Rounded Rectangle 39"/>
            <p:cNvSpPr/>
            <p:nvPr/>
          </p:nvSpPr>
          <p:spPr>
            <a:xfrm>
              <a:off x="7724287" y="1376734"/>
              <a:ext cx="3313080" cy="139561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760011" y="1491418"/>
              <a:ext cx="819972" cy="583122"/>
            </a:xfrm>
            <a:prstGeom prst="rect">
              <a:avLst/>
            </a:prstGeom>
            <a:effectLst>
              <a:outerShdw blurRad="63500" sx="102000" sy="102000" algn="ctr" rotWithShape="0">
                <a:prstClr val="black">
                  <a:alpha val="40000"/>
                </a:prstClr>
              </a:outerShdw>
            </a:effectLst>
          </p:spPr>
        </p:pic>
        <p:pic>
          <p:nvPicPr>
            <p:cNvPr id="69" name="Picture 6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75943" y="1491418"/>
              <a:ext cx="819972" cy="583122"/>
            </a:xfrm>
            <a:prstGeom prst="rect">
              <a:avLst/>
            </a:prstGeom>
            <a:effectLst>
              <a:outerShdw blurRad="63500" sx="102000" sy="102000" algn="ctr" rotWithShape="0">
                <a:prstClr val="black">
                  <a:alpha val="40000"/>
                </a:prstClr>
              </a:outerShdw>
            </a:effectLst>
          </p:spPr>
        </p:pic>
        <p:pic>
          <p:nvPicPr>
            <p:cNvPr id="70" name="Picture 6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391875" y="1491418"/>
              <a:ext cx="819972" cy="583122"/>
            </a:xfrm>
            <a:prstGeom prst="rect">
              <a:avLst/>
            </a:prstGeom>
            <a:effectLst>
              <a:outerShdw blurRad="63500" sx="102000" sy="102000" algn="ctr" rotWithShape="0">
                <a:prstClr val="black">
                  <a:alpha val="40000"/>
                </a:prstClr>
              </a:outerShdw>
            </a:effectLst>
          </p:spPr>
        </p:pic>
        <p:pic>
          <p:nvPicPr>
            <p:cNvPr id="71" name="Picture 70"/>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07808" y="1491418"/>
              <a:ext cx="819972" cy="583122"/>
            </a:xfrm>
            <a:prstGeom prst="rect">
              <a:avLst/>
            </a:prstGeom>
            <a:effectLst>
              <a:outerShdw blurRad="63500" sx="102000" sy="102000" algn="ctr" rotWithShape="0">
                <a:prstClr val="black">
                  <a:alpha val="40000"/>
                </a:prstClr>
              </a:outerShdw>
            </a:effectLst>
          </p:spPr>
        </p:pic>
        <p:pic>
          <p:nvPicPr>
            <p:cNvPr id="72" name="Picture 7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810076" y="2096511"/>
              <a:ext cx="819972" cy="583122"/>
            </a:xfrm>
            <a:prstGeom prst="rect">
              <a:avLst/>
            </a:prstGeom>
            <a:effectLst>
              <a:outerShdw blurRad="63500" sx="102000" sy="102000" algn="ctr" rotWithShape="0">
                <a:prstClr val="black">
                  <a:alpha val="40000"/>
                </a:prstClr>
              </a:outerShdw>
            </a:effectLst>
          </p:spPr>
        </p:pic>
        <p:pic>
          <p:nvPicPr>
            <p:cNvPr id="73" name="Picture 7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626008" y="2096511"/>
              <a:ext cx="819972" cy="583122"/>
            </a:xfrm>
            <a:prstGeom prst="rect">
              <a:avLst/>
            </a:prstGeom>
            <a:effectLst>
              <a:outerShdw blurRad="63500" sx="102000" sy="102000" algn="ctr" rotWithShape="0">
                <a:prstClr val="black">
                  <a:alpha val="40000"/>
                </a:prstClr>
              </a:outerShdw>
            </a:effectLst>
          </p:spPr>
        </p:pic>
        <p:pic>
          <p:nvPicPr>
            <p:cNvPr id="74" name="Picture 7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41940" y="2096511"/>
              <a:ext cx="819972" cy="583122"/>
            </a:xfrm>
            <a:prstGeom prst="rect">
              <a:avLst/>
            </a:prstGeom>
            <a:effectLst>
              <a:outerShdw blurRad="63500" sx="102000" sy="102000" algn="ctr" rotWithShape="0">
                <a:prstClr val="black">
                  <a:alpha val="40000"/>
                </a:prstClr>
              </a:outerShdw>
            </a:effectLst>
          </p:spPr>
        </p:pic>
        <p:pic>
          <p:nvPicPr>
            <p:cNvPr id="75" name="Picture 7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257873" y="2096511"/>
              <a:ext cx="819972" cy="583122"/>
            </a:xfrm>
            <a:prstGeom prst="rect">
              <a:avLst/>
            </a:prstGeom>
            <a:effectLst>
              <a:outerShdw blurRad="63500" sx="102000" sy="102000" algn="ctr" rotWithShape="0">
                <a:prstClr val="black">
                  <a:alpha val="40000"/>
                </a:prstClr>
              </a:outerShdw>
            </a:effectLst>
          </p:spPr>
        </p:pic>
      </p:grpSp>
      <p:grpSp>
        <p:nvGrpSpPr>
          <p:cNvPr id="106" name="4 dâu"/>
          <p:cNvGrpSpPr/>
          <p:nvPr/>
        </p:nvGrpSpPr>
        <p:grpSpPr>
          <a:xfrm>
            <a:off x="2680801" y="3366430"/>
            <a:ext cx="1711869" cy="1245236"/>
            <a:chOff x="2680801" y="3366430"/>
            <a:chExt cx="1711869" cy="1245236"/>
          </a:xfrm>
        </p:grpSpPr>
        <p:sp>
          <p:nvSpPr>
            <p:cNvPr id="44" name="Rounded Rectangle 43"/>
            <p:cNvSpPr/>
            <p:nvPr/>
          </p:nvSpPr>
          <p:spPr>
            <a:xfrm>
              <a:off x="2680801" y="3366430"/>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9886" y="3428989"/>
              <a:ext cx="534679" cy="570564"/>
            </a:xfrm>
            <a:prstGeom prst="rect">
              <a:avLst/>
            </a:prstGeom>
            <a:effectLst>
              <a:outerShdw blurRad="50800" dist="38100" dir="8100000" algn="tr" rotWithShape="0">
                <a:prstClr val="black">
                  <a:alpha val="40000"/>
                </a:prstClr>
              </a:outerShdw>
            </a:effectLst>
          </p:spPr>
        </p:pic>
        <p:pic>
          <p:nvPicPr>
            <p:cNvPr id="77" name="Picture 7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2532" y="3428989"/>
              <a:ext cx="534679" cy="570564"/>
            </a:xfrm>
            <a:prstGeom prst="rect">
              <a:avLst/>
            </a:prstGeom>
            <a:effectLst>
              <a:outerShdw blurRad="50800" dist="38100" dir="8100000" algn="tr" rotWithShape="0">
                <a:prstClr val="black">
                  <a:alpha val="40000"/>
                </a:prstClr>
              </a:outerShdw>
            </a:effectLst>
          </p:spPr>
        </p:pic>
        <p:pic>
          <p:nvPicPr>
            <p:cNvPr id="78" name="Picture 7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73445" y="3996907"/>
              <a:ext cx="534679" cy="570564"/>
            </a:xfrm>
            <a:prstGeom prst="rect">
              <a:avLst/>
            </a:prstGeom>
            <a:effectLst>
              <a:outerShdw blurRad="50800" dist="38100" dir="8100000" algn="tr" rotWithShape="0">
                <a:prstClr val="black">
                  <a:alpha val="40000"/>
                </a:prstClr>
              </a:outerShdw>
            </a:effectLst>
          </p:spPr>
        </p:pic>
        <p:pic>
          <p:nvPicPr>
            <p:cNvPr id="79" name="Picture 7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091" y="3996907"/>
              <a:ext cx="534679" cy="570564"/>
            </a:xfrm>
            <a:prstGeom prst="rect">
              <a:avLst/>
            </a:prstGeom>
            <a:effectLst>
              <a:outerShdw blurRad="50800" dist="38100" dir="8100000" algn="tr" rotWithShape="0">
                <a:prstClr val="black">
                  <a:alpha val="40000"/>
                </a:prstClr>
              </a:outerShdw>
            </a:effectLst>
          </p:spPr>
        </p:pic>
      </p:grpSp>
      <p:grpSp>
        <p:nvGrpSpPr>
          <p:cNvPr id="107" name="3 kẹo"/>
          <p:cNvGrpSpPr/>
          <p:nvPr/>
        </p:nvGrpSpPr>
        <p:grpSpPr>
          <a:xfrm>
            <a:off x="446505" y="5070987"/>
            <a:ext cx="1711869" cy="1245236"/>
            <a:chOff x="446505" y="5070987"/>
            <a:chExt cx="1711869" cy="1245236"/>
          </a:xfrm>
        </p:grpSpPr>
        <p:sp>
          <p:nvSpPr>
            <p:cNvPr id="43" name="Rounded Rectangle 42"/>
            <p:cNvSpPr/>
            <p:nvPr/>
          </p:nvSpPr>
          <p:spPr>
            <a:xfrm>
              <a:off x="446505"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88057" y="5225309"/>
              <a:ext cx="732727" cy="477042"/>
            </a:xfrm>
            <a:prstGeom prst="rect">
              <a:avLst/>
            </a:prstGeom>
            <a:effectLst>
              <a:outerShdw blurRad="50800" dist="38100" dir="8100000" algn="tr" rotWithShape="0">
                <a:prstClr val="black">
                  <a:alpha val="40000"/>
                </a:prstClr>
              </a:outerShdw>
            </a:effectLst>
          </p:spPr>
        </p:pic>
        <p:pic>
          <p:nvPicPr>
            <p:cNvPr id="80" name="Picture 79"/>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246814" y="5167166"/>
              <a:ext cx="732727" cy="477042"/>
            </a:xfrm>
            <a:prstGeom prst="rect">
              <a:avLst/>
            </a:prstGeom>
            <a:effectLst>
              <a:outerShdw blurRad="50800" dist="38100" dir="8100000" algn="tr" rotWithShape="0">
                <a:prstClr val="black">
                  <a:alpha val="40000"/>
                </a:prstClr>
              </a:outerShdw>
            </a:effectLst>
          </p:spPr>
        </p:pic>
        <p:pic>
          <p:nvPicPr>
            <p:cNvPr id="81" name="Picture 80"/>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3688" y="5821376"/>
              <a:ext cx="732727" cy="477042"/>
            </a:xfrm>
            <a:prstGeom prst="rect">
              <a:avLst/>
            </a:prstGeom>
            <a:effectLst>
              <a:outerShdw blurRad="50800" dist="38100" dir="8100000" algn="tr" rotWithShape="0">
                <a:prstClr val="black">
                  <a:alpha val="40000"/>
                </a:prstClr>
              </a:outerShdw>
            </a:effectLst>
          </p:spPr>
        </p:pic>
      </p:grpSp>
      <p:grpSp>
        <p:nvGrpSpPr>
          <p:cNvPr id="108" name="2 dứa"/>
          <p:cNvGrpSpPr/>
          <p:nvPr/>
        </p:nvGrpSpPr>
        <p:grpSpPr>
          <a:xfrm>
            <a:off x="2680801" y="5070987"/>
            <a:ext cx="1711869" cy="1245236"/>
            <a:chOff x="2680801" y="5070987"/>
            <a:chExt cx="1711869" cy="1245236"/>
          </a:xfrm>
        </p:grpSpPr>
        <p:sp>
          <p:nvSpPr>
            <p:cNvPr id="45" name="Rounded Rectangle 44"/>
            <p:cNvSpPr/>
            <p:nvPr/>
          </p:nvSpPr>
          <p:spPr>
            <a:xfrm>
              <a:off x="2680801"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774474" y="5135389"/>
              <a:ext cx="589485" cy="1017638"/>
            </a:xfrm>
            <a:prstGeom prst="rect">
              <a:avLst/>
            </a:prstGeom>
            <a:effectLst>
              <a:outerShdw blurRad="50800" dist="38100" dir="8100000" algn="tr" rotWithShape="0">
                <a:prstClr val="black">
                  <a:alpha val="40000"/>
                </a:prstClr>
              </a:outerShdw>
            </a:effectLst>
          </p:spPr>
        </p:pic>
        <p:pic>
          <p:nvPicPr>
            <p:cNvPr id="82" name="Picture 8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503929" y="5135389"/>
              <a:ext cx="589485" cy="1017638"/>
            </a:xfrm>
            <a:prstGeom prst="rect">
              <a:avLst/>
            </a:prstGeom>
            <a:effectLst>
              <a:outerShdw blurRad="50800" dist="38100" dir="8100000" algn="tr" rotWithShape="0">
                <a:prstClr val="black">
                  <a:alpha val="40000"/>
                </a:prstClr>
              </a:outerShdw>
            </a:effectLst>
          </p:spPr>
        </p:pic>
      </p:grpSp>
      <p:grpSp>
        <p:nvGrpSpPr>
          <p:cNvPr id="113" name="6 dưa hấu"/>
          <p:cNvGrpSpPr/>
          <p:nvPr/>
        </p:nvGrpSpPr>
        <p:grpSpPr>
          <a:xfrm>
            <a:off x="9856953" y="5120295"/>
            <a:ext cx="1711869" cy="1245236"/>
            <a:chOff x="9936572" y="5070987"/>
            <a:chExt cx="1711869" cy="1245236"/>
          </a:xfrm>
        </p:grpSpPr>
        <p:sp>
          <p:nvSpPr>
            <p:cNvPr id="48" name="Rounded Rectangle 47"/>
            <p:cNvSpPr/>
            <p:nvPr/>
          </p:nvSpPr>
          <p:spPr>
            <a:xfrm>
              <a:off x="9936572"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20305" y="5096543"/>
              <a:ext cx="475136" cy="531508"/>
            </a:xfrm>
            <a:prstGeom prst="rect">
              <a:avLst/>
            </a:prstGeom>
            <a:effectLst>
              <a:outerShdw blurRad="50800" dist="38100" dir="8100000" algn="tr" rotWithShape="0">
                <a:prstClr val="black">
                  <a:alpha val="40000"/>
                </a:prstClr>
              </a:outerShdw>
            </a:effectLst>
          </p:spPr>
        </p:pic>
        <p:pic>
          <p:nvPicPr>
            <p:cNvPr id="83" name="Picture 8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8027" y="5096543"/>
              <a:ext cx="475136" cy="531508"/>
            </a:xfrm>
            <a:prstGeom prst="rect">
              <a:avLst/>
            </a:prstGeom>
            <a:effectLst>
              <a:outerShdw blurRad="50800" dist="38100" dir="8100000" algn="tr" rotWithShape="0">
                <a:prstClr val="black">
                  <a:alpha val="40000"/>
                </a:prstClr>
              </a:outerShdw>
            </a:effectLst>
          </p:spPr>
        </p:pic>
        <p:pic>
          <p:nvPicPr>
            <p:cNvPr id="84" name="Picture 83"/>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35749" y="5096543"/>
              <a:ext cx="475136" cy="531508"/>
            </a:xfrm>
            <a:prstGeom prst="rect">
              <a:avLst/>
            </a:prstGeom>
            <a:effectLst>
              <a:outerShdw blurRad="50800" dist="38100" dir="8100000" algn="tr" rotWithShape="0">
                <a:prstClr val="black">
                  <a:alpha val="40000"/>
                </a:prstClr>
              </a:outerShdw>
            </a:effectLst>
          </p:spPr>
        </p:pic>
        <p:pic>
          <p:nvPicPr>
            <p:cNvPr id="85" name="Picture 84"/>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020305" y="5696215"/>
              <a:ext cx="475136" cy="531508"/>
            </a:xfrm>
            <a:prstGeom prst="rect">
              <a:avLst/>
            </a:prstGeom>
            <a:effectLst>
              <a:outerShdw blurRad="50800" dist="38100" dir="8100000" algn="tr" rotWithShape="0">
                <a:prstClr val="black">
                  <a:alpha val="40000"/>
                </a:prstClr>
              </a:outerShdw>
            </a:effectLst>
          </p:spPr>
        </p:pic>
        <p:pic>
          <p:nvPicPr>
            <p:cNvPr id="86" name="Picture 85"/>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78027" y="5696215"/>
              <a:ext cx="475136" cy="531508"/>
            </a:xfrm>
            <a:prstGeom prst="rect">
              <a:avLst/>
            </a:prstGeom>
            <a:effectLst>
              <a:outerShdw blurRad="50800" dist="38100" dir="8100000" algn="tr" rotWithShape="0">
                <a:prstClr val="black">
                  <a:alpha val="40000"/>
                </a:prstClr>
              </a:outerShdw>
            </a:effectLst>
          </p:spPr>
        </p:pic>
        <p:pic>
          <p:nvPicPr>
            <p:cNvPr id="87" name="Picture 86"/>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35749" y="5696215"/>
              <a:ext cx="475136" cy="531508"/>
            </a:xfrm>
            <a:prstGeom prst="rect">
              <a:avLst/>
            </a:prstGeom>
            <a:effectLst>
              <a:outerShdw blurRad="50800" dist="38100" dir="8100000" algn="tr" rotWithShape="0">
                <a:prstClr val="black">
                  <a:alpha val="40000"/>
                </a:prstClr>
              </a:outerShdw>
            </a:effectLst>
          </p:spPr>
        </p:pic>
      </p:grpSp>
      <p:grpSp>
        <p:nvGrpSpPr>
          <p:cNvPr id="111" name="7 kem"/>
          <p:cNvGrpSpPr/>
          <p:nvPr/>
        </p:nvGrpSpPr>
        <p:grpSpPr>
          <a:xfrm>
            <a:off x="9584434" y="2990761"/>
            <a:ext cx="2182486" cy="1733375"/>
            <a:chOff x="9584434" y="2990761"/>
            <a:chExt cx="2182486" cy="1733375"/>
          </a:xfrm>
        </p:grpSpPr>
        <p:sp>
          <p:nvSpPr>
            <p:cNvPr id="47" name="Rounded Rectangle 46"/>
            <p:cNvSpPr/>
            <p:nvPr/>
          </p:nvSpPr>
          <p:spPr>
            <a:xfrm>
              <a:off x="9584434" y="2990761"/>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784874" y="3067293"/>
              <a:ext cx="472999" cy="745151"/>
            </a:xfrm>
            <a:prstGeom prst="rect">
              <a:avLst/>
            </a:prstGeom>
            <a:effectLst>
              <a:outerShdw blurRad="50800" dist="38100" dir="8100000" algn="tr" rotWithShape="0">
                <a:prstClr val="black">
                  <a:alpha val="40000"/>
                </a:prstClr>
              </a:outerShdw>
            </a:effectLst>
          </p:spPr>
        </p:pic>
        <p:pic>
          <p:nvPicPr>
            <p:cNvPr id="88" name="Picture 87"/>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341527" y="3083474"/>
              <a:ext cx="472999" cy="745151"/>
            </a:xfrm>
            <a:prstGeom prst="rect">
              <a:avLst/>
            </a:prstGeom>
            <a:effectLst>
              <a:outerShdw blurRad="50800" dist="38100" dir="8100000" algn="tr" rotWithShape="0">
                <a:prstClr val="black">
                  <a:alpha val="40000"/>
                </a:prstClr>
              </a:outerShdw>
            </a:effectLst>
          </p:spPr>
        </p:pic>
        <p:pic>
          <p:nvPicPr>
            <p:cNvPr id="89" name="Picture 88"/>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898180" y="3084054"/>
              <a:ext cx="472999" cy="745151"/>
            </a:xfrm>
            <a:prstGeom prst="rect">
              <a:avLst/>
            </a:prstGeom>
            <a:effectLst>
              <a:outerShdw blurRad="50800" dist="38100" dir="8100000" algn="tr" rotWithShape="0">
                <a:prstClr val="black">
                  <a:alpha val="40000"/>
                </a:prstClr>
              </a:outerShdw>
            </a:effectLst>
          </p:spPr>
        </p:pic>
        <p:pic>
          <p:nvPicPr>
            <p:cNvPr id="90" name="Picture 8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180615" y="3876281"/>
              <a:ext cx="472999" cy="745151"/>
            </a:xfrm>
            <a:prstGeom prst="rect">
              <a:avLst/>
            </a:prstGeom>
            <a:effectLst>
              <a:outerShdw blurRad="50800" dist="38100" dir="8100000" algn="tr" rotWithShape="0">
                <a:prstClr val="black">
                  <a:alpha val="40000"/>
                </a:prstClr>
              </a:outerShdw>
            </a:effectLst>
          </p:spPr>
        </p:pic>
        <p:pic>
          <p:nvPicPr>
            <p:cNvPr id="91" name="Picture 90"/>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737268" y="3892462"/>
              <a:ext cx="472999" cy="745151"/>
            </a:xfrm>
            <a:prstGeom prst="rect">
              <a:avLst/>
            </a:prstGeom>
            <a:effectLst>
              <a:outerShdw blurRad="50800" dist="38100" dir="8100000" algn="tr" rotWithShape="0">
                <a:prstClr val="black">
                  <a:alpha val="40000"/>
                </a:prstClr>
              </a:outerShdw>
            </a:effectLst>
          </p:spPr>
        </p:pic>
        <p:pic>
          <p:nvPicPr>
            <p:cNvPr id="92" name="Picture 91"/>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1293921" y="3893042"/>
              <a:ext cx="472999" cy="745151"/>
            </a:xfrm>
            <a:prstGeom prst="rect">
              <a:avLst/>
            </a:prstGeom>
            <a:effectLst>
              <a:outerShdw blurRad="50800" dist="38100" dir="8100000" algn="tr" rotWithShape="0">
                <a:prstClr val="black">
                  <a:alpha val="40000"/>
                </a:prstClr>
              </a:outerShdw>
            </a:effectLst>
          </p:spPr>
        </p:pic>
        <p:pic>
          <p:nvPicPr>
            <p:cNvPr id="93" name="Picture 92"/>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39599" y="3913669"/>
              <a:ext cx="472999" cy="745151"/>
            </a:xfrm>
            <a:prstGeom prst="rect">
              <a:avLst/>
            </a:prstGeom>
            <a:effectLst>
              <a:outerShdw blurRad="50800" dist="38100" dir="8100000" algn="tr" rotWithShape="0">
                <a:prstClr val="black">
                  <a:alpha val="40000"/>
                </a:prstClr>
              </a:outerShdw>
            </a:effectLst>
          </p:spPr>
        </p:pic>
      </p:grpSp>
      <p:grpSp>
        <p:nvGrpSpPr>
          <p:cNvPr id="112" name="5 cam"/>
          <p:cNvGrpSpPr/>
          <p:nvPr/>
        </p:nvGrpSpPr>
        <p:grpSpPr>
          <a:xfrm>
            <a:off x="7224936" y="5120295"/>
            <a:ext cx="1723416" cy="1254862"/>
            <a:chOff x="7401550" y="5070987"/>
            <a:chExt cx="1723416" cy="1254862"/>
          </a:xfrm>
        </p:grpSpPr>
        <p:sp>
          <p:nvSpPr>
            <p:cNvPr id="49" name="Rounded Rectangle 48"/>
            <p:cNvSpPr/>
            <p:nvPr/>
          </p:nvSpPr>
          <p:spPr>
            <a:xfrm>
              <a:off x="7401550" y="5070987"/>
              <a:ext cx="1711869" cy="1245236"/>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481795" y="5088979"/>
              <a:ext cx="556432" cy="633416"/>
            </a:xfrm>
            <a:prstGeom prst="rect">
              <a:avLst/>
            </a:prstGeom>
            <a:effectLst>
              <a:outerShdw blurRad="50800" dist="38100" dir="8100000" algn="tr" rotWithShape="0">
                <a:prstClr val="black">
                  <a:alpha val="40000"/>
                </a:prstClr>
              </a:outerShdw>
            </a:effectLst>
          </p:spPr>
        </p:pic>
        <p:pic>
          <p:nvPicPr>
            <p:cNvPr id="94" name="Picture 93"/>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025164" y="5088979"/>
              <a:ext cx="556432" cy="633416"/>
            </a:xfrm>
            <a:prstGeom prst="rect">
              <a:avLst/>
            </a:prstGeom>
            <a:effectLst>
              <a:outerShdw blurRad="50800" dist="38100" dir="8100000" algn="tr" rotWithShape="0">
                <a:prstClr val="black">
                  <a:alpha val="40000"/>
                </a:prstClr>
              </a:outerShdw>
            </a:effectLst>
          </p:spPr>
        </p:pic>
        <p:pic>
          <p:nvPicPr>
            <p:cNvPr id="95" name="Picture 9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568534" y="5088979"/>
              <a:ext cx="556432" cy="633416"/>
            </a:xfrm>
            <a:prstGeom prst="rect">
              <a:avLst/>
            </a:prstGeom>
            <a:effectLst>
              <a:outerShdw blurRad="50800" dist="38100" dir="8100000" algn="tr" rotWithShape="0">
                <a:prstClr val="black">
                  <a:alpha val="40000"/>
                </a:prstClr>
              </a:outerShdw>
            </a:effectLst>
          </p:spPr>
        </p:pic>
        <p:pic>
          <p:nvPicPr>
            <p:cNvPr id="96" name="Picture 95"/>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724287" y="5692433"/>
              <a:ext cx="556432" cy="633416"/>
            </a:xfrm>
            <a:prstGeom prst="rect">
              <a:avLst/>
            </a:prstGeom>
            <a:effectLst>
              <a:outerShdw blurRad="50800" dist="38100" dir="8100000" algn="tr" rotWithShape="0">
                <a:prstClr val="black">
                  <a:alpha val="40000"/>
                </a:prstClr>
              </a:outerShdw>
            </a:effectLst>
          </p:spPr>
        </p:pic>
        <p:pic>
          <p:nvPicPr>
            <p:cNvPr id="97" name="Picture 96"/>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8280719" y="5682807"/>
              <a:ext cx="556432" cy="633416"/>
            </a:xfrm>
            <a:prstGeom prst="rect">
              <a:avLst/>
            </a:prstGeom>
            <a:effectLst>
              <a:outerShdw blurRad="50800" dist="38100" dir="8100000" algn="tr" rotWithShape="0">
                <a:prstClr val="black">
                  <a:alpha val="40000"/>
                </a:prstClr>
              </a:outerShdw>
            </a:effectLst>
          </p:spPr>
        </p:pic>
      </p:grpSp>
      <p:grpSp>
        <p:nvGrpSpPr>
          <p:cNvPr id="110" name="9 táo"/>
          <p:cNvGrpSpPr/>
          <p:nvPr/>
        </p:nvGrpSpPr>
        <p:grpSpPr>
          <a:xfrm>
            <a:off x="6986542" y="3004366"/>
            <a:ext cx="2166849" cy="1733375"/>
            <a:chOff x="6986542" y="3004366"/>
            <a:chExt cx="2166849" cy="1733375"/>
          </a:xfrm>
        </p:grpSpPr>
        <p:sp>
          <p:nvSpPr>
            <p:cNvPr id="46" name="Rounded Rectangle 45"/>
            <p:cNvSpPr/>
            <p:nvPr/>
          </p:nvSpPr>
          <p:spPr>
            <a:xfrm>
              <a:off x="6986542" y="3004366"/>
              <a:ext cx="2166849" cy="1733375"/>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3028898"/>
              <a:ext cx="621192" cy="621192"/>
            </a:xfrm>
            <a:prstGeom prst="ellipse">
              <a:avLst/>
            </a:prstGeom>
            <a:effectLst>
              <a:outerShdw blurRad="50800" dist="38100" dir="8100000" algn="tr" rotWithShape="0">
                <a:prstClr val="black">
                  <a:alpha val="40000"/>
                </a:prstClr>
              </a:outerShdw>
            </a:effectLst>
          </p:spPr>
        </p:pic>
        <p:pic>
          <p:nvPicPr>
            <p:cNvPr id="98" name="Picture 97"/>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3544772"/>
              <a:ext cx="621192" cy="621192"/>
            </a:xfrm>
            <a:prstGeom prst="ellipse">
              <a:avLst/>
            </a:prstGeom>
            <a:effectLst>
              <a:outerShdw blurRad="50800" dist="38100" dir="8100000" algn="tr" rotWithShape="0">
                <a:prstClr val="black">
                  <a:alpha val="40000"/>
                </a:prstClr>
              </a:outerShdw>
            </a:effectLst>
          </p:spPr>
        </p:pic>
        <p:pic>
          <p:nvPicPr>
            <p:cNvPr id="99" name="Picture 9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075317" y="4060645"/>
              <a:ext cx="621192" cy="621192"/>
            </a:xfrm>
            <a:prstGeom prst="ellipse">
              <a:avLst/>
            </a:prstGeom>
            <a:effectLst>
              <a:outerShdw blurRad="50800" dist="38100" dir="8100000" algn="tr" rotWithShape="0">
                <a:prstClr val="black">
                  <a:alpha val="40000"/>
                </a:prstClr>
              </a:outerShdw>
            </a:effectLst>
          </p:spPr>
        </p:pic>
        <p:pic>
          <p:nvPicPr>
            <p:cNvPr id="100" name="Picture 9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3038508"/>
              <a:ext cx="621192" cy="621192"/>
            </a:xfrm>
            <a:prstGeom prst="ellipse">
              <a:avLst/>
            </a:prstGeom>
            <a:effectLst>
              <a:outerShdw blurRad="50800" dist="38100" dir="8100000" algn="tr" rotWithShape="0">
                <a:prstClr val="black">
                  <a:alpha val="40000"/>
                </a:prstClr>
              </a:outerShdw>
            </a:effectLst>
          </p:spPr>
        </p:pic>
        <p:pic>
          <p:nvPicPr>
            <p:cNvPr id="101" name="Picture 100"/>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3554382"/>
              <a:ext cx="621192" cy="621192"/>
            </a:xfrm>
            <a:prstGeom prst="ellipse">
              <a:avLst/>
            </a:prstGeom>
            <a:effectLst>
              <a:outerShdw blurRad="50800" dist="38100" dir="8100000" algn="tr" rotWithShape="0">
                <a:prstClr val="black">
                  <a:alpha val="40000"/>
                </a:prstClr>
              </a:outerShdw>
            </a:effectLst>
          </p:spPr>
        </p:pic>
        <p:pic>
          <p:nvPicPr>
            <p:cNvPr id="102" name="Picture 10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699987" y="4070255"/>
              <a:ext cx="621192" cy="621192"/>
            </a:xfrm>
            <a:prstGeom prst="ellipse">
              <a:avLst/>
            </a:prstGeom>
            <a:effectLst>
              <a:outerShdw blurRad="50800" dist="38100" dir="8100000" algn="tr" rotWithShape="0">
                <a:prstClr val="black">
                  <a:alpha val="40000"/>
                </a:prstClr>
              </a:outerShdw>
            </a:effectLst>
          </p:spPr>
        </p:pic>
        <p:pic>
          <p:nvPicPr>
            <p:cNvPr id="103" name="Picture 102"/>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3013009"/>
              <a:ext cx="621192" cy="621192"/>
            </a:xfrm>
            <a:prstGeom prst="ellipse">
              <a:avLst/>
            </a:prstGeom>
            <a:effectLst>
              <a:outerShdw blurRad="50800" dist="38100" dir="8100000" algn="tr" rotWithShape="0">
                <a:prstClr val="black">
                  <a:alpha val="40000"/>
                </a:prstClr>
              </a:outerShdw>
            </a:effectLst>
          </p:spPr>
        </p:pic>
        <p:pic>
          <p:nvPicPr>
            <p:cNvPr id="104" name="Picture 103"/>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3528883"/>
              <a:ext cx="621192" cy="621192"/>
            </a:xfrm>
            <a:prstGeom prst="ellipse">
              <a:avLst/>
            </a:prstGeom>
            <a:effectLst>
              <a:outerShdw blurRad="50800" dist="38100" dir="8100000" algn="tr" rotWithShape="0">
                <a:prstClr val="black">
                  <a:alpha val="40000"/>
                </a:prstClr>
              </a:outerShdw>
            </a:effectLst>
          </p:spPr>
        </p:pic>
        <p:pic>
          <p:nvPicPr>
            <p:cNvPr id="105" name="Picture 104"/>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361534" y="4044756"/>
              <a:ext cx="621192" cy="621192"/>
            </a:xfrm>
            <a:prstGeom prst="ellipse">
              <a:avLst/>
            </a:prstGeom>
            <a:effectLst>
              <a:outerShdw blurRad="50800" dist="38100" dir="8100000" algn="tr" rotWithShape="0">
                <a:prstClr val="black">
                  <a:alpha val="40000"/>
                </a:prstClr>
              </a:outerShdw>
            </a:effectLst>
          </p:spPr>
        </p:pic>
      </p:grpSp>
      <p:sp>
        <p:nvSpPr>
          <p:cNvPr id="18" name="2"/>
          <p:cNvSpPr/>
          <p:nvPr/>
        </p:nvSpPr>
        <p:spPr>
          <a:xfrm>
            <a:off x="5004134" y="277234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2</a:t>
            </a:r>
          </a:p>
        </p:txBody>
      </p:sp>
      <p:sp>
        <p:nvSpPr>
          <p:cNvPr id="20" name="1"/>
          <p:cNvSpPr/>
          <p:nvPr/>
        </p:nvSpPr>
        <p:spPr>
          <a:xfrm>
            <a:off x="5004134" y="175608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1</a:t>
            </a:r>
          </a:p>
        </p:txBody>
      </p:sp>
      <p:sp>
        <p:nvSpPr>
          <p:cNvPr id="23" name="9"/>
          <p:cNvSpPr/>
          <p:nvPr/>
        </p:nvSpPr>
        <p:spPr>
          <a:xfrm>
            <a:off x="5816177" y="2791808"/>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9</a:t>
            </a:r>
          </a:p>
        </p:txBody>
      </p:sp>
      <p:sp>
        <p:nvSpPr>
          <p:cNvPr id="29" name="8"/>
          <p:cNvSpPr/>
          <p:nvPr/>
        </p:nvSpPr>
        <p:spPr>
          <a:xfrm>
            <a:off x="5816177" y="3757972"/>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8</a:t>
            </a:r>
          </a:p>
        </p:txBody>
      </p:sp>
      <p:sp>
        <p:nvSpPr>
          <p:cNvPr id="30" name="7"/>
          <p:cNvSpPr/>
          <p:nvPr/>
        </p:nvSpPr>
        <p:spPr>
          <a:xfrm>
            <a:off x="5816177" y="472413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7</a:t>
            </a:r>
          </a:p>
        </p:txBody>
      </p:sp>
      <p:sp>
        <p:nvSpPr>
          <p:cNvPr id="31" name="6"/>
          <p:cNvSpPr/>
          <p:nvPr/>
        </p:nvSpPr>
        <p:spPr>
          <a:xfrm>
            <a:off x="5816177" y="569992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6</a:t>
            </a:r>
          </a:p>
        </p:txBody>
      </p:sp>
      <p:sp>
        <p:nvSpPr>
          <p:cNvPr id="36" name="5"/>
          <p:cNvSpPr/>
          <p:nvPr/>
        </p:nvSpPr>
        <p:spPr>
          <a:xfrm>
            <a:off x="5004134" y="5702351"/>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5</a:t>
            </a:r>
          </a:p>
        </p:txBody>
      </p:sp>
      <p:sp>
        <p:nvSpPr>
          <p:cNvPr id="37" name="4"/>
          <p:cNvSpPr/>
          <p:nvPr/>
        </p:nvSpPr>
        <p:spPr>
          <a:xfrm>
            <a:off x="5004134" y="4725682"/>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4</a:t>
            </a:r>
          </a:p>
        </p:txBody>
      </p:sp>
      <p:sp>
        <p:nvSpPr>
          <p:cNvPr id="38" name="3"/>
          <p:cNvSpPr/>
          <p:nvPr/>
        </p:nvSpPr>
        <p:spPr>
          <a:xfrm>
            <a:off x="5004134" y="3749014"/>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latin typeface="Roboto Black" panose="02000000000000000000" pitchFamily="2" charset="0"/>
                <a:ea typeface="Roboto Black" panose="02000000000000000000" pitchFamily="2" charset="0"/>
              </a:rPr>
              <a:t>3</a:t>
            </a:r>
          </a:p>
        </p:txBody>
      </p:sp>
      <p:grpSp>
        <p:nvGrpSpPr>
          <p:cNvPr id="2" name="10"/>
          <p:cNvGrpSpPr/>
          <p:nvPr/>
        </p:nvGrpSpPr>
        <p:grpSpPr>
          <a:xfrm>
            <a:off x="5729552" y="1727211"/>
            <a:ext cx="987093" cy="646331"/>
            <a:chOff x="5914221" y="1985097"/>
            <a:chExt cx="991403" cy="646331"/>
          </a:xfrm>
        </p:grpSpPr>
        <p:sp>
          <p:nvSpPr>
            <p:cNvPr id="22" name="Rounded Rectangle 21"/>
            <p:cNvSpPr/>
            <p:nvPr/>
          </p:nvSpPr>
          <p:spPr>
            <a:xfrm>
              <a:off x="6011773" y="2023076"/>
              <a:ext cx="595901" cy="567148"/>
            </a:xfrm>
            <a:prstGeom prst="roundRect">
              <a:avLst/>
            </a:prstGeom>
            <a:solidFill>
              <a:srgbClr val="00B0F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latin typeface="Roboto Black" panose="02000000000000000000" pitchFamily="2" charset="0"/>
                <a:ea typeface="Roboto Black" panose="02000000000000000000" pitchFamily="2" charset="0"/>
              </a:endParaRPr>
            </a:p>
          </p:txBody>
        </p:sp>
        <p:sp>
          <p:nvSpPr>
            <p:cNvPr id="41" name="TextBox 40"/>
            <p:cNvSpPr txBox="1"/>
            <p:nvPr/>
          </p:nvSpPr>
          <p:spPr>
            <a:xfrm>
              <a:off x="5914221" y="1985097"/>
              <a:ext cx="991403" cy="646331"/>
            </a:xfrm>
            <a:prstGeom prst="rect">
              <a:avLst/>
            </a:prstGeom>
            <a:noFill/>
          </p:spPr>
          <p:txBody>
            <a:bodyPr wrap="square" rtlCol="0">
              <a:spAutoFit/>
            </a:bodyPr>
            <a:lstStyle/>
            <a:p>
              <a:pPr lvl="0" algn="just">
                <a:defRPr/>
              </a:pPr>
              <a:r>
                <a:rPr lang="en-US" altLang="zh-CN" sz="3600" b="1">
                  <a:solidFill>
                    <a:schemeClr val="bg1"/>
                  </a:solidFill>
                  <a:latin typeface="Roboto" panose="02000000000000000000" pitchFamily="2" charset="0"/>
                  <a:ea typeface="Roboto" panose="02000000000000000000" pitchFamily="2" charset="0"/>
                </a:rPr>
                <a:t>10</a:t>
              </a:r>
              <a:endParaRPr kumimoji="0" lang="en-US" altLang="zh-CN" sz="36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14606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randombar(horizontal)">
                                      <p:cBhvr>
                                        <p:cTn id="19" dur="500"/>
                                        <p:tgtEl>
                                          <p:spTgt spid="107"/>
                                        </p:tgtEl>
                                      </p:cBhvr>
                                    </p:animEffect>
                                  </p:childTnLst>
                                </p:cTn>
                              </p:par>
                              <p:par>
                                <p:cTn id="20" presetID="14" presetClass="entr" presetSubtype="10" fill="hold" nodeType="withEffect">
                                  <p:stCondLst>
                                    <p:cond delay="0"/>
                                  </p:stCondLst>
                                  <p:childTnLst>
                                    <p:set>
                                      <p:cBhvr>
                                        <p:cTn id="21" dur="1" fill="hold">
                                          <p:stCondLst>
                                            <p:cond delay="0"/>
                                          </p:stCondLst>
                                        </p:cTn>
                                        <p:tgtEl>
                                          <p:spTgt spid="108"/>
                                        </p:tgtEl>
                                        <p:attrNameLst>
                                          <p:attrName>style.visibility</p:attrName>
                                        </p:attrNameLst>
                                      </p:cBhvr>
                                      <p:to>
                                        <p:strVal val="visible"/>
                                      </p:to>
                                    </p:set>
                                    <p:animEffect transition="in" filter="randombar(horizontal)">
                                      <p:cBhvr>
                                        <p:cTn id="22" dur="500"/>
                                        <p:tgtEl>
                                          <p:spTgt spid="108"/>
                                        </p:tgtEl>
                                      </p:cBhvr>
                                    </p:animEffect>
                                  </p:childTnLst>
                                </p:cTn>
                              </p:par>
                              <p:par>
                                <p:cTn id="23" presetID="14" presetClass="entr" presetSubtype="1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randombar(horizontal)">
                                      <p:cBhvr>
                                        <p:cTn id="25" dur="500"/>
                                        <p:tgtEl>
                                          <p:spTgt spid="106"/>
                                        </p:tgtEl>
                                      </p:cBhvr>
                                    </p:animEffect>
                                  </p:childTnLst>
                                </p:cTn>
                              </p:par>
                              <p:par>
                                <p:cTn id="26" presetID="14" presetClass="entr" presetSubtype="10" fill="hold"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randombar(horizontal)">
                                      <p:cBhvr>
                                        <p:cTn id="31" dur="500"/>
                                        <p:tgtEl>
                                          <p:spTgt spid="111"/>
                                        </p:tgtEl>
                                      </p:cBhvr>
                                    </p:animEffect>
                                  </p:childTnLst>
                                </p:cTn>
                              </p:par>
                              <p:par>
                                <p:cTn id="32" presetID="14" presetClass="entr" presetSubtype="10" fill="hold" nodeType="with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randombar(horizontal)">
                                      <p:cBhvr>
                                        <p:cTn id="34" dur="500"/>
                                        <p:tgtEl>
                                          <p:spTgt spid="112"/>
                                        </p:tgtEl>
                                      </p:cBhvr>
                                    </p:animEffect>
                                  </p:childTnLst>
                                </p:cTn>
                              </p:par>
                              <p:par>
                                <p:cTn id="35" presetID="14" presetClass="entr" presetSubtype="10" fill="hold" nodeType="with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randombar(horizontal)">
                                      <p:cBhvr>
                                        <p:cTn id="37" dur="500"/>
                                        <p:tgtEl>
                                          <p:spTgt spid="1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4" presetClass="entr" presetSubtype="10" fill="hold" nodeType="withEffect">
                                  <p:stCondLst>
                                    <p:cond delay="0"/>
                                  </p:stCondLst>
                                  <p:childTnLst>
                                    <p:set>
                                      <p:cBhvr>
                                        <p:cTn id="42" dur="1" fill="hold">
                                          <p:stCondLst>
                                            <p:cond delay="0"/>
                                          </p:stCondLst>
                                        </p:cTn>
                                        <p:tgtEl>
                                          <p:spTgt spid="110"/>
                                        </p:tgtEl>
                                        <p:attrNameLst>
                                          <p:attrName>style.visibility</p:attrName>
                                        </p:attrNameLst>
                                      </p:cBhvr>
                                      <p:to>
                                        <p:strVal val="visible"/>
                                      </p:to>
                                    </p:set>
                                    <p:animEffect transition="in" filter="randombar(horizontal)">
                                      <p:cBhvr>
                                        <p:cTn id="43" dur="500"/>
                                        <p:tgtEl>
                                          <p:spTgt spid="1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500"/>
                                        <p:tgtEl>
                                          <p:spTgt spid="3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1" restart="whenNotActive" fill="hold" evtFilter="cancelBubble" nodeType="interactiveSeq">
                <p:stCondLst>
                  <p:cond evt="onClick" delay="0">
                    <p:tgtEl>
                      <p:spTgt spid="23"/>
                    </p:tgtEl>
                  </p:cond>
                </p:stCondLst>
                <p:endSync evt="end" delay="0">
                  <p:rtn val="all"/>
                </p:endSync>
                <p:childTnLst>
                  <p:par>
                    <p:cTn id="72" fill="hold">
                      <p:stCondLst>
                        <p:cond delay="0"/>
                      </p:stCondLst>
                      <p:childTnLst>
                        <p:par>
                          <p:cTn id="73" fill="hold">
                            <p:stCondLst>
                              <p:cond delay="0"/>
                            </p:stCondLst>
                            <p:childTnLst>
                              <p:par>
                                <p:cTn id="74" presetID="42" presetClass="path" presetSubtype="0" accel="50000" decel="50000" fill="hold" grpId="1" nodeType="withEffect">
                                  <p:stCondLst>
                                    <p:cond delay="0"/>
                                  </p:stCondLst>
                                  <p:childTnLst>
                                    <p:animMotion origin="layout" path="M -2.29167E-6 3.7037E-7 L 0.06185 0.16042 " pathEditMode="relative" rAng="0" ptsTypes="AA">
                                      <p:cBhvr>
                                        <p:cTn id="75" dur="2000" fill="hold"/>
                                        <p:tgtEl>
                                          <p:spTgt spid="23"/>
                                        </p:tgtEl>
                                        <p:attrNameLst>
                                          <p:attrName>ppt_x</p:attrName>
                                          <p:attrName>ppt_y</p:attrName>
                                        </p:attrNameLst>
                                      </p:cBhvr>
                                      <p:rCtr x="3086" y="8009"/>
                                    </p:animMotion>
                                  </p:childTnLst>
                                </p:cTn>
                              </p:par>
                            </p:childTnLst>
                          </p:cTn>
                        </p:par>
                      </p:childTnLst>
                    </p:cTn>
                  </p:par>
                </p:childTnLst>
              </p:cTn>
              <p:nextCondLst>
                <p:cond evt="onClick" delay="0">
                  <p:tgtEl>
                    <p:spTgt spid="23"/>
                  </p:tgtEl>
                </p:cond>
              </p:nextCondLst>
            </p:seq>
            <p:seq concurrent="1" nextAc="seek">
              <p:cTn id="76" restart="whenNotActive" fill="hold" evtFilter="cancelBubble" nodeType="interactiveSeq">
                <p:stCondLst>
                  <p:cond evt="onClick" delay="0">
                    <p:tgtEl>
                      <p:spTgt spid="29"/>
                    </p:tgtEl>
                  </p:cond>
                </p:stCondLst>
                <p:endSync evt="end" delay="0">
                  <p:rtn val="all"/>
                </p:endSync>
                <p:childTnLst>
                  <p:par>
                    <p:cTn id="77" fill="hold">
                      <p:stCondLst>
                        <p:cond delay="0"/>
                      </p:stCondLst>
                      <p:childTnLst>
                        <p:par>
                          <p:cTn id="78" fill="hold">
                            <p:stCondLst>
                              <p:cond delay="0"/>
                            </p:stCondLst>
                            <p:childTnLst>
                              <p:par>
                                <p:cTn id="79" presetID="42" presetClass="path" presetSubtype="0" accel="50000" decel="50000" fill="hold" grpId="1" nodeType="withEffect">
                                  <p:stCondLst>
                                    <p:cond delay="0"/>
                                  </p:stCondLst>
                                  <p:childTnLst>
                                    <p:animMotion origin="layout" path="M -2.29167E-6 -3.7037E-7 L 0.12578 -0.3037 " pathEditMode="relative" rAng="0" ptsTypes="AA">
                                      <p:cBhvr>
                                        <p:cTn id="80" dur="2000" fill="hold"/>
                                        <p:tgtEl>
                                          <p:spTgt spid="29"/>
                                        </p:tgtEl>
                                        <p:attrNameLst>
                                          <p:attrName>ppt_x</p:attrName>
                                          <p:attrName>ppt_y</p:attrName>
                                        </p:attrNameLst>
                                      </p:cBhvr>
                                      <p:rCtr x="6289" y="-15185"/>
                                    </p:animMotion>
                                  </p:childTnLst>
                                </p:cTn>
                              </p:par>
                            </p:childTnLst>
                          </p:cTn>
                        </p:par>
                      </p:childTnLst>
                    </p:cTn>
                  </p:par>
                </p:childTnLst>
              </p:cTn>
              <p:nextCondLst>
                <p:cond evt="onClick" delay="0">
                  <p:tgtEl>
                    <p:spTgt spid="29"/>
                  </p:tgtEl>
                </p:cond>
              </p:nextCondLst>
            </p:seq>
            <p:seq concurrent="1" nextAc="seek">
              <p:cTn id="81" restart="whenNotActive" fill="hold" evtFilter="cancelBubble" nodeType="interactiveSeq">
                <p:stCondLst>
                  <p:cond evt="onClick" delay="0">
                    <p:tgtEl>
                      <p:spTgt spid="20"/>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accel="50000" decel="50000" fill="hold" grpId="1" nodeType="withEffect">
                                  <p:stCondLst>
                                    <p:cond delay="0"/>
                                  </p:stCondLst>
                                  <p:childTnLst>
                                    <p:animMotion origin="layout" path="M 4.16667E-6 -2.22222E-6 L -0.32969 0.22107 " pathEditMode="relative" rAng="0" ptsTypes="AA">
                                      <p:cBhvr>
                                        <p:cTn id="85" dur="2000" fill="hold"/>
                                        <p:tgtEl>
                                          <p:spTgt spid="20"/>
                                        </p:tgtEl>
                                        <p:attrNameLst>
                                          <p:attrName>ppt_x</p:attrName>
                                          <p:attrName>ppt_y</p:attrName>
                                        </p:attrNameLst>
                                      </p:cBhvr>
                                      <p:rCtr x="-16484" y="11042"/>
                                    </p:animMotion>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42" presetClass="path" presetSubtype="0" accel="50000" decel="50000" fill="hold" grpId="1" nodeType="withEffect">
                                  <p:stCondLst>
                                    <p:cond delay="0"/>
                                  </p:stCondLst>
                                  <p:childTnLst>
                                    <p:animMotion origin="layout" path="M 4.16667E-6 -1.85185E-6 L -0.14922 0.46829 " pathEditMode="relative" rAng="0" ptsTypes="AA">
                                      <p:cBhvr>
                                        <p:cTn id="90" dur="2000" fill="hold"/>
                                        <p:tgtEl>
                                          <p:spTgt spid="18"/>
                                        </p:tgtEl>
                                        <p:attrNameLst>
                                          <p:attrName>ppt_x</p:attrName>
                                          <p:attrName>ppt_y</p:attrName>
                                        </p:attrNameLst>
                                      </p:cBhvr>
                                      <p:rCtr x="-7461" y="23403"/>
                                    </p:animMotion>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38"/>
                    </p:tgtEl>
                  </p:cond>
                </p:stCondLst>
                <p:endSync evt="end" delay="0">
                  <p:rtn val="all"/>
                </p:endSync>
                <p:childTnLst>
                  <p:par>
                    <p:cTn id="92" fill="hold">
                      <p:stCondLst>
                        <p:cond delay="0"/>
                      </p:stCondLst>
                      <p:childTnLst>
                        <p:par>
                          <p:cTn id="93" fill="hold">
                            <p:stCondLst>
                              <p:cond delay="0"/>
                            </p:stCondLst>
                            <p:childTnLst>
                              <p:par>
                                <p:cTn id="94" presetID="42" presetClass="path" presetSubtype="0" accel="50000" decel="50000" fill="hold" grpId="1" nodeType="withEffect">
                                  <p:stCondLst>
                                    <p:cond delay="0"/>
                                  </p:stCondLst>
                                  <p:childTnLst>
                                    <p:animMotion origin="layout" path="M 4.16667E-6 -2.96296E-6 L -0.37566 0.32593 " pathEditMode="relative" rAng="0" ptsTypes="AA">
                                      <p:cBhvr>
                                        <p:cTn id="95" dur="2000" fill="hold"/>
                                        <p:tgtEl>
                                          <p:spTgt spid="38"/>
                                        </p:tgtEl>
                                        <p:attrNameLst>
                                          <p:attrName>ppt_x</p:attrName>
                                          <p:attrName>ppt_y</p:attrName>
                                        </p:attrNameLst>
                                      </p:cBhvr>
                                      <p:rCtr x="-18789" y="16296"/>
                                    </p:animMotion>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37"/>
                    </p:tgtEl>
                  </p:cond>
                </p:stCondLst>
                <p:endSync evt="end" delay="0">
                  <p:rtn val="all"/>
                </p:endSync>
                <p:childTnLst>
                  <p:par>
                    <p:cTn id="97" fill="hold">
                      <p:stCondLst>
                        <p:cond delay="0"/>
                      </p:stCondLst>
                      <p:childTnLst>
                        <p:par>
                          <p:cTn id="98" fill="hold">
                            <p:stCondLst>
                              <p:cond delay="0"/>
                            </p:stCondLst>
                            <p:childTnLst>
                              <p:par>
                                <p:cTn id="99" presetID="42" presetClass="path" presetSubtype="0" accel="50000" decel="50000" fill="hold" grpId="1" nodeType="withEffect">
                                  <p:stCondLst>
                                    <p:cond delay="0"/>
                                  </p:stCondLst>
                                  <p:childTnLst>
                                    <p:animMotion origin="layout" path="M 4.16667E-6 -4.07407E-6 L -0.07696 -0.14745 " pathEditMode="relative" rAng="0" ptsTypes="AA">
                                      <p:cBhvr>
                                        <p:cTn id="100" dur="2000" fill="hold"/>
                                        <p:tgtEl>
                                          <p:spTgt spid="37"/>
                                        </p:tgtEl>
                                        <p:attrNameLst>
                                          <p:attrName>ppt_x</p:attrName>
                                          <p:attrName>ppt_y</p:attrName>
                                        </p:attrNameLst>
                                      </p:cBhvr>
                                      <p:rCtr x="-3854" y="-7384"/>
                                    </p:animMotion>
                                  </p:childTnLst>
                                </p:cTn>
                              </p:par>
                            </p:childTnLst>
                          </p:cTn>
                        </p:par>
                      </p:childTnLst>
                    </p:cTn>
                  </p:par>
                </p:childTnLst>
              </p:cTn>
              <p:nextCondLst>
                <p:cond evt="onClick" delay="0">
                  <p:tgtEl>
                    <p:spTgt spid="37"/>
                  </p:tgtEl>
                </p:cond>
              </p:nextCondLst>
            </p:seq>
            <p:seq concurrent="1" nextAc="seek">
              <p:cTn id="101" restart="whenNotActive" fill="hold" evtFilter="cancelBubble" nodeType="interactiveSeq">
                <p:stCondLst>
                  <p:cond evt="onClick" delay="0">
                    <p:tgtEl>
                      <p:spTgt spid="36"/>
                    </p:tgtEl>
                  </p:cond>
                </p:stCondLst>
                <p:endSync evt="end" delay="0">
                  <p:rtn val="all"/>
                </p:endSync>
                <p:childTnLst>
                  <p:par>
                    <p:cTn id="102" fill="hold">
                      <p:stCondLst>
                        <p:cond delay="0"/>
                      </p:stCondLst>
                      <p:childTnLst>
                        <p:par>
                          <p:cTn id="103" fill="hold">
                            <p:stCondLst>
                              <p:cond delay="0"/>
                            </p:stCondLst>
                            <p:childTnLst>
                              <p:par>
                                <p:cTn id="104" presetID="42" presetClass="path" presetSubtype="0" accel="50000" decel="50000" fill="hold" grpId="1" nodeType="withEffect">
                                  <p:stCondLst>
                                    <p:cond delay="0"/>
                                  </p:stCondLst>
                                  <p:childTnLst>
                                    <p:animMotion origin="layout" path="M 4.16667E-6 4.81481E-6 L 0.15768 0.01296 " pathEditMode="relative" rAng="0" ptsTypes="AA">
                                      <p:cBhvr>
                                        <p:cTn id="105" dur="2000" fill="hold"/>
                                        <p:tgtEl>
                                          <p:spTgt spid="36"/>
                                        </p:tgtEl>
                                        <p:attrNameLst>
                                          <p:attrName>ppt_x</p:attrName>
                                          <p:attrName>ppt_y</p:attrName>
                                        </p:attrNameLst>
                                      </p:cBhvr>
                                      <p:rCtr x="7878" y="648"/>
                                    </p:animMotion>
                                  </p:childTnLst>
                                </p:cTn>
                              </p:par>
                            </p:childTnLst>
                          </p:cTn>
                        </p:par>
                      </p:childTnLst>
                    </p:cTn>
                  </p:par>
                </p:childTnLst>
              </p:cTn>
              <p:nextCondLst>
                <p:cond evt="onClick" delay="0">
                  <p:tgtEl>
                    <p:spTgt spid="36"/>
                  </p:tgtEl>
                </p:cond>
              </p:nextCondLst>
            </p:seq>
            <p:seq concurrent="1" nextAc="seek">
              <p:cTn id="106" restart="whenNotActive" fill="hold" evtFilter="cancelBubble" nodeType="interactiveSeq">
                <p:stCondLst>
                  <p:cond evt="onClick" delay="0">
                    <p:tgtEl>
                      <p:spTgt spid="31"/>
                    </p:tgtEl>
                  </p:cond>
                </p:stCondLst>
                <p:endSync evt="end" delay="0">
                  <p:rtn val="all"/>
                </p:endSync>
                <p:childTnLst>
                  <p:par>
                    <p:cTn id="107" fill="hold">
                      <p:stCondLst>
                        <p:cond delay="0"/>
                      </p:stCondLst>
                      <p:childTnLst>
                        <p:par>
                          <p:cTn id="108" fill="hold">
                            <p:stCondLst>
                              <p:cond delay="0"/>
                            </p:stCondLst>
                            <p:childTnLst>
                              <p:par>
                                <p:cTn id="109" presetID="42" presetClass="path" presetSubtype="0" accel="50000" decel="50000" fill="hold" grpId="1" nodeType="withEffect">
                                  <p:stCondLst>
                                    <p:cond delay="0"/>
                                  </p:stCondLst>
                                  <p:childTnLst>
                                    <p:animMotion origin="layout" path="M -2.29167E-6 -3.7037E-6 L 0.2892 -0.02361 " pathEditMode="relative" rAng="0" ptsTypes="AA">
                                      <p:cBhvr>
                                        <p:cTn id="110" dur="2000" fill="hold"/>
                                        <p:tgtEl>
                                          <p:spTgt spid="31"/>
                                        </p:tgtEl>
                                        <p:attrNameLst>
                                          <p:attrName>ppt_x</p:attrName>
                                          <p:attrName>ppt_y</p:attrName>
                                        </p:attrNameLst>
                                      </p:cBhvr>
                                      <p:rCtr x="14453" y="-1181"/>
                                    </p:animMotion>
                                  </p:childTnLst>
                                </p:cTn>
                              </p:par>
                            </p:childTnLst>
                          </p:cTn>
                        </p:par>
                      </p:childTnLst>
                    </p:cTn>
                  </p:par>
                </p:childTnLst>
              </p:cTn>
              <p:nextCondLst>
                <p:cond evt="onClick" delay="0">
                  <p:tgtEl>
                    <p:spTgt spid="31"/>
                  </p:tgtEl>
                </p:cond>
              </p:nextCondLst>
            </p:seq>
            <p:seq concurrent="1" nextAc="seek">
              <p:cTn id="111" restart="whenNotActive" fill="hold" evtFilter="cancelBubble" nodeType="interactiveSeq">
                <p:stCondLst>
                  <p:cond evt="onClick" delay="0">
                    <p:tgtEl>
                      <p:spTgt spid="30"/>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grpId="1" nodeType="withEffect">
                                  <p:stCondLst>
                                    <p:cond delay="0"/>
                                  </p:stCondLst>
                                  <p:childTnLst>
                                    <p:animMotion origin="layout" path="M -2.29167E-6 -2.59259E-6 L 0.453 -0.27037 " pathEditMode="relative" rAng="0" ptsTypes="AA">
                                      <p:cBhvr>
                                        <p:cTn id="115" dur="2000" fill="hold"/>
                                        <p:tgtEl>
                                          <p:spTgt spid="30"/>
                                        </p:tgtEl>
                                        <p:attrNameLst>
                                          <p:attrName>ppt_x</p:attrName>
                                          <p:attrName>ppt_y</p:attrName>
                                        </p:attrNameLst>
                                      </p:cBhvr>
                                      <p:rCtr x="22643" y="-13519"/>
                                    </p:animMotion>
                                  </p:childTnLst>
                                </p:cTn>
                              </p:par>
                            </p:childTnLst>
                          </p:cTn>
                        </p:par>
                      </p:childTnLst>
                    </p:cTn>
                  </p:par>
                </p:childTnLst>
              </p:cTn>
              <p:nextCondLst>
                <p:cond evt="onClick" delay="0">
                  <p:tgtEl>
                    <p:spTgt spid="30"/>
                  </p:tgtEl>
                </p:cond>
              </p:nextCondLst>
            </p:seq>
            <p:seq concurrent="1" nextAc="seek">
              <p:cTn id="116" restart="whenNotActive" fill="hold" evtFilter="cancelBubble" nodeType="interactiveSeq">
                <p:stCondLst>
                  <p:cond evt="onClick" delay="0">
                    <p:tgtEl>
                      <p:spTgt spid="2"/>
                    </p:tgtEl>
                  </p:cond>
                </p:stCondLst>
                <p:endSync evt="end" delay="0">
                  <p:rtn val="all"/>
                </p:endSync>
                <p:childTnLst>
                  <p:par>
                    <p:cTn id="117" fill="hold">
                      <p:stCondLst>
                        <p:cond delay="0"/>
                      </p:stCondLst>
                      <p:childTnLst>
                        <p:par>
                          <p:cTn id="118" fill="hold">
                            <p:stCondLst>
                              <p:cond delay="0"/>
                            </p:stCondLst>
                            <p:childTnLst>
                              <p:par>
                                <p:cTn id="119" presetID="42" presetClass="path" presetSubtype="0" accel="50000" decel="50000" fill="hold" nodeType="withEffect">
                                  <p:stCondLst>
                                    <p:cond delay="0"/>
                                  </p:stCondLst>
                                  <p:childTnLst>
                                    <p:animMotion origin="layout" path="M 3.33333E-6 -2.59259E-6 L -0.35482 0.02107 " pathEditMode="relative" rAng="0" ptsTypes="AA">
                                      <p:cBhvr>
                                        <p:cTn id="120" dur="2000" fill="hold"/>
                                        <p:tgtEl>
                                          <p:spTgt spid="2"/>
                                        </p:tgtEl>
                                        <p:attrNameLst>
                                          <p:attrName>ppt_x</p:attrName>
                                          <p:attrName>ppt_y</p:attrName>
                                        </p:attrNameLst>
                                      </p:cBhvr>
                                      <p:rCtr x="-17747" y="1042"/>
                                    </p:animMotion>
                                  </p:childTnLst>
                                </p:cTn>
                              </p:par>
                            </p:childTnLst>
                          </p:cTn>
                        </p:par>
                      </p:childTnLst>
                    </p:cTn>
                  </p:par>
                </p:childTnLst>
              </p:cTn>
              <p:nextCondLst>
                <p:cond evt="onClick" delay="0">
                  <p:tgtEl>
                    <p:spTgt spid="2"/>
                  </p:tgtEl>
                </p:cond>
              </p:nextCondLst>
            </p:seq>
          </p:childTnLst>
        </p:cTn>
      </p:par>
    </p:tnLst>
    <p:bldLst>
      <p:bldP spid="14" grpId="0"/>
      <p:bldP spid="17" grpId="0"/>
      <p:bldP spid="18" grpId="0" animBg="1"/>
      <p:bldP spid="18" grpId="1" animBg="1"/>
      <p:bldP spid="20" grpId="0" animBg="1"/>
      <p:bldP spid="20" grpId="1" animBg="1"/>
      <p:bldP spid="23" grpId="0" animBg="1"/>
      <p:bldP spid="23" grpId="1" animBg="1"/>
      <p:bldP spid="29" grpId="0" animBg="1"/>
      <p:bldP spid="29" grpId="1" animBg="1"/>
      <p:bldP spid="30" grpId="0" animBg="1"/>
      <p:bldP spid="30" grpId="1" animBg="1"/>
      <p:bldP spid="31" grpId="0" animBg="1"/>
      <p:bldP spid="31" grpId="1" animBg="1"/>
      <p:bldP spid="36" grpId="0" animBg="1"/>
      <p:bldP spid="36" grpId="1" animBg="1"/>
      <p:bldP spid="37" grpId="0" animBg="1"/>
      <p:bldP spid="37" grpId="1" animBg="1"/>
      <p:bldP spid="38" grpId="0" animBg="1"/>
      <p:bldP spid="38"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2760</TotalTime>
  <Words>1729</Words>
  <Application>Microsoft Office PowerPoint</Application>
  <PresentationFormat>Widescreen</PresentationFormat>
  <Paragraphs>202</Paragraphs>
  <Slides>27</Slides>
  <Notes>26</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27</vt:i4>
      </vt:variant>
    </vt:vector>
  </HeadingPairs>
  <TitlesOfParts>
    <vt:vector size="37" baseType="lpstr">
      <vt:lpstr>Roboto Black</vt:lpstr>
      <vt:lpstr>Cooper Std Black</vt:lpstr>
      <vt:lpstr>Arial</vt:lpstr>
      <vt:lpstr>Times New Roman</vt:lpstr>
      <vt:lpstr>Calibri</vt:lpstr>
      <vt:lpstr>Roboto</vt:lpstr>
      <vt:lpstr>Pangolin</vt:lpstr>
      <vt:lpstr>Calibri Light</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197</cp:revision>
  <dcterms:created xsi:type="dcterms:W3CDTF">2023-04-01T23:44:56Z</dcterms:created>
  <dcterms:modified xsi:type="dcterms:W3CDTF">2024-05-14T07:50:21Z</dcterms:modified>
</cp:coreProperties>
</file>