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1"/>
  </p:notesMasterIdLst>
  <p:sldIdLst>
    <p:sldId id="259" r:id="rId2"/>
    <p:sldId id="262" r:id="rId3"/>
    <p:sldId id="286" r:id="rId4"/>
    <p:sldId id="268" r:id="rId5"/>
    <p:sldId id="297" r:id="rId6"/>
    <p:sldId id="287" r:id="rId7"/>
    <p:sldId id="273" r:id="rId8"/>
    <p:sldId id="277" r:id="rId9"/>
    <p:sldId id="274" r:id="rId10"/>
    <p:sldId id="276" r:id="rId11"/>
    <p:sldId id="284" r:id="rId12"/>
    <p:sldId id="285" r:id="rId13"/>
    <p:sldId id="291" r:id="rId14"/>
    <p:sldId id="292" r:id="rId15"/>
    <p:sldId id="293" r:id="rId16"/>
    <p:sldId id="294" r:id="rId17"/>
    <p:sldId id="295" r:id="rId18"/>
    <p:sldId id="296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2A00C-BA24-4D1A-8C4F-DA79B2118D0F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6C049-B5F5-4430-B08A-52ECD9EA9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82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7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D12413-84AA-44B7-B169-58C11117F770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796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5038C5-FABF-4915-96E5-923E098DB587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8827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0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6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8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3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0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6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0E829-BF54-420C-AB51-E697D8D688F4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BE7F0-E206-40FB-87B8-9F31C5A03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352550"/>
            <a:ext cx="4820610" cy="2590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72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480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9409" y="1532094"/>
            <a:ext cx="806785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Trung bình mỗi giờ ô tô đó đi được là: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169992"/>
            <a:ext cx="46732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211,2 : 4  = 52,8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(km)</a:t>
            </a:r>
          </a:p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3790950"/>
            <a:ext cx="35766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52,8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6449235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2" y="53788"/>
            <a:ext cx="90633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5. </a:t>
            </a:r>
            <a:r>
              <a:rPr lang="en-US" altLang="en-US" sz="4000" dirty="0" smtClean="0">
                <a:latin typeface="Times New Roman" pitchFamily="18" charset="0"/>
              </a:rPr>
              <a:t>Có 7 bao gạo cân nặng 318,5 kg. </a:t>
            </a:r>
          </a:p>
          <a:p>
            <a:r>
              <a:rPr lang="en-US" altLang="en-US" sz="4000" dirty="0" smtClean="0">
                <a:latin typeface="Times New Roman" pitchFamily="18" charset="0"/>
              </a:rPr>
              <a:t>Hỏi 15 bao gạo như thế cân nặng bao nhiêu ki-lô-gam?</a:t>
            </a:r>
            <a:endParaRPr lang="en-US" altLang="en-US" sz="4000" dirty="0">
              <a:latin typeface="Times New Roman" pitchFamily="18" charset="0"/>
            </a:endParaRPr>
          </a:p>
          <a:p>
            <a:endParaRPr lang="vi-VN" dirty="0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28600" y="2044056"/>
            <a:ext cx="2238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u="sng" dirty="0">
                <a:solidFill>
                  <a:srgbClr val="FF0000"/>
                </a:solidFill>
                <a:latin typeface="Times New Roman" pitchFamily="18" charset="0"/>
              </a:rPr>
              <a:t>Tóm tắt:</a:t>
            </a:r>
          </a:p>
        </p:txBody>
      </p:sp>
      <p:sp>
        <p:nvSpPr>
          <p:cNvPr id="6" name="Rectangle 5"/>
          <p:cNvSpPr/>
          <p:nvPr/>
        </p:nvSpPr>
        <p:spPr>
          <a:xfrm>
            <a:off x="958231" y="2717546"/>
            <a:ext cx="4629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7 bao </a:t>
            </a: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gạo   : </a:t>
            </a:r>
            <a:r>
              <a:rPr lang="en-US" altLang="en-US" sz="4000" dirty="0">
                <a:latin typeface="Times New Roman" pitchFamily="18" charset="0"/>
              </a:rPr>
              <a:t>318,5 kg</a:t>
            </a:r>
            <a:endParaRPr lang="vi-VN" sz="4000" dirty="0"/>
          </a:p>
        </p:txBody>
      </p:sp>
      <p:sp>
        <p:nvSpPr>
          <p:cNvPr id="7" name="Rectangle 6"/>
          <p:cNvSpPr/>
          <p:nvPr/>
        </p:nvSpPr>
        <p:spPr>
          <a:xfrm>
            <a:off x="957366" y="3391036"/>
            <a:ext cx="4344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15 </a:t>
            </a:r>
            <a:r>
              <a:rPr lang="en-US" altLang="en-US" sz="4000" dirty="0">
                <a:solidFill>
                  <a:prstClr val="black"/>
                </a:solidFill>
                <a:latin typeface="Times New Roman" pitchFamily="18" charset="0"/>
              </a:rPr>
              <a:t>bao gạo </a:t>
            </a:r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: </a:t>
            </a:r>
            <a:r>
              <a:rPr lang="en-US" altLang="en-US" sz="4000" dirty="0" smtClean="0">
                <a:latin typeface="Times New Roman" pitchFamily="18" charset="0"/>
              </a:rPr>
              <a:t>… kg 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76577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61950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giải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ki-lô-gam 1 bao gạo cân nặng là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993166"/>
            <a:ext cx="46923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318,5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7 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45,5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kg)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2665474"/>
            <a:ext cx="89708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ki-lô-gam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bao gạo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cân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nặng là: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2407227" y="3311805"/>
            <a:ext cx="47916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45,5 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15 = 682,5 (kg)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3014765" y="4116824"/>
            <a:ext cx="369043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682,5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sz="4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9557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35255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 ?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76200" y="374586"/>
            <a:ext cx="3302758" cy="762000"/>
          </a:xfrm>
          <a:prstGeom prst="ellipse">
            <a:avLst/>
          </a:prstGeom>
          <a:solidFill>
            <a:srgbClr val="66FF33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Time new roman"/>
              </a:rPr>
              <a:t>TRÒ CHƠI</a:t>
            </a:r>
            <a:endParaRPr lang="en-US" altLang="en-US" sz="4000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9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232301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143125" cy="1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7"/>
          <p:cNvSpPr/>
          <p:nvPr/>
        </p:nvSpPr>
        <p:spPr>
          <a:xfrm>
            <a:off x="27709" y="217916"/>
            <a:ext cx="7086600" cy="112948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Câu 1:  </a:t>
            </a:r>
            <a:r>
              <a:rPr lang="en-US" sz="40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9,6  : 3  = ?</a:t>
            </a:r>
            <a:endParaRPr lang="en-US" sz="4000" b="1" dirty="0">
              <a:solidFill>
                <a:srgbClr val="FF0000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8"/>
          <p:cNvSpPr/>
          <p:nvPr/>
        </p:nvSpPr>
        <p:spPr>
          <a:xfrm>
            <a:off x="4680394" y="4267200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C. 3,02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84" y="229386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20"/>
          <p:cNvSpPr/>
          <p:nvPr/>
        </p:nvSpPr>
        <p:spPr>
          <a:xfrm>
            <a:off x="235527" y="4263472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A. 32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88" y="237281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2"/>
          <p:cNvSpPr/>
          <p:nvPr/>
        </p:nvSpPr>
        <p:spPr>
          <a:xfrm>
            <a:off x="2442363" y="4263472"/>
            <a:ext cx="2079625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B. 3,2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63" y="237281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24"/>
          <p:cNvSpPr/>
          <p:nvPr/>
        </p:nvSpPr>
        <p:spPr>
          <a:xfrm>
            <a:off x="6861342" y="4267200"/>
            <a:ext cx="2081212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D.0,32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776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143125" cy="1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7"/>
          <p:cNvSpPr/>
          <p:nvPr/>
        </p:nvSpPr>
        <p:spPr>
          <a:xfrm>
            <a:off x="0" y="235917"/>
            <a:ext cx="7086600" cy="112948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Câu </a:t>
            </a:r>
            <a:r>
              <a:rPr lang="en-US" sz="4000" b="1" dirty="0" smtClean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2:   </a:t>
            </a:r>
            <a:r>
              <a:rPr lang="en-US" sz="40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32,5  :  5  =  ?</a:t>
            </a:r>
            <a:endParaRPr lang="en-US" sz="4000" b="1" dirty="0">
              <a:solidFill>
                <a:srgbClr val="FF0000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8"/>
          <p:cNvSpPr/>
          <p:nvPr/>
        </p:nvSpPr>
        <p:spPr>
          <a:xfrm>
            <a:off x="445466" y="4171950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0,05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19861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20"/>
          <p:cNvSpPr/>
          <p:nvPr/>
        </p:nvSpPr>
        <p:spPr>
          <a:xfrm>
            <a:off x="2624137" y="4171950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B. </a:t>
            </a: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6,05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79" y="227756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2"/>
          <p:cNvSpPr/>
          <p:nvPr/>
        </p:nvSpPr>
        <p:spPr>
          <a:xfrm>
            <a:off x="4802808" y="4171950"/>
            <a:ext cx="2079625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C. 6</a:t>
            </a: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,5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954" y="227756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24"/>
          <p:cNvSpPr/>
          <p:nvPr/>
        </p:nvSpPr>
        <p:spPr>
          <a:xfrm>
            <a:off x="6986033" y="4171950"/>
            <a:ext cx="2081212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D. </a:t>
            </a: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0,65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232301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143125" cy="1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7"/>
          <p:cNvSpPr/>
          <p:nvPr/>
        </p:nvSpPr>
        <p:spPr>
          <a:xfrm>
            <a:off x="27709" y="217916"/>
            <a:ext cx="7086600" cy="112948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Câu </a:t>
            </a:r>
            <a:r>
              <a:rPr lang="en-US" sz="4000" b="1" dirty="0" smtClean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3:  </a:t>
            </a:r>
            <a:r>
              <a:rPr lang="en-US" sz="40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47,16  : 9  = ?</a:t>
            </a:r>
            <a:endParaRPr lang="en-US" sz="4000" b="1" dirty="0">
              <a:solidFill>
                <a:srgbClr val="FF0000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8"/>
          <p:cNvSpPr/>
          <p:nvPr/>
        </p:nvSpPr>
        <p:spPr>
          <a:xfrm>
            <a:off x="4680394" y="4267200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C. 52,4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84" y="229386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20"/>
          <p:cNvSpPr/>
          <p:nvPr/>
        </p:nvSpPr>
        <p:spPr>
          <a:xfrm>
            <a:off x="235527" y="4263472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A. 5,204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88" y="237281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2"/>
          <p:cNvSpPr/>
          <p:nvPr/>
        </p:nvSpPr>
        <p:spPr>
          <a:xfrm>
            <a:off x="6944601" y="4263472"/>
            <a:ext cx="2079625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D. 5,24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63" y="237281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24"/>
          <p:cNvSpPr/>
          <p:nvPr/>
        </p:nvSpPr>
        <p:spPr>
          <a:xfrm>
            <a:off x="2463511" y="4267200"/>
            <a:ext cx="2081212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B.5,024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232301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143125" cy="1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7"/>
          <p:cNvSpPr/>
          <p:nvPr/>
        </p:nvSpPr>
        <p:spPr>
          <a:xfrm>
            <a:off x="27709" y="217916"/>
            <a:ext cx="7086600" cy="112948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Câu </a:t>
            </a:r>
            <a:r>
              <a:rPr lang="en-US" sz="4000" b="1" dirty="0" smtClean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4:  </a:t>
            </a:r>
            <a:r>
              <a:rPr lang="en-US" sz="40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24,61  : 23  = ?</a:t>
            </a:r>
            <a:endParaRPr lang="en-US" sz="4000" b="1" dirty="0">
              <a:solidFill>
                <a:srgbClr val="FF0000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8"/>
          <p:cNvSpPr/>
          <p:nvPr/>
        </p:nvSpPr>
        <p:spPr>
          <a:xfrm>
            <a:off x="4680394" y="4267200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C. 17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84" y="229386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20"/>
          <p:cNvSpPr/>
          <p:nvPr/>
        </p:nvSpPr>
        <p:spPr>
          <a:xfrm>
            <a:off x="235527" y="4263472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A. 1,7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88" y="237281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2"/>
          <p:cNvSpPr/>
          <p:nvPr/>
        </p:nvSpPr>
        <p:spPr>
          <a:xfrm>
            <a:off x="2442363" y="4263472"/>
            <a:ext cx="2079625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B. 1,07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63" y="237281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24"/>
          <p:cNvSpPr/>
          <p:nvPr/>
        </p:nvSpPr>
        <p:spPr>
          <a:xfrm>
            <a:off x="6861342" y="4267200"/>
            <a:ext cx="2081212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D.0,17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4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232301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143125" cy="1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7"/>
          <p:cNvSpPr/>
          <p:nvPr/>
        </p:nvSpPr>
        <p:spPr>
          <a:xfrm>
            <a:off x="27709" y="217916"/>
            <a:ext cx="7086600" cy="112948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Câu </a:t>
            </a:r>
            <a:r>
              <a:rPr lang="en-US" sz="4000" b="1" dirty="0" smtClean="0">
                <a:solidFill>
                  <a:schemeClr val="accent1"/>
                </a:solidFill>
                <a:latin typeface="Time new roman"/>
                <a:cs typeface="Times New Roman" panose="02020603050405020304" pitchFamily="18" charset="0"/>
              </a:rPr>
              <a:t>5:  </a:t>
            </a:r>
            <a:r>
              <a:rPr lang="en-US" sz="4000" b="1" dirty="0" smtClean="0">
                <a:solidFill>
                  <a:srgbClr val="FF0000"/>
                </a:solidFill>
                <a:latin typeface="Time new roman"/>
                <a:cs typeface="Times New Roman" panose="02020603050405020304" pitchFamily="18" charset="0"/>
              </a:rPr>
              <a:t>18,24  : 40  = ?</a:t>
            </a:r>
            <a:endParaRPr lang="en-US" sz="4000" b="1" dirty="0">
              <a:solidFill>
                <a:srgbClr val="FF0000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18"/>
          <p:cNvSpPr/>
          <p:nvPr/>
        </p:nvSpPr>
        <p:spPr>
          <a:xfrm>
            <a:off x="4680394" y="4267200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C. 4,56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84" y="229386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20"/>
          <p:cNvSpPr/>
          <p:nvPr/>
        </p:nvSpPr>
        <p:spPr>
          <a:xfrm>
            <a:off x="2440708" y="4278486"/>
            <a:ext cx="2079625" cy="75061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B. 0,45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88" y="2372816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22"/>
          <p:cNvSpPr/>
          <p:nvPr/>
        </p:nvSpPr>
        <p:spPr>
          <a:xfrm>
            <a:off x="201022" y="4267200"/>
            <a:ext cx="2079625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A. 0,456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12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263" y="2372815"/>
            <a:ext cx="2200275" cy="17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24"/>
          <p:cNvSpPr/>
          <p:nvPr/>
        </p:nvSpPr>
        <p:spPr>
          <a:xfrm>
            <a:off x="6861342" y="4267200"/>
            <a:ext cx="2081212" cy="74688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Time new roman"/>
                <a:cs typeface="Times New Roman" panose="02020603050405020304" pitchFamily="18" charset="0"/>
              </a:rPr>
              <a:t>D.0,046 </a:t>
            </a:r>
            <a:endParaRPr lang="en-US" sz="3200" b="1" dirty="0">
              <a:solidFill>
                <a:prstClr val="black"/>
              </a:solidFill>
              <a:latin typeface="Time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2244825" y="610171"/>
            <a:ext cx="6183538" cy="2433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8" y="2118081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590800" y="3195856"/>
            <a:ext cx="6542836" cy="1936066"/>
          </a:xfrm>
          <a:prstGeom prst="rect">
            <a:avLst/>
          </a:prstGeom>
          <a:solidFill>
            <a:srgbClr val="FFFF00"/>
          </a:solidFill>
        </p:spPr>
        <p:txBody>
          <a:bodyPr wrap="square" lIns="88543" tIns="44271" rIns="88543" bIns="4427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vi-VN" sz="3873" b="1" dirty="0">
                <a:solidFill>
                  <a:srgbClr val="00206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kĩ bài </a:t>
            </a: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</a:t>
            </a:r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41: Chia một số thập phân cho 10, 100, 1000,...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4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hai,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 11 năm 2023</a:t>
            </a:r>
            <a:br>
              <a:rPr lang="en-US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dirty="0">
                <a:solidFill>
                  <a:srgbClr val="7030A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40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MỘT SỐ THẬP PHÂN CHO MỘT SỐ TỰ NHIÊN (TIẾT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600" b="1" dirty="0"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Book-03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1455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19200" y="3409950"/>
            <a:ext cx="6858000" cy="6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2813" eaLnBrk="0" hangingPunct="0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trang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40, 41, 42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6748" y="1581150"/>
            <a:ext cx="8950325" cy="3276600"/>
          </a:xfrm>
          <a:prstGeom prst="horizontalScroll">
            <a:avLst>
              <a:gd name="adj" fmla="val 14738"/>
            </a:avLst>
          </a:prstGeom>
          <a:solidFill>
            <a:srgbClr val="FFFF0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pPr algn="just"/>
            <a:r>
              <a:rPr lang="pt-B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Em biết thực hiện </a:t>
            </a:r>
            <a:r>
              <a:rPr lang="pt-BR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chia </a:t>
            </a:r>
            <a:r>
              <a:rPr lang="pt-BR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thập phân cho một số tự nhiên và vận dụng trong thực hành tính.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0955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40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MỘT SỐ THẬP PHÂN CHO MỘT SỐ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 (TIẾT 2)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60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173355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endParaRPr lang="en-US" sz="44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4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</a:p>
          <a:p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424686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8712" y="4933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409713" y="3867150"/>
            <a:ext cx="76933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14205" y="26998"/>
            <a:ext cx="5439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Đặt tính rồi tính: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214205" y="594140"/>
            <a:ext cx="293076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70,2 : 9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3682904" y="575789"/>
            <a:ext cx="30736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4,35 : 5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85992" y="2898118"/>
            <a:ext cx="293076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33,6 : 32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3751274" y="2886521"/>
            <a:ext cx="293076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12,69 : 30 </a:t>
            </a:r>
          </a:p>
        </p:txBody>
      </p:sp>
    </p:spTree>
    <p:extLst>
      <p:ext uri="{BB962C8B-B14F-4D97-AF65-F5344CB8AC3E}">
        <p14:creationId xmlns:p14="http://schemas.microsoft.com/office/powerpoint/2010/main" val="4157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85750"/>
            <a:ext cx="8887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Muốn chia một số thập phân cho một số tự nhiên ta làm như sau :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- Chia phần nguyên của số bị chia cho số chia.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- Viết dấu phẩy vào bên phải thương đã tìm được trước khi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lấy chữ 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số đầu tiên </a:t>
            </a:r>
            <a:r>
              <a:rPr lang="en-US" sz="3200" b="1" dirty="0" smtClean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ở </a:t>
            </a:r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phần thập phân của số bị chia để tiếp tục thực hiện phép chia.</a:t>
            </a:r>
          </a:p>
          <a:p>
            <a:pPr algn="just"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/>
                <a:cs typeface="Times New Roman" pitchFamily="18" charset="0"/>
              </a:rPr>
              <a:t>    - Tiếp tục chia với từng chữ số ở phần thập phân của số bị chia.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6492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218712" y="4933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Line 5"/>
          <p:cNvSpPr>
            <a:spLocks noChangeShapeType="1"/>
          </p:cNvSpPr>
          <p:nvPr/>
        </p:nvSpPr>
        <p:spPr bwMode="auto">
          <a:xfrm flipV="1">
            <a:off x="5409713" y="3867150"/>
            <a:ext cx="76933" cy="228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214205" y="26998"/>
            <a:ext cx="5439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Đặt tính rồi tính: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214205" y="594140"/>
            <a:ext cx="293076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70,2 : 9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3682904" y="575789"/>
            <a:ext cx="307366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4,35 : 5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85992" y="2898118"/>
            <a:ext cx="293076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33,6 : 32</a:t>
            </a:r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3751274" y="2886521"/>
            <a:ext cx="2930769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12,69 : 30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9700" y="1332696"/>
            <a:ext cx="114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70,2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7 2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49640" y="1447447"/>
            <a:ext cx="8902" cy="11508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8542" y="1817590"/>
            <a:ext cx="1066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1881" y="132260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50688" y="1775822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5457" y="1160564"/>
            <a:ext cx="114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4,35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4 3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35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0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066868" y="1231730"/>
            <a:ext cx="13856" cy="161062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3463" y="1610072"/>
            <a:ext cx="990600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2535" y="1160564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16120" y="1622181"/>
            <a:ext cx="121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3928" y="3578729"/>
            <a:ext cx="1295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33,6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1 60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749640" y="3711030"/>
            <a:ext cx="0" cy="1219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749640" y="4038661"/>
            <a:ext cx="990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63941" y="3576996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49640" y="4062727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56569" y="2898382"/>
            <a:ext cx="14475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12,69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12 6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69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90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0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961466" y="3025792"/>
            <a:ext cx="17318" cy="190443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961466" y="3376362"/>
            <a:ext cx="11080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212315" y="2898118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005263" y="3421338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0,423</a:t>
            </a:r>
          </a:p>
        </p:txBody>
      </p:sp>
    </p:spTree>
    <p:extLst>
      <p:ext uri="{BB962C8B-B14F-4D97-AF65-F5344CB8AC3E}">
        <p14:creationId xmlns:p14="http://schemas.microsoft.com/office/powerpoint/2010/main" val="240806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" grpId="0" animBg="1"/>
      <p:bldP spid="21" grpId="0" animBg="1"/>
      <p:bldP spid="24" grpId="0" animBg="1"/>
      <p:bldP spid="5" grpId="0"/>
      <p:bldP spid="12" grpId="0"/>
      <p:bldP spid="13" grpId="0"/>
      <p:bldP spid="14" grpId="0"/>
      <p:bldP spid="20" grpId="0"/>
      <p:bldP spid="25" grpId="0"/>
      <p:bldP spid="29" grpId="0"/>
      <p:bldP spid="35" grpId="0"/>
      <p:bldP spid="39" grpId="0"/>
      <p:bldP spid="40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349091" y="1169998"/>
            <a:ext cx="3604677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a) X 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 = 14,4</a:t>
            </a:r>
          </a:p>
        </p:txBody>
      </p:sp>
      <p:sp>
        <p:nvSpPr>
          <p:cNvPr id="23" name="Text Box 55"/>
          <p:cNvSpPr txBox="1">
            <a:spLocks noChangeArrowheads="1"/>
          </p:cNvSpPr>
          <p:nvPr/>
        </p:nvSpPr>
        <p:spPr bwMode="auto">
          <a:xfrm>
            <a:off x="990600" y="2607353"/>
            <a:ext cx="2555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3,6</a:t>
            </a:r>
          </a:p>
        </p:txBody>
      </p:sp>
      <p:sp>
        <p:nvSpPr>
          <p:cNvPr id="24" name="Text Box 57"/>
          <p:cNvSpPr txBox="1">
            <a:spLocks noChangeArrowheads="1"/>
          </p:cNvSpPr>
          <p:nvPr/>
        </p:nvSpPr>
        <p:spPr bwMode="auto">
          <a:xfrm>
            <a:off x="873860" y="1885401"/>
            <a:ext cx="358139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14,4 : 4</a:t>
            </a:r>
          </a:p>
        </p:txBody>
      </p:sp>
      <p:sp>
        <p:nvSpPr>
          <p:cNvPr id="8" name="Text Box 56"/>
          <p:cNvSpPr txBox="1">
            <a:spLocks noChangeArrowheads="1"/>
          </p:cNvSpPr>
          <p:nvPr/>
        </p:nvSpPr>
        <p:spPr bwMode="auto">
          <a:xfrm>
            <a:off x="4876800" y="1169997"/>
            <a:ext cx="3656296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b) 7 x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= 0,42</a:t>
            </a:r>
          </a:p>
        </p:txBody>
      </p:sp>
      <p:sp>
        <p:nvSpPr>
          <p:cNvPr id="11" name="Text Box 57"/>
          <p:cNvSpPr txBox="1">
            <a:spLocks noChangeArrowheads="1"/>
          </p:cNvSpPr>
          <p:nvPr/>
        </p:nvSpPr>
        <p:spPr bwMode="auto">
          <a:xfrm>
            <a:off x="5410200" y="2022578"/>
            <a:ext cx="3581399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0,42 : 7</a:t>
            </a:r>
          </a:p>
        </p:txBody>
      </p: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5638800" y="2724150"/>
            <a:ext cx="255514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 = 0,06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1" y="13335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3. Tìm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x: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640873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/>
      <p:bldP spid="8" grpId="0" animBg="1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209658" y="2091364"/>
            <a:ext cx="22383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u="sng" dirty="0">
                <a:solidFill>
                  <a:srgbClr val="FF0000"/>
                </a:solidFill>
                <a:latin typeface="Times New Roman" pitchFamily="18" charset="0"/>
              </a:rPr>
              <a:t>Tóm tắt: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82" y="53788"/>
            <a:ext cx="91395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4. </a:t>
            </a:r>
            <a:r>
              <a:rPr lang="en-US" altLang="en-US" sz="4000" dirty="0" smtClean="0">
                <a:latin typeface="Times New Roman" pitchFamily="18" charset="0"/>
              </a:rPr>
              <a:t>Một </a:t>
            </a:r>
            <a:r>
              <a:rPr lang="en-US" altLang="en-US" sz="4000" dirty="0">
                <a:latin typeface="Times New Roman" pitchFamily="18" charset="0"/>
              </a:rPr>
              <a:t>ô tô trong 4 giờ đi được </a:t>
            </a:r>
            <a:r>
              <a:rPr lang="en-US" altLang="en-US" sz="4000" dirty="0" smtClean="0">
                <a:latin typeface="Times New Roman" pitchFamily="18" charset="0"/>
              </a:rPr>
              <a:t> 211,2 km. Hỏi </a:t>
            </a:r>
            <a:r>
              <a:rPr lang="en-US" altLang="en-US" sz="4000" dirty="0">
                <a:latin typeface="Times New Roman" pitchFamily="18" charset="0"/>
              </a:rPr>
              <a:t>trung bình mỗi giờ ô tô đó đi được </a:t>
            </a:r>
            <a:r>
              <a:rPr lang="en-US" altLang="en-US" sz="4000" dirty="0" smtClean="0">
                <a:latin typeface="Times New Roman" pitchFamily="18" charset="0"/>
              </a:rPr>
              <a:t>bao nhiêu ki-lô-mét</a:t>
            </a:r>
            <a:r>
              <a:rPr lang="en-US" altLang="en-US" sz="4000" dirty="0">
                <a:latin typeface="Times New Roman" pitchFamily="18" charset="0"/>
              </a:rPr>
              <a:t>?</a:t>
            </a:r>
          </a:p>
          <a:p>
            <a:endParaRPr lang="vi-VN" dirty="0"/>
          </a:p>
        </p:txBody>
      </p:sp>
      <p:sp>
        <p:nvSpPr>
          <p:cNvPr id="14" name="Rectangle 13"/>
          <p:cNvSpPr/>
          <p:nvPr/>
        </p:nvSpPr>
        <p:spPr>
          <a:xfrm>
            <a:off x="838200" y="2647950"/>
            <a:ext cx="36858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4 giờ :  </a:t>
            </a:r>
            <a:r>
              <a:rPr lang="en-US" altLang="en-US" sz="4000" dirty="0" smtClean="0">
                <a:latin typeface="Times New Roman" pitchFamily="18" charset="0"/>
              </a:rPr>
              <a:t>211,2 km</a:t>
            </a:r>
            <a:endParaRPr lang="vi-VN" sz="4000" dirty="0"/>
          </a:p>
        </p:txBody>
      </p:sp>
      <p:sp>
        <p:nvSpPr>
          <p:cNvPr id="15" name="Rectangle 14"/>
          <p:cNvSpPr/>
          <p:nvPr/>
        </p:nvSpPr>
        <p:spPr>
          <a:xfrm>
            <a:off x="838200" y="3439032"/>
            <a:ext cx="3163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 smtClean="0">
                <a:solidFill>
                  <a:prstClr val="black"/>
                </a:solidFill>
                <a:latin typeface="Times New Roman" pitchFamily="18" charset="0"/>
              </a:rPr>
              <a:t>1 giờ : </a:t>
            </a:r>
            <a:r>
              <a:rPr lang="en-US" altLang="en-US" sz="4000" dirty="0" smtClean="0">
                <a:latin typeface="Times New Roman" pitchFamily="18" charset="0"/>
              </a:rPr>
              <a:t>…km 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52616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410</TotalTime>
  <Words>557</Words>
  <Application>Microsoft Office PowerPoint</Application>
  <PresentationFormat>On-screen Show (16:9)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 new roman</vt:lpstr>
      <vt:lpstr>Times New Roman</vt:lpstr>
      <vt:lpstr>VnBangkok</vt:lpstr>
      <vt:lpstr>VNbritannic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66</cp:revision>
  <dcterms:created xsi:type="dcterms:W3CDTF">2021-11-15T12:51:00Z</dcterms:created>
  <dcterms:modified xsi:type="dcterms:W3CDTF">2023-11-27T05:19:24Z</dcterms:modified>
</cp:coreProperties>
</file>