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14"/>
  </p:notesMasterIdLst>
  <p:sldIdLst>
    <p:sldId id="352" r:id="rId3"/>
    <p:sldId id="353" r:id="rId4"/>
    <p:sldId id="394" r:id="rId5"/>
    <p:sldId id="355" r:id="rId6"/>
    <p:sldId id="375" r:id="rId7"/>
    <p:sldId id="396" r:id="rId8"/>
    <p:sldId id="359" r:id="rId9"/>
    <p:sldId id="360" r:id="rId10"/>
    <p:sldId id="397" r:id="rId11"/>
    <p:sldId id="363" r:id="rId12"/>
    <p:sldId id="398" r:id="rId13"/>
  </p:sldIdLst>
  <p:sldSz cx="6858000" cy="5143500"/>
  <p:notesSz cx="6858000" cy="9144000"/>
  <p:embeddedFontLst>
    <p:embeddedFont>
      <p:font typeface="Calibri" panose="020F0502020204030204" pitchFamily="34" charset="0"/>
      <p:regular r:id="rId15"/>
      <p:bold r:id="rId16"/>
      <p:italic r:id="rId17"/>
      <p:boldItalic r:id="rId18"/>
    </p:embeddedFont>
    <p:embeddedFont>
      <p:font typeface="Montserrat" panose="02000505000000020004" pitchFamily="2" charset="0"/>
      <p:regular r:id="rId19"/>
    </p:embeddedFont>
    <p:embeddedFont>
      <p:font typeface="Kalam" panose="020B0604020202020204" charset="0"/>
      <p:regular r:id="rId20"/>
      <p:bold r:id="rId21"/>
    </p:embeddedFont>
    <p:embeddedFont>
      <p:font typeface="Calibri Light" panose="020F0302020204030204" pitchFamily="34" charset="0"/>
      <p:regular r:id="rId22"/>
      <p:italic r:id="rId23"/>
    </p:embeddedFont>
  </p:embeddedFontLst>
  <p:custDataLst>
    <p:tags r:id="rId2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0090"/>
    <a:srgbClr val="AEE2FA"/>
    <a:srgbClr val="07A7AF"/>
    <a:srgbClr val="F6D5A8"/>
    <a:srgbClr val="F45A21"/>
    <a:srgbClr val="DBE9AE"/>
    <a:srgbClr val="72B451"/>
    <a:srgbClr val="F9B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50" autoAdjust="0"/>
    <p:restoredTop sz="92818" autoAdjust="0"/>
  </p:normalViewPr>
  <p:slideViewPr>
    <p:cSldViewPr snapToGrid="0">
      <p:cViewPr varScale="1">
        <p:scale>
          <a:sx n="107" d="100"/>
          <a:sy n="107" d="100"/>
        </p:scale>
        <p:origin x="7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714522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78BDBA-477A-41FA-8EF6-A128ECA54F38}"/>
              </a:ext>
            </a:extLst>
          </p:cNvPr>
          <p:cNvSpPr>
            <a:spLocks noGrp="1"/>
          </p:cNvSpPr>
          <p:nvPr>
            <p:ph type="dt" sz="half" idx="10"/>
          </p:nvPr>
        </p:nvSpPr>
        <p:spPr/>
        <p:txBody>
          <a:bodyPr/>
          <a:lstStyle/>
          <a:p>
            <a:fld id="{83E351EE-8839-4BA5-9433-A3AB790C209C}" type="datetimeFigureOut">
              <a:rPr lang="en-US" smtClean="0"/>
              <a:t>5/14/2024</a:t>
            </a:fld>
            <a:endParaRPr lang="en-US"/>
          </a:p>
        </p:txBody>
      </p:sp>
      <p:sp>
        <p:nvSpPr>
          <p:cNvPr id="5" name="Footer Placeholder 4">
            <a:extLst>
              <a:ext uri="{FF2B5EF4-FFF2-40B4-BE49-F238E27FC236}">
                <a16:creationId xmlns:a16="http://schemas.microsoft.com/office/drawing/2014/main" xmlns=""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61B4A19-EF26-4488-9C6C-F995FC313F64}"/>
              </a:ext>
            </a:extLst>
          </p:cNvPr>
          <p:cNvSpPr>
            <a:spLocks noGrp="1"/>
          </p:cNvSpPr>
          <p:nvPr>
            <p:ph type="dt" sz="half" idx="10"/>
          </p:nvPr>
        </p:nvSpPr>
        <p:spPr/>
        <p:txBody>
          <a:bodyPr/>
          <a:lstStyle/>
          <a:p>
            <a:fld id="{83E351EE-8839-4BA5-9433-A3AB790C209C}" type="datetimeFigureOut">
              <a:rPr lang="en-US" smtClean="0"/>
              <a:t>5/14/2024</a:t>
            </a:fld>
            <a:endParaRPr lang="en-US"/>
          </a:p>
        </p:txBody>
      </p:sp>
      <p:sp>
        <p:nvSpPr>
          <p:cNvPr id="5" name="Footer Placeholder 4">
            <a:extLst>
              <a:ext uri="{FF2B5EF4-FFF2-40B4-BE49-F238E27FC236}">
                <a16:creationId xmlns:a16="http://schemas.microsoft.com/office/drawing/2014/main" xmlns=""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36763B3-4CE6-45C9-A209-D84FAD88FC3F}"/>
              </a:ext>
            </a:extLst>
          </p:cNvPr>
          <p:cNvSpPr>
            <a:spLocks noGrp="1"/>
          </p:cNvSpPr>
          <p:nvPr>
            <p:ph type="dt" sz="half" idx="10"/>
          </p:nvPr>
        </p:nvSpPr>
        <p:spPr/>
        <p:txBody>
          <a:bodyPr/>
          <a:lstStyle/>
          <a:p>
            <a:fld id="{83E351EE-8839-4BA5-9433-A3AB790C209C}" type="datetimeFigureOut">
              <a:rPr lang="en-US" smtClean="0"/>
              <a:t>5/14/2024</a:t>
            </a:fld>
            <a:endParaRPr lang="en-US"/>
          </a:p>
        </p:txBody>
      </p:sp>
      <p:sp>
        <p:nvSpPr>
          <p:cNvPr id="6" name="Footer Placeholder 5">
            <a:extLst>
              <a:ext uri="{FF2B5EF4-FFF2-40B4-BE49-F238E27FC236}">
                <a16:creationId xmlns:a16="http://schemas.microsoft.com/office/drawing/2014/main" xmlns=""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5159021-E7D0-4019-B89A-68E963A14A07}"/>
              </a:ext>
            </a:extLst>
          </p:cNvPr>
          <p:cNvSpPr>
            <a:spLocks noGrp="1"/>
          </p:cNvSpPr>
          <p:nvPr>
            <p:ph type="dt" sz="half" idx="10"/>
          </p:nvPr>
        </p:nvSpPr>
        <p:spPr/>
        <p:txBody>
          <a:bodyPr/>
          <a:lstStyle/>
          <a:p>
            <a:fld id="{83E351EE-8839-4BA5-9433-A3AB790C209C}" type="datetimeFigureOut">
              <a:rPr lang="en-US" smtClean="0"/>
              <a:t>5/14/2024</a:t>
            </a:fld>
            <a:endParaRPr lang="en-US"/>
          </a:p>
        </p:txBody>
      </p:sp>
      <p:sp>
        <p:nvSpPr>
          <p:cNvPr id="8" name="Footer Placeholder 7">
            <a:extLst>
              <a:ext uri="{FF2B5EF4-FFF2-40B4-BE49-F238E27FC236}">
                <a16:creationId xmlns:a16="http://schemas.microsoft.com/office/drawing/2014/main" xmlns=""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80F394E-89C4-46E8-ADFA-2D841AE07AC0}"/>
              </a:ext>
            </a:extLst>
          </p:cNvPr>
          <p:cNvSpPr>
            <a:spLocks noGrp="1"/>
          </p:cNvSpPr>
          <p:nvPr>
            <p:ph type="dt" sz="half" idx="10"/>
          </p:nvPr>
        </p:nvSpPr>
        <p:spPr/>
        <p:txBody>
          <a:bodyPr/>
          <a:lstStyle/>
          <a:p>
            <a:fld id="{83E351EE-8839-4BA5-9433-A3AB790C209C}" type="datetimeFigureOut">
              <a:rPr lang="en-US" smtClean="0"/>
              <a:t>5/14/2024</a:t>
            </a:fld>
            <a:endParaRPr lang="en-US"/>
          </a:p>
        </p:txBody>
      </p:sp>
      <p:sp>
        <p:nvSpPr>
          <p:cNvPr id="4" name="Footer Placeholder 3">
            <a:extLst>
              <a:ext uri="{FF2B5EF4-FFF2-40B4-BE49-F238E27FC236}">
                <a16:creationId xmlns:a16="http://schemas.microsoft.com/office/drawing/2014/main" xmlns=""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0A8966-EA34-47B8-BC89-0FAE8FDFE8D0}"/>
              </a:ext>
            </a:extLst>
          </p:cNvPr>
          <p:cNvSpPr>
            <a:spLocks noGrp="1"/>
          </p:cNvSpPr>
          <p:nvPr>
            <p:ph type="dt" sz="half" idx="10"/>
          </p:nvPr>
        </p:nvSpPr>
        <p:spPr/>
        <p:txBody>
          <a:bodyPr/>
          <a:lstStyle/>
          <a:p>
            <a:fld id="{83E351EE-8839-4BA5-9433-A3AB790C209C}" type="datetimeFigureOut">
              <a:rPr lang="en-US" smtClean="0"/>
              <a:t>5/14/2024</a:t>
            </a:fld>
            <a:endParaRPr lang="en-US"/>
          </a:p>
        </p:txBody>
      </p:sp>
      <p:sp>
        <p:nvSpPr>
          <p:cNvPr id="3" name="Footer Placeholder 2">
            <a:extLst>
              <a:ext uri="{FF2B5EF4-FFF2-40B4-BE49-F238E27FC236}">
                <a16:creationId xmlns:a16="http://schemas.microsoft.com/office/drawing/2014/main" xmlns=""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0EB1EC-453F-418F-810F-EF3E7FBA6AF6}"/>
              </a:ext>
            </a:extLst>
          </p:cNvPr>
          <p:cNvSpPr>
            <a:spLocks noGrp="1"/>
          </p:cNvSpPr>
          <p:nvPr>
            <p:ph type="dt" sz="half" idx="10"/>
          </p:nvPr>
        </p:nvSpPr>
        <p:spPr/>
        <p:txBody>
          <a:bodyPr/>
          <a:lstStyle/>
          <a:p>
            <a:fld id="{83E351EE-8839-4BA5-9433-A3AB790C209C}" type="datetimeFigureOut">
              <a:rPr lang="en-US" smtClean="0"/>
              <a:t>5/14/2024</a:t>
            </a:fld>
            <a:endParaRPr lang="en-US"/>
          </a:p>
        </p:txBody>
      </p:sp>
      <p:sp>
        <p:nvSpPr>
          <p:cNvPr id="6" name="Footer Placeholder 5">
            <a:extLst>
              <a:ext uri="{FF2B5EF4-FFF2-40B4-BE49-F238E27FC236}">
                <a16:creationId xmlns:a16="http://schemas.microsoft.com/office/drawing/2014/main" xmlns=""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E974F8-5759-4D1C-99D7-E6BD5789D10B}"/>
              </a:ext>
            </a:extLst>
          </p:cNvPr>
          <p:cNvSpPr>
            <a:spLocks noGrp="1"/>
          </p:cNvSpPr>
          <p:nvPr>
            <p:ph type="dt" sz="half" idx="10"/>
          </p:nvPr>
        </p:nvSpPr>
        <p:spPr/>
        <p:txBody>
          <a:bodyPr/>
          <a:lstStyle/>
          <a:p>
            <a:fld id="{83E351EE-8839-4BA5-9433-A3AB790C209C}" type="datetimeFigureOut">
              <a:rPr lang="en-US" smtClean="0"/>
              <a:t>5/14/2024</a:t>
            </a:fld>
            <a:endParaRPr lang="en-US"/>
          </a:p>
        </p:txBody>
      </p:sp>
      <p:sp>
        <p:nvSpPr>
          <p:cNvPr id="6" name="Footer Placeholder 5">
            <a:extLst>
              <a:ext uri="{FF2B5EF4-FFF2-40B4-BE49-F238E27FC236}">
                <a16:creationId xmlns:a16="http://schemas.microsoft.com/office/drawing/2014/main" xmlns=""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948F21-8527-45A8-A913-46E7BFF71802}"/>
              </a:ext>
            </a:extLst>
          </p:cNvPr>
          <p:cNvSpPr>
            <a:spLocks noGrp="1"/>
          </p:cNvSpPr>
          <p:nvPr>
            <p:ph type="dt" sz="half" idx="10"/>
          </p:nvPr>
        </p:nvSpPr>
        <p:spPr/>
        <p:txBody>
          <a:bodyPr/>
          <a:lstStyle/>
          <a:p>
            <a:fld id="{83E351EE-8839-4BA5-9433-A3AB790C209C}" type="datetimeFigureOut">
              <a:rPr lang="en-US" smtClean="0"/>
              <a:t>5/14/2024</a:t>
            </a:fld>
            <a:endParaRPr lang="en-US"/>
          </a:p>
        </p:txBody>
      </p:sp>
      <p:sp>
        <p:nvSpPr>
          <p:cNvPr id="5" name="Footer Placeholder 4">
            <a:extLst>
              <a:ext uri="{FF2B5EF4-FFF2-40B4-BE49-F238E27FC236}">
                <a16:creationId xmlns:a16="http://schemas.microsoft.com/office/drawing/2014/main" xmlns=""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D941A8-77B1-4BFD-81B6-F028F0C834F8}"/>
              </a:ext>
            </a:extLst>
          </p:cNvPr>
          <p:cNvSpPr>
            <a:spLocks noGrp="1"/>
          </p:cNvSpPr>
          <p:nvPr>
            <p:ph type="dt" sz="half" idx="10"/>
          </p:nvPr>
        </p:nvSpPr>
        <p:spPr/>
        <p:txBody>
          <a:bodyPr/>
          <a:lstStyle/>
          <a:p>
            <a:fld id="{83E351EE-8839-4BA5-9433-A3AB790C209C}" type="datetimeFigureOut">
              <a:rPr lang="en-US" smtClean="0"/>
              <a:t>5/14/2024</a:t>
            </a:fld>
            <a:endParaRPr lang="en-US"/>
          </a:p>
        </p:txBody>
      </p:sp>
      <p:sp>
        <p:nvSpPr>
          <p:cNvPr id="5" name="Footer Placeholder 4">
            <a:extLst>
              <a:ext uri="{FF2B5EF4-FFF2-40B4-BE49-F238E27FC236}">
                <a16:creationId xmlns:a16="http://schemas.microsoft.com/office/drawing/2014/main" xmlns=""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1CCD5C7-CF36-4C1D-B15A-773D0D547641}"/>
              </a:ext>
            </a:extLst>
          </p:cNvPr>
          <p:cNvSpPr>
            <a:spLocks noGrp="1"/>
          </p:cNvSpPr>
          <p:nvPr>
            <p:ph type="dt" sz="half" idx="10"/>
          </p:nvPr>
        </p:nvSpPr>
        <p:spPr/>
        <p:txBody>
          <a:bodyPr/>
          <a:lstStyle/>
          <a:p>
            <a:fld id="{83E351EE-8839-4BA5-9433-A3AB790C209C}" type="datetimeFigureOut">
              <a:rPr lang="en-US" smtClean="0"/>
              <a:t>5/14/2024</a:t>
            </a:fld>
            <a:endParaRPr lang="en-US"/>
          </a:p>
        </p:txBody>
      </p:sp>
      <p:sp>
        <p:nvSpPr>
          <p:cNvPr id="5" name="Footer Placeholder 4">
            <a:extLst>
              <a:ext uri="{FF2B5EF4-FFF2-40B4-BE49-F238E27FC236}">
                <a16:creationId xmlns:a16="http://schemas.microsoft.com/office/drawing/2014/main" xmlns=""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xmlns=""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5/14/2024</a:t>
            </a:fld>
            <a:endParaRPr lang="en-US"/>
          </a:p>
        </p:txBody>
      </p:sp>
      <p:sp>
        <p:nvSpPr>
          <p:cNvPr id="5" name="Footer Placeholder 4">
            <a:extLst>
              <a:ext uri="{FF2B5EF4-FFF2-40B4-BE49-F238E27FC236}">
                <a16:creationId xmlns:a16="http://schemas.microsoft.com/office/drawing/2014/main" xmlns=""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2.xml"/><Relationship Id="rId7"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10.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17.jpe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33E36AB-714E-4BC3-850C-E6AC6384CFB5}"/>
              </a:ext>
            </a:extLst>
          </p:cNvPr>
          <p:cNvSpPr txBox="1"/>
          <p:nvPr/>
        </p:nvSpPr>
        <p:spPr>
          <a:xfrm>
            <a:off x="1630309" y="1302075"/>
            <a:ext cx="4887843"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Xếp các từ ngữ dưới đây vào nhóm thích hợp.</a:t>
            </a:r>
          </a:p>
        </p:txBody>
      </p:sp>
      <p:sp>
        <p:nvSpPr>
          <p:cNvPr id="6" name="TextBox 5">
            <a:extLst>
              <a:ext uri="{FF2B5EF4-FFF2-40B4-BE49-F238E27FC236}">
                <a16:creationId xmlns:a16="http://schemas.microsoft.com/office/drawing/2014/main" xmlns=""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27" name="Picture 26">
            <a:extLst>
              <a:ext uri="{FF2B5EF4-FFF2-40B4-BE49-F238E27FC236}">
                <a16:creationId xmlns:a16="http://schemas.microsoft.com/office/drawing/2014/main" xmlns="" id="{BB774EB6-E2F1-40C0-992A-F8D87333244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grpSp>
        <p:nvGrpSpPr>
          <p:cNvPr id="5" name="Group 4">
            <a:extLst>
              <a:ext uri="{FF2B5EF4-FFF2-40B4-BE49-F238E27FC236}">
                <a16:creationId xmlns:a16="http://schemas.microsoft.com/office/drawing/2014/main" xmlns="" id="{F467ABF7-0F5B-4101-A932-244BA0424A9E}"/>
              </a:ext>
            </a:extLst>
          </p:cNvPr>
          <p:cNvGrpSpPr/>
          <p:nvPr/>
        </p:nvGrpSpPr>
        <p:grpSpPr>
          <a:xfrm>
            <a:off x="494881" y="3175132"/>
            <a:ext cx="5951852" cy="1826837"/>
            <a:chOff x="512466" y="3110367"/>
            <a:chExt cx="6194809" cy="1877039"/>
          </a:xfrm>
        </p:grpSpPr>
        <p:pic>
          <p:nvPicPr>
            <p:cNvPr id="28" name="Picture 27">
              <a:extLst>
                <a:ext uri="{FF2B5EF4-FFF2-40B4-BE49-F238E27FC236}">
                  <a16:creationId xmlns:a16="http://schemas.microsoft.com/office/drawing/2014/main" xmlns="" id="{35FF7AF8-59A6-459A-8D2E-1EC6261A1985}"/>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12466" y="3110367"/>
              <a:ext cx="6194809" cy="1877039"/>
            </a:xfrm>
            <a:prstGeom prst="rect">
              <a:avLst/>
            </a:prstGeom>
          </p:spPr>
        </p:pic>
        <p:sp>
          <p:nvSpPr>
            <p:cNvPr id="3" name="TextBox 2">
              <a:extLst>
                <a:ext uri="{FF2B5EF4-FFF2-40B4-BE49-F238E27FC236}">
                  <a16:creationId xmlns:a16="http://schemas.microsoft.com/office/drawing/2014/main" xmlns="" id="{A23EF5B7-B6C8-48A8-97FB-63FFC8647C94}"/>
                </a:ext>
              </a:extLst>
            </p:cNvPr>
            <p:cNvSpPr txBox="1"/>
            <p:nvPr/>
          </p:nvSpPr>
          <p:spPr>
            <a:xfrm>
              <a:off x="1467059" y="3775952"/>
              <a:ext cx="1837362" cy="338554"/>
            </a:xfrm>
            <a:prstGeom prst="rect">
              <a:avLst/>
            </a:prstGeom>
            <a:noFill/>
          </p:spPr>
          <p:txBody>
            <a:bodyPr wrap="none" rtlCol="0">
              <a:spAutoFit/>
            </a:bodyPr>
            <a:lstStyle/>
            <a:p>
              <a:r>
                <a:rPr lang="vi-VN" sz="1600" dirty="0">
                  <a:latin typeface="+mn-lt"/>
                </a:rPr>
                <a:t>Từ ngữ chỉ sự vật</a:t>
              </a:r>
            </a:p>
          </p:txBody>
        </p:sp>
        <p:sp>
          <p:nvSpPr>
            <p:cNvPr id="30" name="TextBox 29">
              <a:extLst>
                <a:ext uri="{FF2B5EF4-FFF2-40B4-BE49-F238E27FC236}">
                  <a16:creationId xmlns:a16="http://schemas.microsoft.com/office/drawing/2014/main" xmlns="" id="{B3C6B111-17B5-45AA-840E-0F7D27CEA878}"/>
                </a:ext>
              </a:extLst>
            </p:cNvPr>
            <p:cNvSpPr txBox="1"/>
            <p:nvPr/>
          </p:nvSpPr>
          <p:spPr>
            <a:xfrm>
              <a:off x="4021938" y="3775952"/>
              <a:ext cx="2231701" cy="338554"/>
            </a:xfrm>
            <a:prstGeom prst="rect">
              <a:avLst/>
            </a:prstGeom>
            <a:noFill/>
          </p:spPr>
          <p:txBody>
            <a:bodyPr wrap="none" rtlCol="0">
              <a:spAutoFit/>
            </a:bodyPr>
            <a:lstStyle/>
            <a:p>
              <a:r>
                <a:rPr lang="vi-VN" sz="1600" dirty="0">
                  <a:latin typeface="+mn-lt"/>
                </a:rPr>
                <a:t>Từ ngữ chỉ đặc điểm</a:t>
              </a:r>
            </a:p>
          </p:txBody>
        </p:sp>
      </p:grpSp>
      <p:pic>
        <p:nvPicPr>
          <p:cNvPr id="32" name="Picture 31">
            <a:extLst>
              <a:ext uri="{FF2B5EF4-FFF2-40B4-BE49-F238E27FC236}">
                <a16:creationId xmlns:a16="http://schemas.microsoft.com/office/drawing/2014/main" xmlns="" id="{CE60BB1C-9C55-4992-B347-5C140DE9E8C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r="67337" b="50803"/>
          <a:stretch/>
        </p:blipFill>
        <p:spPr>
          <a:xfrm>
            <a:off x="494881" y="1868106"/>
            <a:ext cx="1916723" cy="563595"/>
          </a:xfrm>
          <a:prstGeom prst="rect">
            <a:avLst/>
          </a:prstGeom>
        </p:spPr>
      </p:pic>
      <p:pic>
        <p:nvPicPr>
          <p:cNvPr id="38" name="Picture 37">
            <a:extLst>
              <a:ext uri="{FF2B5EF4-FFF2-40B4-BE49-F238E27FC236}">
                <a16:creationId xmlns:a16="http://schemas.microsoft.com/office/drawing/2014/main" xmlns="" id="{F37506FC-1F18-4636-BFAD-9398C29A1A32}"/>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00" t="53121" r="67037" b="-2318"/>
          <a:stretch/>
        </p:blipFill>
        <p:spPr>
          <a:xfrm>
            <a:off x="512466" y="2438434"/>
            <a:ext cx="1916723" cy="563595"/>
          </a:xfrm>
          <a:prstGeom prst="rect">
            <a:avLst/>
          </a:prstGeom>
        </p:spPr>
      </p:pic>
      <p:pic>
        <p:nvPicPr>
          <p:cNvPr id="48" name="Picture 47">
            <a:extLst>
              <a:ext uri="{FF2B5EF4-FFF2-40B4-BE49-F238E27FC236}">
                <a16:creationId xmlns:a16="http://schemas.microsoft.com/office/drawing/2014/main" xmlns="" id="{6F083C8D-C7D9-4F6F-A03F-4A3B6D27D54A}"/>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369" t="495" r="33968" b="50308"/>
          <a:stretch/>
        </p:blipFill>
        <p:spPr>
          <a:xfrm>
            <a:off x="2470638" y="1868106"/>
            <a:ext cx="1916723" cy="563595"/>
          </a:xfrm>
          <a:prstGeom prst="rect">
            <a:avLst/>
          </a:prstGeom>
        </p:spPr>
      </p:pic>
      <p:pic>
        <p:nvPicPr>
          <p:cNvPr id="49" name="Picture 48">
            <a:extLst>
              <a:ext uri="{FF2B5EF4-FFF2-40B4-BE49-F238E27FC236}">
                <a16:creationId xmlns:a16="http://schemas.microsoft.com/office/drawing/2014/main" xmlns="" id="{D4A61E6D-D75B-4BA8-BA1F-E18A881B681D}"/>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088" t="51571" r="34249" b="-768"/>
          <a:stretch/>
        </p:blipFill>
        <p:spPr>
          <a:xfrm>
            <a:off x="2488223" y="2438434"/>
            <a:ext cx="1916723" cy="563595"/>
          </a:xfrm>
          <a:prstGeom prst="rect">
            <a:avLst/>
          </a:prstGeom>
        </p:spPr>
      </p:pic>
      <p:pic>
        <p:nvPicPr>
          <p:cNvPr id="50" name="Picture 49">
            <a:extLst>
              <a:ext uri="{FF2B5EF4-FFF2-40B4-BE49-F238E27FC236}">
                <a16:creationId xmlns:a16="http://schemas.microsoft.com/office/drawing/2014/main" xmlns="" id="{C085BF41-FE3B-4B09-9575-D98F538A2DE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200" r="137" b="50803"/>
          <a:stretch/>
        </p:blipFill>
        <p:spPr>
          <a:xfrm>
            <a:off x="4446398" y="1868106"/>
            <a:ext cx="1916723" cy="563595"/>
          </a:xfrm>
          <a:prstGeom prst="rect">
            <a:avLst/>
          </a:prstGeom>
        </p:spPr>
      </p:pic>
      <p:pic>
        <p:nvPicPr>
          <p:cNvPr id="51" name="Picture 50">
            <a:extLst>
              <a:ext uri="{FF2B5EF4-FFF2-40B4-BE49-F238E27FC236}">
                <a16:creationId xmlns:a16="http://schemas.microsoft.com/office/drawing/2014/main" xmlns="" id="{F4F8D672-2434-44EC-BBC9-2DD32B44ED18}"/>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338" t="53121" r="-1" b="-2318"/>
          <a:stretch/>
        </p:blipFill>
        <p:spPr>
          <a:xfrm>
            <a:off x="4463983" y="2438434"/>
            <a:ext cx="1916723" cy="563595"/>
          </a:xfrm>
          <a:prstGeom prst="rect">
            <a:avLst/>
          </a:prstGeom>
        </p:spPr>
      </p:pic>
    </p:spTree>
    <p:custDataLst>
      <p:tags r:id="rId1"/>
    </p:custDataLst>
    <p:extLst>
      <p:ext uri="{BB962C8B-B14F-4D97-AF65-F5344CB8AC3E}">
        <p14:creationId xmlns:p14="http://schemas.microsoft.com/office/powerpoint/2010/main" val="338651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par>
                                <p:cTn id="22" presetID="16" presetClass="entr" presetSubtype="21"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par>
                                <p:cTn id="25" presetID="16" presetClass="entr" presetSubtype="21"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par>
                                <p:cTn id="28" presetID="16" presetClass="entr" presetSubtype="21"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barn(inVertical)">
                                      <p:cBhvr>
                                        <p:cTn id="30" dur="500"/>
                                        <p:tgtEl>
                                          <p:spTgt spid="50"/>
                                        </p:tgtEl>
                                      </p:cBhvr>
                                    </p:animEffect>
                                  </p:childTnLst>
                                </p:cTn>
                              </p:par>
                              <p:par>
                                <p:cTn id="31" presetID="16" presetClass="entr" presetSubtype="21"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inVertic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44444E-6 -1.23457E-6 L 0.52592 -0.04167 " pathEditMode="relative" rAng="0" ptsTypes="AA">
                                      <p:cBhvr>
                                        <p:cTn id="37" dur="2000" fill="hold"/>
                                        <p:tgtEl>
                                          <p:spTgt spid="32"/>
                                        </p:tgtEl>
                                        <p:attrNameLst>
                                          <p:attrName>ppt_x</p:attrName>
                                          <p:attrName>ppt_y</p:attrName>
                                        </p:attrNameLst>
                                      </p:cBhvr>
                                      <p:rCtr x="26296" y="-2099"/>
                                    </p:animMotion>
                                  </p:childTnLst>
                                </p:cTn>
                              </p:par>
                              <p:par>
                                <p:cTn id="38" presetID="42" presetClass="path" presetSubtype="0" accel="50000" decel="50000" fill="hold" nodeType="withEffect">
                                  <p:stCondLst>
                                    <p:cond delay="0"/>
                                  </p:stCondLst>
                                  <p:childTnLst>
                                    <p:animMotion origin="layout" path="M -1.85185E-6 -3.7037E-6 L 0.1 -0.05463 " pathEditMode="relative" rAng="0" ptsTypes="AA">
                                      <p:cBhvr>
                                        <p:cTn id="39" dur="2000" fill="hold"/>
                                        <p:tgtEl>
                                          <p:spTgt spid="38"/>
                                        </p:tgtEl>
                                        <p:attrNameLst>
                                          <p:attrName>ppt_x</p:attrName>
                                          <p:attrName>ppt_y</p:attrName>
                                        </p:attrNameLst>
                                      </p:cBhvr>
                                      <p:rCtr x="5000" y="-2747"/>
                                    </p:animMotion>
                                  </p:childTnLst>
                                </p:cTn>
                              </p:par>
                              <p:par>
                                <p:cTn id="40" presetID="42" presetClass="path" presetSubtype="0" accel="50000" decel="50000" fill="hold" nodeType="withEffect">
                                  <p:stCondLst>
                                    <p:cond delay="0"/>
                                  </p:stCondLst>
                                  <p:childTnLst>
                                    <p:animMotion origin="layout" path="M 0 -1.23457E-6 L -0.18889 -0.04012 " pathEditMode="relative" rAng="0" ptsTypes="AA">
                                      <p:cBhvr>
                                        <p:cTn id="41" dur="2000" fill="hold"/>
                                        <p:tgtEl>
                                          <p:spTgt spid="48"/>
                                        </p:tgtEl>
                                        <p:attrNameLst>
                                          <p:attrName>ppt_x</p:attrName>
                                          <p:attrName>ppt_y</p:attrName>
                                        </p:attrNameLst>
                                      </p:cBhvr>
                                      <p:rCtr x="-9444" y="-2006"/>
                                    </p:animMotion>
                                  </p:childTnLst>
                                </p:cTn>
                              </p:par>
                              <p:par>
                                <p:cTn id="42" presetID="42" presetClass="path" presetSubtype="0" accel="50000" decel="50000" fill="hold" nodeType="withEffect">
                                  <p:stCondLst>
                                    <p:cond delay="0"/>
                                  </p:stCondLst>
                                  <p:childTnLst>
                                    <p:animMotion origin="layout" path="M 3.7037E-6 -3.7037E-6 L -0.19468 0.05494 " pathEditMode="relative" rAng="0" ptsTypes="AA">
                                      <p:cBhvr>
                                        <p:cTn id="43" dur="2000" fill="hold"/>
                                        <p:tgtEl>
                                          <p:spTgt spid="49"/>
                                        </p:tgtEl>
                                        <p:attrNameLst>
                                          <p:attrName>ppt_x</p:attrName>
                                          <p:attrName>ppt_y</p:attrName>
                                        </p:attrNameLst>
                                      </p:cBhvr>
                                      <p:rCtr x="-9745" y="2747"/>
                                    </p:animMotion>
                                  </p:childTnLst>
                                </p:cTn>
                              </p:par>
                              <p:par>
                                <p:cTn id="44" presetID="42" presetClass="path" presetSubtype="0" accel="50000" decel="50000" fill="hold" nodeType="withEffect">
                                  <p:stCondLst>
                                    <p:cond delay="0"/>
                                  </p:stCondLst>
                                  <p:childTnLst>
                                    <p:animMotion origin="layout" path="M -2.96296E-6 -1.23457E-6 L -0.05578 0.05617 " pathEditMode="relative" rAng="0" ptsTypes="AA">
                                      <p:cBhvr>
                                        <p:cTn id="45" dur="2000" fill="hold"/>
                                        <p:tgtEl>
                                          <p:spTgt spid="50"/>
                                        </p:tgtEl>
                                        <p:attrNameLst>
                                          <p:attrName>ppt_x</p:attrName>
                                          <p:attrName>ppt_y</p:attrName>
                                        </p:attrNameLst>
                                      </p:cBhvr>
                                      <p:rCtr x="-2801" y="2809"/>
                                    </p:animMotion>
                                  </p:childTnLst>
                                </p:cTn>
                              </p:par>
                              <p:par>
                                <p:cTn id="46" presetID="42" presetClass="path" presetSubtype="0" accel="50000" decel="50000" fill="hold" nodeType="withEffect">
                                  <p:stCondLst>
                                    <p:cond delay="0"/>
                                  </p:stCondLst>
                                  <p:childTnLst>
                                    <p:animMotion origin="layout" path="M 7.40741E-7 -3.7037E-6 L -0.05602 0.05618 " pathEditMode="relative" rAng="0" ptsTypes="AA">
                                      <p:cBhvr>
                                        <p:cTn id="47" dur="2000" fill="hold"/>
                                        <p:tgtEl>
                                          <p:spTgt spid="51"/>
                                        </p:tgtEl>
                                        <p:attrNameLst>
                                          <p:attrName>ppt_x</p:attrName>
                                          <p:attrName>ppt_y</p:attrName>
                                        </p:attrNameLst>
                                      </p:cBhvr>
                                      <p:rCtr x="-2801" y="2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4D9DCF1-CC14-4713-BDC6-4FDAF336321B}"/>
              </a:ext>
            </a:extLst>
          </p:cNvPr>
          <p:cNvGrpSpPr/>
          <p:nvPr/>
        </p:nvGrpSpPr>
        <p:grpSpPr>
          <a:xfrm>
            <a:off x="336620" y="1612049"/>
            <a:ext cx="6184760" cy="2063653"/>
            <a:chOff x="336620" y="1612049"/>
            <a:chExt cx="6184760" cy="2063653"/>
          </a:xfrm>
        </p:grpSpPr>
        <p:pic>
          <p:nvPicPr>
            <p:cNvPr id="2" name="Picture 1">
              <a:extLst>
                <a:ext uri="{FF2B5EF4-FFF2-40B4-BE49-F238E27FC236}">
                  <a16:creationId xmlns:a16="http://schemas.microsoft.com/office/drawing/2014/main" xmlns="" id="{F0025A15-E167-4384-B831-2411BE040B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620" y="1612049"/>
              <a:ext cx="6184760" cy="2063653"/>
            </a:xfrm>
            <a:prstGeom prst="rect">
              <a:avLst/>
            </a:prstGeom>
          </p:spPr>
        </p:pic>
        <p:sp>
          <p:nvSpPr>
            <p:cNvPr id="3" name="TextBox 2">
              <a:extLst>
                <a:ext uri="{FF2B5EF4-FFF2-40B4-BE49-F238E27FC236}">
                  <a16:creationId xmlns:a16="http://schemas.microsoft.com/office/drawing/2014/main" xmlns="" id="{639CC407-68A2-4771-B63A-C733D549E9E1}"/>
                </a:ext>
              </a:extLst>
            </p:cNvPr>
            <p:cNvSpPr txBox="1"/>
            <p:nvPr/>
          </p:nvSpPr>
          <p:spPr>
            <a:xfrm>
              <a:off x="1507253" y="1662289"/>
              <a:ext cx="331596" cy="400110"/>
            </a:xfrm>
            <a:prstGeom prst="rect">
              <a:avLst/>
            </a:prstGeom>
            <a:noFill/>
          </p:spPr>
          <p:txBody>
            <a:bodyPr wrap="square" rtlCol="0">
              <a:spAutoFit/>
            </a:bodyPr>
            <a:lstStyle/>
            <a:p>
              <a:r>
                <a:rPr lang="vi-VN" sz="2000">
                  <a:latin typeface="+mn-lt"/>
                </a:rPr>
                <a:t>A</a:t>
              </a:r>
              <a:endParaRPr lang="vi-VN" sz="2000" dirty="0">
                <a:latin typeface="+mn-lt"/>
              </a:endParaRPr>
            </a:p>
          </p:txBody>
        </p:sp>
        <p:sp>
          <p:nvSpPr>
            <p:cNvPr id="4" name="TextBox 3">
              <a:extLst>
                <a:ext uri="{FF2B5EF4-FFF2-40B4-BE49-F238E27FC236}">
                  <a16:creationId xmlns:a16="http://schemas.microsoft.com/office/drawing/2014/main" xmlns="" id="{B0BD5395-1D3D-4237-91E3-4DFE2DED8988}"/>
                </a:ext>
              </a:extLst>
            </p:cNvPr>
            <p:cNvSpPr txBox="1"/>
            <p:nvPr/>
          </p:nvSpPr>
          <p:spPr>
            <a:xfrm>
              <a:off x="4687557" y="1662289"/>
              <a:ext cx="331596" cy="400110"/>
            </a:xfrm>
            <a:prstGeom prst="rect">
              <a:avLst/>
            </a:prstGeom>
            <a:noFill/>
          </p:spPr>
          <p:txBody>
            <a:bodyPr wrap="square" rtlCol="0">
              <a:spAutoFit/>
            </a:bodyPr>
            <a:lstStyle/>
            <a:p>
              <a:r>
                <a:rPr lang="vi-VN" sz="2000" dirty="0">
                  <a:latin typeface="+mn-lt"/>
                </a:rPr>
                <a:t>B</a:t>
              </a:r>
            </a:p>
          </p:txBody>
        </p:sp>
      </p:grpSp>
      <p:sp>
        <p:nvSpPr>
          <p:cNvPr id="6" name="TextBox 5">
            <a:extLst>
              <a:ext uri="{FF2B5EF4-FFF2-40B4-BE49-F238E27FC236}">
                <a16:creationId xmlns:a16="http://schemas.microsoft.com/office/drawing/2014/main" xmlns="" id="{8185FB34-D233-4001-AB73-D7A2B3FF7AC7}"/>
              </a:ext>
            </a:extLst>
          </p:cNvPr>
          <p:cNvSpPr txBox="1"/>
          <p:nvPr/>
        </p:nvSpPr>
        <p:spPr>
          <a:xfrm>
            <a:off x="571482" y="997537"/>
            <a:ext cx="571503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Kết hợp từ ngữ ở cột A với từ ngữ ở cột B để tạo câu.</a:t>
            </a:r>
          </a:p>
        </p:txBody>
      </p:sp>
      <p:cxnSp>
        <p:nvCxnSpPr>
          <p:cNvPr id="8" name="Straight Connector 7">
            <a:extLst>
              <a:ext uri="{FF2B5EF4-FFF2-40B4-BE49-F238E27FC236}">
                <a16:creationId xmlns:a16="http://schemas.microsoft.com/office/drawing/2014/main" xmlns="" id="{83EF851C-71D2-4EC2-A270-9A5DCB4E8CC9}"/>
              </a:ext>
            </a:extLst>
          </p:cNvPr>
          <p:cNvCxnSpPr/>
          <p:nvPr/>
        </p:nvCxnSpPr>
        <p:spPr>
          <a:xfrm>
            <a:off x="3064747" y="2421653"/>
            <a:ext cx="364253" cy="1034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52A08BA-1D7F-467C-B196-42AB7076DDA8}"/>
              </a:ext>
            </a:extLst>
          </p:cNvPr>
          <p:cNvCxnSpPr>
            <a:cxnSpLocks/>
          </p:cNvCxnSpPr>
          <p:nvPr/>
        </p:nvCxnSpPr>
        <p:spPr>
          <a:xfrm flipV="1">
            <a:off x="3087356" y="2351314"/>
            <a:ext cx="268793" cy="5878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B9EC644-D335-4D52-9693-765462BD3F66}"/>
              </a:ext>
            </a:extLst>
          </p:cNvPr>
          <p:cNvCxnSpPr>
            <a:cxnSpLocks/>
          </p:cNvCxnSpPr>
          <p:nvPr/>
        </p:nvCxnSpPr>
        <p:spPr>
          <a:xfrm flipV="1">
            <a:off x="3087356" y="2868804"/>
            <a:ext cx="268793" cy="5878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02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xmlns=""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4" name="TextBox 3">
              <a:extLst>
                <a:ext uri="{FF2B5EF4-FFF2-40B4-BE49-F238E27FC236}">
                  <a16:creationId xmlns:a16="http://schemas.microsoft.com/office/drawing/2014/main" xmlns=""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5" name="TextBox 4">
            <a:extLst>
              <a:ext uri="{FF2B5EF4-FFF2-40B4-BE49-F238E27FC236}">
                <a16:creationId xmlns:a16="http://schemas.microsoft.com/office/drawing/2014/main" xmlns=""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
        <p:nvSpPr>
          <p:cNvPr id="10" name="TextBox 9">
            <a:extLst>
              <a:ext uri="{FF2B5EF4-FFF2-40B4-BE49-F238E27FC236}">
                <a16:creationId xmlns:a16="http://schemas.microsoft.com/office/drawing/2014/main" xmlns="" id="{5BF60F04-36B4-45A2-B1D1-F13D064BD417}"/>
              </a:ext>
            </a:extLst>
          </p:cNvPr>
          <p:cNvSpPr txBox="1"/>
          <p:nvPr/>
        </p:nvSpPr>
        <p:spPr>
          <a:xfrm>
            <a:off x="1520568" y="1356213"/>
            <a:ext cx="5141490" cy="323165"/>
          </a:xfrm>
          <a:prstGeom prst="rect">
            <a:avLst/>
          </a:prstGeom>
          <a:noFill/>
        </p:spPr>
        <p:txBody>
          <a:bodyPr wrap="square" rtlCol="0">
            <a:spAutoFit/>
          </a:bodyPr>
          <a:lstStyle/>
          <a:p>
            <a:r>
              <a:rPr lang="vi-VN" sz="1500" dirty="0">
                <a:latin typeface="UTM Avo" panose="02040603050506020204" pitchFamily="18" charset="0"/>
              </a:rPr>
              <a:t>Em biết những gì về Thủ đô Hà Nội?</a:t>
            </a:r>
            <a:endParaRPr lang="en-US" sz="1500" dirty="0">
              <a:latin typeface="UTM Avo" panose="02040603050506020204" pitchFamily="18" charset="0"/>
            </a:endParaRPr>
          </a:p>
        </p:txBody>
      </p:sp>
      <p:pic>
        <p:nvPicPr>
          <p:cNvPr id="11" name="Picture 10">
            <a:extLst>
              <a:ext uri="{FF2B5EF4-FFF2-40B4-BE49-F238E27FC236}">
                <a16:creationId xmlns:a16="http://schemas.microsoft.com/office/drawing/2014/main" xmlns="" id="{694660AC-3FC6-4716-A48A-E33D598CC2EA}"/>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6" name="Trailer Hà Nội Nhìn Từ Trên Cao  -Thủ Đô Ngàn Năm Văn Hiến">
            <a:hlinkClick r:id="" action="ppaction://media"/>
            <a:extLst>
              <a:ext uri="{FF2B5EF4-FFF2-40B4-BE49-F238E27FC236}">
                <a16:creationId xmlns:a16="http://schemas.microsoft.com/office/drawing/2014/main" xmlns="" id="{5DE462D4-6852-4116-8696-5A7DA39E8B3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957499" y="1829896"/>
            <a:ext cx="4943002" cy="2780439"/>
          </a:xfrm>
          <a:prstGeom prst="roundRect">
            <a:avLst/>
          </a:prstGeom>
          <a:ln w="28575">
            <a:solidFill>
              <a:schemeClr val="bg1">
                <a:lumMod val="25000"/>
              </a:schemeClr>
            </a:solidFill>
          </a:ln>
          <a:effectLst>
            <a:innerShdw blurRad="114300" dist="50800">
              <a:srgbClr val="000000">
                <a:alpha val="0"/>
              </a:srgbClr>
            </a:innerShdw>
          </a:effectLst>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6"/>
                </p:tgtEl>
              </p:cMediaNode>
            </p:video>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xmlns=""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4" name="TextBox 3">
              <a:extLst>
                <a:ext uri="{FF2B5EF4-FFF2-40B4-BE49-F238E27FC236}">
                  <a16:creationId xmlns:a16="http://schemas.microsoft.com/office/drawing/2014/main" xmlns=""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5" name="TextBox 4">
            <a:extLst>
              <a:ext uri="{FF2B5EF4-FFF2-40B4-BE49-F238E27FC236}">
                <a16:creationId xmlns:a16="http://schemas.microsoft.com/office/drawing/2014/main" xmlns=""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xmlns="" id="{4A63FAE8-9851-4821-AC37-F89E1AECF5FF}"/>
              </a:ext>
            </a:extLst>
          </p:cNvPr>
          <p:cNvPicPr>
            <a:picLocks noChangeAspect="1"/>
          </p:cNvPicPr>
          <p:nvPr/>
        </p:nvPicPr>
        <p:blipFill>
          <a:blip r:embed="rId3"/>
          <a:stretch>
            <a:fillRect/>
          </a:stretch>
        </p:blipFill>
        <p:spPr>
          <a:xfrm>
            <a:off x="388430" y="1605177"/>
            <a:ext cx="6081139" cy="2773345"/>
          </a:xfrm>
          <a:prstGeom prst="rect">
            <a:avLst/>
          </a:prstGeom>
        </p:spPr>
      </p:pic>
      <p:grpSp>
        <p:nvGrpSpPr>
          <p:cNvPr id="8" name="Group 7">
            <a:extLst>
              <a:ext uri="{FF2B5EF4-FFF2-40B4-BE49-F238E27FC236}">
                <a16:creationId xmlns:a16="http://schemas.microsoft.com/office/drawing/2014/main" xmlns="" id="{0DA78C65-4C97-4AC5-B291-22BCB26789DC}"/>
              </a:ext>
            </a:extLst>
          </p:cNvPr>
          <p:cNvGrpSpPr/>
          <p:nvPr/>
        </p:nvGrpSpPr>
        <p:grpSpPr>
          <a:xfrm>
            <a:off x="5421086" y="3095149"/>
            <a:ext cx="1436914" cy="2058400"/>
            <a:chOff x="783771" y="2571750"/>
            <a:chExt cx="1750296" cy="2571750"/>
          </a:xfrm>
        </p:grpSpPr>
        <p:sp>
          <p:nvSpPr>
            <p:cNvPr id="7" name="Oval 6">
              <a:extLst>
                <a:ext uri="{FF2B5EF4-FFF2-40B4-BE49-F238E27FC236}">
                  <a16:creationId xmlns:a16="http://schemas.microsoft.com/office/drawing/2014/main" xmlns="" id="{532A295C-69C6-44E4-B72B-42D868CB5A08}"/>
                </a:ext>
              </a:extLst>
            </p:cNvPr>
            <p:cNvSpPr/>
            <p:nvPr/>
          </p:nvSpPr>
          <p:spPr>
            <a:xfrm>
              <a:off x="1306286" y="3045049"/>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Kid go to school vector illustration isolated Premium Vector">
              <a:extLst>
                <a:ext uri="{FF2B5EF4-FFF2-40B4-BE49-F238E27FC236}">
                  <a16:creationId xmlns:a16="http://schemas.microsoft.com/office/drawing/2014/main" xmlns="" id="{43C53D10-78AB-4E5A-8CEE-45DA4DBBE5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971" t="50000"/>
            <a:stretch/>
          </p:blipFill>
          <p:spPr bwMode="auto">
            <a:xfrm>
              <a:off x="783771" y="257175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EC5CE7E0-831D-4FCA-93B5-E28DF431B7EC}"/>
              </a:ext>
            </a:extLst>
          </p:cNvPr>
          <p:cNvGrpSpPr/>
          <p:nvPr/>
        </p:nvGrpSpPr>
        <p:grpSpPr>
          <a:xfrm>
            <a:off x="-85410" y="3349322"/>
            <a:ext cx="1436914" cy="2058400"/>
            <a:chOff x="1780082" y="1382580"/>
            <a:chExt cx="1750296" cy="2571750"/>
          </a:xfrm>
        </p:grpSpPr>
        <p:sp>
          <p:nvSpPr>
            <p:cNvPr id="13" name="Oval 12">
              <a:extLst>
                <a:ext uri="{FF2B5EF4-FFF2-40B4-BE49-F238E27FC236}">
                  <a16:creationId xmlns:a16="http://schemas.microsoft.com/office/drawing/2014/main" xmlns="" id="{6EDB13CD-017A-4C0A-9862-2476C8FDECE8}"/>
                </a:ext>
              </a:extLst>
            </p:cNvPr>
            <p:cNvSpPr/>
            <p:nvPr/>
          </p:nvSpPr>
          <p:spPr>
            <a:xfrm>
              <a:off x="2602061" y="1866066"/>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2" descr="Kid go to school vector illustration isolated Premium Vector">
              <a:extLst>
                <a:ext uri="{FF2B5EF4-FFF2-40B4-BE49-F238E27FC236}">
                  <a16:creationId xmlns:a16="http://schemas.microsoft.com/office/drawing/2014/main" xmlns="" id="{F7CC8FE5-15F4-442F-8B59-3438BBC9B9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29" t="50170" r="62942" b="-170"/>
            <a:stretch/>
          </p:blipFill>
          <p:spPr bwMode="auto">
            <a:xfrm>
              <a:off x="1780082" y="138258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91292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8C4A6C3F-CE6F-4B90-9A96-86738710A9AB}"/>
              </a:ext>
            </a:extLst>
          </p:cNvPr>
          <p:cNvGrpSpPr/>
          <p:nvPr/>
        </p:nvGrpSpPr>
        <p:grpSpPr>
          <a:xfrm>
            <a:off x="1144267" y="1390819"/>
            <a:ext cx="4894120" cy="3440874"/>
            <a:chOff x="1144267" y="1390819"/>
            <a:chExt cx="4894120" cy="3440874"/>
          </a:xfrm>
        </p:grpSpPr>
        <p:grpSp>
          <p:nvGrpSpPr>
            <p:cNvPr id="12" name="Group 11">
              <a:extLst>
                <a:ext uri="{FF2B5EF4-FFF2-40B4-BE49-F238E27FC236}">
                  <a16:creationId xmlns:a16="http://schemas.microsoft.com/office/drawing/2014/main" xmlns="" id="{7CD24776-F859-41A1-B689-7CE133CA5202}"/>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xmlns="" id="{06BACFB1-FE8A-4EF3-93FF-8C0495BC77AF}"/>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xmlns="" id="{D72C645D-5C6B-453D-85C4-8ACFDFAC96DE}"/>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7" name="TextBox 16">
                <a:extLst>
                  <a:ext uri="{FF2B5EF4-FFF2-40B4-BE49-F238E27FC236}">
                    <a16:creationId xmlns:a16="http://schemas.microsoft.com/office/drawing/2014/main" xmlns="" id="{BBD946C2-0E3E-46A8-AE88-B0F56622B312}"/>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13" name="Picture 4">
              <a:extLst>
                <a:ext uri="{FF2B5EF4-FFF2-40B4-BE49-F238E27FC236}">
                  <a16:creationId xmlns:a16="http://schemas.microsoft.com/office/drawing/2014/main" xmlns="" id="{3870305D-FA79-4B2E-A1D1-C2B3F36B4E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xmlns="" id="{1FA16E6D-78E6-4951-9D41-21DB5A7C5B4F}"/>
              </a:ext>
            </a:extLst>
          </p:cNvPr>
          <p:cNvGrpSpPr/>
          <p:nvPr/>
        </p:nvGrpSpPr>
        <p:grpSpPr>
          <a:xfrm>
            <a:off x="242065" y="617893"/>
            <a:ext cx="1623695" cy="675631"/>
            <a:chOff x="359295" y="617893"/>
            <a:chExt cx="1623695" cy="675631"/>
          </a:xfrm>
        </p:grpSpPr>
        <p:sp>
          <p:nvSpPr>
            <p:cNvPr id="18" name="TextBox 17">
              <a:extLst>
                <a:ext uri="{FF2B5EF4-FFF2-40B4-BE49-F238E27FC236}">
                  <a16:creationId xmlns:a16="http://schemas.microsoft.com/office/drawing/2014/main" xmlns="" id="{2C713205-79CE-43B4-B60A-CFA261386F82}"/>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9" name="TextBox 18">
              <a:extLst>
                <a:ext uri="{FF2B5EF4-FFF2-40B4-BE49-F238E27FC236}">
                  <a16:creationId xmlns:a16="http://schemas.microsoft.com/office/drawing/2014/main" xmlns="" id="{F2398219-8CB4-44E7-B2A0-7086997F29A4}"/>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20" name="TextBox 19">
            <a:extLst>
              <a:ext uri="{FF2B5EF4-FFF2-40B4-BE49-F238E27FC236}">
                <a16:creationId xmlns:a16="http://schemas.microsoft.com/office/drawing/2014/main" xmlns="" id="{88D35578-ECCC-4E8A-8445-BFCFBFB007DA}"/>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4071570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xmlns="" id="{43DB0D57-E4C1-4E80-8664-1A0205E2CF88}"/>
              </a:ext>
            </a:extLst>
          </p:cNvPr>
          <p:cNvSpPr txBox="1"/>
          <p:nvPr/>
        </p:nvSpPr>
        <p:spPr>
          <a:xfrm>
            <a:off x="331248" y="999881"/>
            <a:ext cx="6200179" cy="2282933"/>
          </a:xfrm>
          <a:prstGeom prst="rect">
            <a:avLst/>
          </a:prstGeom>
          <a:noFill/>
        </p:spPr>
        <p:txBody>
          <a:bodyPr wrap="square" rtlCol="0">
            <a:spAutoFit/>
          </a:bodyPr>
          <a:lstStyle/>
          <a:p>
            <a:pPr indent="171450" algn="just">
              <a:lnSpc>
                <a:spcPct val="120000"/>
              </a:lnSpc>
            </a:pPr>
            <a:r>
              <a:rPr lang="vi-VN" sz="12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vi-VN" sz="1200" dirty="0">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vi-VN" sz="1200" dirty="0">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Ngô Quân Miện)</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xmlns=""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xmlns="" id="{9DC896DB-F00F-4B35-AA0E-25BACE8F3BB7}"/>
              </a:ext>
            </a:extLst>
          </p:cNvPr>
          <p:cNvSpPr txBox="1"/>
          <p:nvPr/>
        </p:nvSpPr>
        <p:spPr>
          <a:xfrm>
            <a:off x="1941376" y="638114"/>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HỒ GƯƠM</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xmlns=""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596" y="996357"/>
            <a:ext cx="304770" cy="288000"/>
          </a:xfrm>
          <a:prstGeom prst="rect">
            <a:avLst/>
          </a:prstGeom>
        </p:spPr>
      </p:pic>
      <p:pic>
        <p:nvPicPr>
          <p:cNvPr id="13" name="Picture 12">
            <a:extLst>
              <a:ext uri="{FF2B5EF4-FFF2-40B4-BE49-F238E27FC236}">
                <a16:creationId xmlns:a16="http://schemas.microsoft.com/office/drawing/2014/main" xmlns=""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8596" y="1458445"/>
            <a:ext cx="288000" cy="288000"/>
          </a:xfrm>
          <a:prstGeom prst="rect">
            <a:avLst/>
          </a:prstGeom>
        </p:spPr>
      </p:pic>
      <p:pic>
        <p:nvPicPr>
          <p:cNvPr id="14" name="Picture 13">
            <a:extLst>
              <a:ext uri="{FF2B5EF4-FFF2-40B4-BE49-F238E27FC236}">
                <a16:creationId xmlns:a16="http://schemas.microsoft.com/office/drawing/2014/main" xmlns=""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498" y="2108212"/>
            <a:ext cx="288000" cy="288000"/>
          </a:xfrm>
          <a:prstGeom prst="rect">
            <a:avLst/>
          </a:prstGeom>
        </p:spPr>
      </p:pic>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xmlns="" id="{43DB0D57-E4C1-4E80-8664-1A0205E2CF88}"/>
              </a:ext>
            </a:extLst>
          </p:cNvPr>
          <p:cNvSpPr txBox="1"/>
          <p:nvPr/>
        </p:nvSpPr>
        <p:spPr>
          <a:xfrm>
            <a:off x="331248" y="999881"/>
            <a:ext cx="6200179" cy="2282933"/>
          </a:xfrm>
          <a:prstGeom prst="rect">
            <a:avLst/>
          </a:prstGeom>
          <a:noFill/>
        </p:spPr>
        <p:txBody>
          <a:bodyPr wrap="square" rtlCol="0">
            <a:spAutoFit/>
          </a:bodyPr>
          <a:lstStyle/>
          <a:p>
            <a:pPr indent="171450" algn="just">
              <a:lnSpc>
                <a:spcPct val="120000"/>
              </a:lnSpc>
            </a:pPr>
            <a:r>
              <a:rPr lang="vi-VN" sz="1200" dirty="0">
                <a:latin typeface="UTM Avo" panose="02040603050506020204" pitchFamily="18" charset="0"/>
              </a:rPr>
              <a:t>Nhà tôi ở Hà Nội, cách Hồ Gươm không xa. Từ trên cao nhìn xuống, mặt hồ như một chiếc gương </a:t>
            </a:r>
            <a:r>
              <a:rPr lang="vi-VN" sz="1200" b="1" dirty="0">
                <a:solidFill>
                  <a:srgbClr val="FF0000"/>
                </a:solidFill>
                <a:latin typeface="UTM Avo" panose="02040603050506020204" pitchFamily="18" charset="0"/>
              </a:rPr>
              <a:t>bầu dục </a:t>
            </a:r>
            <a:r>
              <a:rPr lang="vi-VN" sz="1200" dirty="0">
                <a:latin typeface="UTM Avo" panose="02040603050506020204" pitchFamily="18" charset="0"/>
              </a:rPr>
              <a:t>lớn, sáng </a:t>
            </a:r>
            <a:r>
              <a:rPr lang="vi-VN" sz="1200" b="1" dirty="0">
                <a:solidFill>
                  <a:srgbClr val="FF0000"/>
                </a:solidFill>
                <a:latin typeface="UTM Avo" panose="02040603050506020204" pitchFamily="18" charset="0"/>
              </a:rPr>
              <a:t>long lanh</a:t>
            </a:r>
            <a:r>
              <a:rPr lang="vi-VN" sz="1200" dirty="0">
                <a:latin typeface="UTM Avo" panose="02040603050506020204" pitchFamily="18" charset="0"/>
              </a:rPr>
              <a:t>.</a:t>
            </a:r>
          </a:p>
          <a:p>
            <a:pPr indent="171450" algn="just">
              <a:lnSpc>
                <a:spcPct val="120000"/>
              </a:lnSpc>
            </a:pPr>
            <a:r>
              <a:rPr lang="vi-VN" sz="1200" dirty="0">
                <a:latin typeface="UTM Avo" panose="02040603050506020204" pitchFamily="18" charset="0"/>
              </a:rPr>
              <a:t>Cầu Thê Húc màu son, cong cong như con tôm, dẫn vào đền Ngọc Sơn. Mái đền lấp ló bên gốc đa già, rễ lá </a:t>
            </a:r>
            <a:r>
              <a:rPr lang="vi-VN" sz="1200" b="1" dirty="0">
                <a:solidFill>
                  <a:srgbClr val="FF0000"/>
                </a:solidFill>
                <a:latin typeface="UTM Avo" panose="02040603050506020204" pitchFamily="18" charset="0"/>
              </a:rPr>
              <a:t>xum xuê</a:t>
            </a:r>
            <a:r>
              <a:rPr lang="vi-VN" sz="1200" dirty="0">
                <a:latin typeface="UTM Avo" panose="02040603050506020204" pitchFamily="18" charset="0"/>
              </a:rPr>
              <a:t>. Xa một chút là Tháp Rùa, tường rêu </a:t>
            </a:r>
            <a:r>
              <a:rPr lang="vi-VN" sz="1200" b="1" dirty="0">
                <a:solidFill>
                  <a:srgbClr val="FF0000"/>
                </a:solidFill>
                <a:latin typeface="UTM Avo" panose="02040603050506020204" pitchFamily="18" charset="0"/>
              </a:rPr>
              <a:t>cổ kính</a:t>
            </a:r>
            <a:r>
              <a:rPr lang="vi-VN" sz="1200" dirty="0">
                <a:latin typeface="UTM Avo" panose="02040603050506020204" pitchFamily="18" charset="0"/>
              </a:rPr>
              <a:t>. Tháp xây trên gò đất giữa hồ, cỏ mọc </a:t>
            </a:r>
            <a:r>
              <a:rPr lang="vi-VN" sz="1200" b="1" dirty="0">
                <a:solidFill>
                  <a:srgbClr val="FF0000"/>
                </a:solidFill>
                <a:latin typeface="UTM Avo" panose="02040603050506020204" pitchFamily="18" charset="0"/>
              </a:rPr>
              <a:t>xanh um</a:t>
            </a:r>
            <a:r>
              <a:rPr lang="vi-VN" sz="1200" dirty="0">
                <a:latin typeface="UTM Avo" panose="02040603050506020204" pitchFamily="18" charset="0"/>
              </a:rPr>
              <a:t>.</a:t>
            </a:r>
          </a:p>
          <a:p>
            <a:pPr indent="171450" algn="just">
              <a:lnSpc>
                <a:spcPct val="120000"/>
              </a:lnSpc>
            </a:pPr>
            <a:r>
              <a:rPr lang="vi-VN" sz="1200" dirty="0">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a:t>
            </a:r>
            <a:r>
              <a:rPr lang="vi-VN" sz="1200" b="1" dirty="0">
                <a:solidFill>
                  <a:srgbClr val="FF0000"/>
                </a:solidFill>
                <a:latin typeface="UTM Avo" panose="02040603050506020204" pitchFamily="18" charset="0"/>
              </a:rPr>
              <a:t>ngân nga </a:t>
            </a:r>
            <a:r>
              <a:rPr lang="vi-VN" sz="1200" dirty="0">
                <a:latin typeface="UTM Avo" panose="02040603050506020204" pitchFamily="18" charset="0"/>
              </a:rPr>
              <a:t>trong gió. Tôi thầm nghĩ: không biết có phải rùa đã từng ngậm thanh kiếm của vua Lê thắng giặc đó không?</a:t>
            </a:r>
          </a:p>
          <a:p>
            <a:pPr indent="171450" algn="r">
              <a:lnSpc>
                <a:spcPct val="120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Ngô Quân Miện)</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xmlns=""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xmlns="" id="{9DC896DB-F00F-4B35-AA0E-25BACE8F3BB7}"/>
              </a:ext>
            </a:extLst>
          </p:cNvPr>
          <p:cNvSpPr txBox="1"/>
          <p:nvPr/>
        </p:nvSpPr>
        <p:spPr>
          <a:xfrm>
            <a:off x="1941376" y="638114"/>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HỒ GƯƠM</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xmlns=""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596" y="996357"/>
            <a:ext cx="304770" cy="288000"/>
          </a:xfrm>
          <a:prstGeom prst="rect">
            <a:avLst/>
          </a:prstGeom>
        </p:spPr>
      </p:pic>
      <p:pic>
        <p:nvPicPr>
          <p:cNvPr id="13" name="Picture 12">
            <a:extLst>
              <a:ext uri="{FF2B5EF4-FFF2-40B4-BE49-F238E27FC236}">
                <a16:creationId xmlns:a16="http://schemas.microsoft.com/office/drawing/2014/main" xmlns=""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8596" y="1458445"/>
            <a:ext cx="288000" cy="288000"/>
          </a:xfrm>
          <a:prstGeom prst="rect">
            <a:avLst/>
          </a:prstGeom>
        </p:spPr>
      </p:pic>
      <p:pic>
        <p:nvPicPr>
          <p:cNvPr id="14" name="Picture 13">
            <a:extLst>
              <a:ext uri="{FF2B5EF4-FFF2-40B4-BE49-F238E27FC236}">
                <a16:creationId xmlns:a16="http://schemas.microsoft.com/office/drawing/2014/main" xmlns=""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498" y="2108212"/>
            <a:ext cx="288000" cy="288000"/>
          </a:xfrm>
          <a:prstGeom prst="rect">
            <a:avLst/>
          </a:prstGeom>
        </p:spPr>
      </p:pic>
    </p:spTree>
    <p:custDataLst>
      <p:tags r:id="rId1"/>
    </p:custDataLst>
    <p:extLst>
      <p:ext uri="{BB962C8B-B14F-4D97-AF65-F5344CB8AC3E}">
        <p14:creationId xmlns:p14="http://schemas.microsoft.com/office/powerpoint/2010/main" val="189408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94C9B-5CD1-40B8-98B3-5E560F377FA0}"/>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xmlns="" id="{379D234F-530A-44B0-8C0B-D7E30AC1FB5D}"/>
              </a:ext>
            </a:extLst>
          </p:cNvPr>
          <p:cNvSpPr txBox="1"/>
          <p:nvPr/>
        </p:nvSpPr>
        <p:spPr>
          <a:xfrm>
            <a:off x="746084" y="794410"/>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xmlns=""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Hồ Gươm</a:t>
            </a:r>
            <a:endParaRPr lang="vi-VN" sz="1800" dirty="0"/>
          </a:p>
        </p:txBody>
      </p:sp>
      <p:sp>
        <p:nvSpPr>
          <p:cNvPr id="6" name="Oval 5">
            <a:extLst>
              <a:ext uri="{FF2B5EF4-FFF2-40B4-BE49-F238E27FC236}">
                <a16:creationId xmlns:a16="http://schemas.microsoft.com/office/drawing/2014/main" xmlns=""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xmlns="" id="{21F1432A-BE85-4E86-9EFF-105953948C84}"/>
              </a:ext>
            </a:extLst>
          </p:cNvPr>
          <p:cNvSpPr txBox="1"/>
          <p:nvPr/>
        </p:nvSpPr>
        <p:spPr>
          <a:xfrm>
            <a:off x="1893790" y="1346205"/>
            <a:ext cx="4503986" cy="646331"/>
          </a:xfrm>
          <a:prstGeom prst="rect">
            <a:avLst/>
          </a:prstGeom>
          <a:noFill/>
        </p:spPr>
        <p:txBody>
          <a:bodyPr wrap="square" rtlCol="0">
            <a:spAutoFit/>
          </a:bodyPr>
          <a:lstStyle/>
          <a:p>
            <a:pPr algn="just"/>
            <a:r>
              <a:rPr lang="vi-VN" sz="1800" dirty="0">
                <a:solidFill>
                  <a:schemeClr val="accent6">
                    <a:lumMod val="50000"/>
                  </a:schemeClr>
                </a:solidFill>
                <a:latin typeface="UTM Avo" panose="02040603050506020204" pitchFamily="18" charset="0"/>
              </a:rPr>
              <a:t>: còn gọi là hồ Hoàn Kiếm, ở Thủ đô Hà Nội.</a:t>
            </a:r>
            <a:endParaRPr lang="en-US" sz="1800" dirty="0">
              <a:solidFill>
                <a:schemeClr val="accent6">
                  <a:lumMod val="50000"/>
                </a:schemeClr>
              </a:solidFill>
              <a:latin typeface="UTM Avo" panose="02040603050506020204" pitchFamily="18" charset="0"/>
            </a:endParaRPr>
          </a:p>
        </p:txBody>
      </p:sp>
      <p:sp>
        <p:nvSpPr>
          <p:cNvPr id="14" name="Rectangle 13">
            <a:extLst>
              <a:ext uri="{FF2B5EF4-FFF2-40B4-BE49-F238E27FC236}">
                <a16:creationId xmlns:a16="http://schemas.microsoft.com/office/drawing/2014/main" xmlns="" id="{6231AED4-BF10-4993-B1C5-5377C3209A2C}"/>
              </a:ext>
            </a:extLst>
          </p:cNvPr>
          <p:cNvSpPr/>
          <p:nvPr/>
        </p:nvSpPr>
        <p:spPr>
          <a:xfrm>
            <a:off x="635794" y="3917455"/>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Cổ kính</a:t>
            </a:r>
            <a:endParaRPr lang="vi-VN" sz="1800" dirty="0"/>
          </a:p>
        </p:txBody>
      </p:sp>
      <p:sp>
        <p:nvSpPr>
          <p:cNvPr id="15" name="Oval 14">
            <a:extLst>
              <a:ext uri="{FF2B5EF4-FFF2-40B4-BE49-F238E27FC236}">
                <a16:creationId xmlns:a16="http://schemas.microsoft.com/office/drawing/2014/main" xmlns="" id="{275D6F96-67B9-4FB5-8B92-2BC2A3F22885}"/>
              </a:ext>
            </a:extLst>
          </p:cNvPr>
          <p:cNvSpPr/>
          <p:nvPr/>
        </p:nvSpPr>
        <p:spPr>
          <a:xfrm>
            <a:off x="726175" y="4054884"/>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xmlns="" id="{5B42D5D3-88EA-4F35-886E-E862639836F5}"/>
              </a:ext>
            </a:extLst>
          </p:cNvPr>
          <p:cNvSpPr txBox="1"/>
          <p:nvPr/>
        </p:nvSpPr>
        <p:spPr>
          <a:xfrm>
            <a:off x="1842577" y="3997200"/>
            <a:ext cx="4785148" cy="369332"/>
          </a:xfrm>
          <a:prstGeom prst="rect">
            <a:avLst/>
          </a:prstGeom>
          <a:noFill/>
        </p:spPr>
        <p:txBody>
          <a:bodyPr wrap="square" rtlCol="0">
            <a:spAutoFit/>
          </a:bodyPr>
          <a:lstStyle/>
          <a:p>
            <a:pPr algn="just"/>
            <a:r>
              <a:rPr lang="vi-VN" sz="1800" dirty="0">
                <a:solidFill>
                  <a:schemeClr val="accent6">
                    <a:lumMod val="50000"/>
                  </a:schemeClr>
                </a:solidFill>
                <a:latin typeface="UTM Avo" panose="02040603050506020204" pitchFamily="18" charset="0"/>
              </a:rPr>
              <a:t>: cổ và trang nghiêm.</a:t>
            </a:r>
            <a:endParaRPr lang="en-US" sz="1800" dirty="0">
              <a:solidFill>
                <a:schemeClr val="accent6">
                  <a:lumMod val="50000"/>
                </a:schemeClr>
              </a:solidFill>
              <a:latin typeface="UTM Avo" panose="02040603050506020204" pitchFamily="18" charset="0"/>
            </a:endParaRPr>
          </a:p>
        </p:txBody>
      </p:sp>
      <p:pic>
        <p:nvPicPr>
          <p:cNvPr id="2050" name="Picture 2" descr="Vẻ đẹp Hồ Gươm những ngày hoa gạo nở">
            <a:extLst>
              <a:ext uri="{FF2B5EF4-FFF2-40B4-BE49-F238E27FC236}">
                <a16:creationId xmlns:a16="http://schemas.microsoft.com/office/drawing/2014/main" xmlns="" id="{FC6A738C-F959-4417-AA0C-9FC3D2A8A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02" y="1971839"/>
            <a:ext cx="2878395" cy="19226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ẹp Chất Lượng Cao - Miễn Phí: Tranh, ảnh Tháp Rùa, Hồ Gươm Hà nội  về đêm - bản full HD sắc nét">
            <a:extLst>
              <a:ext uri="{FF2B5EF4-FFF2-40B4-BE49-F238E27FC236}">
                <a16:creationId xmlns:a16="http://schemas.microsoft.com/office/drawing/2014/main" xmlns="" id="{7F3D9BD1-8C41-437B-954E-0205F2608C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43" r="6148"/>
          <a:stretch/>
        </p:blipFill>
        <p:spPr bwMode="auto">
          <a:xfrm>
            <a:off x="3677696" y="1971839"/>
            <a:ext cx="2629701" cy="19226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randombar(horizontal)">
                                      <p:cBhvr>
                                        <p:cTn id="31" dur="500"/>
                                        <p:tgtEl>
                                          <p:spTgt spid="2050"/>
                                        </p:tgtEl>
                                      </p:cBhvr>
                                    </p:animEffect>
                                  </p:childTnLst>
                                </p:cTn>
                              </p:par>
                              <p:par>
                                <p:cTn id="32" presetID="14" presetClass="entr" presetSubtype="1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randombar(horizontal)">
                                      <p:cBhvr>
                                        <p:cTn id="34" dur="500"/>
                                        <p:tgtEl>
                                          <p:spTgt spid="205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4" grpId="0"/>
      <p:bldP spid="15"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9B165CA-31A8-4732-A7A0-AB4C01432571}"/>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xmlns="" id="{C33E36AB-714E-4BC3-850C-E6AC6384CFB5}"/>
              </a:ext>
            </a:extLst>
          </p:cNvPr>
          <p:cNvSpPr txBox="1"/>
          <p:nvPr/>
        </p:nvSpPr>
        <p:spPr>
          <a:xfrm>
            <a:off x="1666396" y="1366970"/>
            <a:ext cx="4812513"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Bài văn tả những cảnh đẹp nào ở Hồ Gươm?</a:t>
            </a:r>
          </a:p>
        </p:txBody>
      </p:sp>
      <p:sp>
        <p:nvSpPr>
          <p:cNvPr id="39" name="TextBox 38">
            <a:extLst>
              <a:ext uri="{FF2B5EF4-FFF2-40B4-BE49-F238E27FC236}">
                <a16:creationId xmlns:a16="http://schemas.microsoft.com/office/drawing/2014/main" xmlns="" id="{2B3AFC8E-C57A-43EE-8979-915DE9407EC4}"/>
              </a:ext>
            </a:extLst>
          </p:cNvPr>
          <p:cNvSpPr txBox="1"/>
          <p:nvPr/>
        </p:nvSpPr>
        <p:spPr>
          <a:xfrm>
            <a:off x="249415" y="1707011"/>
            <a:ext cx="6422691"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Bài văn tả Hồ Gươm, đền Ngọc Sơn, cầu Thê Húc, Tháp Rùa.</a:t>
            </a:r>
          </a:p>
        </p:txBody>
      </p:sp>
      <p:sp>
        <p:nvSpPr>
          <p:cNvPr id="41" name="TextBox 40">
            <a:extLst>
              <a:ext uri="{FF2B5EF4-FFF2-40B4-BE49-F238E27FC236}">
                <a16:creationId xmlns:a16="http://schemas.microsoft.com/office/drawing/2014/main" xmlns="" id="{65DB8623-FACE-4087-9DF3-725BA15FE9F7}"/>
              </a:ext>
            </a:extLst>
          </p:cNvPr>
          <p:cNvSpPr txBox="1"/>
          <p:nvPr/>
        </p:nvSpPr>
        <p:spPr>
          <a:xfrm>
            <a:off x="492369" y="3562711"/>
            <a:ext cx="4812513"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Cầu Thê Húc được miêu tả như thế nào?</a:t>
            </a:r>
          </a:p>
        </p:txBody>
      </p:sp>
      <p:sp>
        <p:nvSpPr>
          <p:cNvPr id="42" name="TextBox 41">
            <a:extLst>
              <a:ext uri="{FF2B5EF4-FFF2-40B4-BE49-F238E27FC236}">
                <a16:creationId xmlns:a16="http://schemas.microsoft.com/office/drawing/2014/main" xmlns="" id="{415218F8-96B8-4DE9-93EE-7BCE81EB426F}"/>
              </a:ext>
            </a:extLst>
          </p:cNvPr>
          <p:cNvSpPr txBox="1"/>
          <p:nvPr/>
        </p:nvSpPr>
        <p:spPr>
          <a:xfrm>
            <a:off x="555888" y="3920583"/>
            <a:ext cx="5809743" cy="735842"/>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Cầu Thê Húc có màu son, cong cong như con tôm, dẫn vào đền Ngọc Sơn.</a:t>
            </a:r>
            <a:endParaRPr lang="vi-VN" sz="1600" dirty="0">
              <a:solidFill>
                <a:srgbClr val="FF0000"/>
              </a:solidFill>
              <a:latin typeface="UTM Avo" panose="02040603050506020204" pitchFamily="18" charset="0"/>
            </a:endParaRPr>
          </a:p>
        </p:txBody>
      </p:sp>
      <p:pic>
        <p:nvPicPr>
          <p:cNvPr id="9" name="Picture 8">
            <a:extLst>
              <a:ext uri="{FF2B5EF4-FFF2-40B4-BE49-F238E27FC236}">
                <a16:creationId xmlns:a16="http://schemas.microsoft.com/office/drawing/2014/main" xmlns="" id="{76038983-0DA9-4AA1-B372-1885D100923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pic>
        <p:nvPicPr>
          <p:cNvPr id="4098" name="Picture 2" descr="Tìm hiểu thêm về tên Hồ Trả Gươm | Tạp chí điện tử Thế giới Di sản">
            <a:extLst>
              <a:ext uri="{FF2B5EF4-FFF2-40B4-BE49-F238E27FC236}">
                <a16:creationId xmlns:a16="http://schemas.microsoft.com/office/drawing/2014/main" xmlns="" id="{B9C45B21-DEDC-4E53-ADF2-D51A4E1E19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r="525"/>
          <a:stretch/>
        </p:blipFill>
        <p:spPr bwMode="auto">
          <a:xfrm>
            <a:off x="401935" y="2117367"/>
            <a:ext cx="2682910" cy="14834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ỀN NGỌC SƠN – Di tích lịch sử – văn hoá Hà Nội">
            <a:extLst>
              <a:ext uri="{FF2B5EF4-FFF2-40B4-BE49-F238E27FC236}">
                <a16:creationId xmlns:a16="http://schemas.microsoft.com/office/drawing/2014/main" xmlns="" id="{6D3DE4E8-02A4-409F-ABBB-816F9140F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2753" y="2119496"/>
            <a:ext cx="3315601" cy="14764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par>
                                <p:cTn id="20" presetID="53" presetClass="entr" presetSubtype="16"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 calcmode="lin" valueType="num">
                                      <p:cBhvr>
                                        <p:cTn id="22" dur="500" fill="hold"/>
                                        <p:tgtEl>
                                          <p:spTgt spid="4100"/>
                                        </p:tgtEl>
                                        <p:attrNameLst>
                                          <p:attrName>ppt_w</p:attrName>
                                        </p:attrNameLst>
                                      </p:cBhvr>
                                      <p:tavLst>
                                        <p:tav tm="0">
                                          <p:val>
                                            <p:fltVal val="0"/>
                                          </p:val>
                                        </p:tav>
                                        <p:tav tm="100000">
                                          <p:val>
                                            <p:strVal val="#ppt_w"/>
                                          </p:val>
                                        </p:tav>
                                      </p:tavLst>
                                    </p:anim>
                                    <p:anim calcmode="lin" valueType="num">
                                      <p:cBhvr>
                                        <p:cTn id="23" dur="500" fill="hold"/>
                                        <p:tgtEl>
                                          <p:spTgt spid="4100"/>
                                        </p:tgtEl>
                                        <p:attrNameLst>
                                          <p:attrName>ppt_h</p:attrName>
                                        </p:attrNameLst>
                                      </p:cBhvr>
                                      <p:tavLst>
                                        <p:tav tm="0">
                                          <p:val>
                                            <p:fltVal val="0"/>
                                          </p:val>
                                        </p:tav>
                                        <p:tav tm="100000">
                                          <p:val>
                                            <p:strVal val="#ppt_h"/>
                                          </p:val>
                                        </p:tav>
                                      </p:tavLst>
                                    </p:anim>
                                    <p:animEffect transition="in" filter="fade">
                                      <p:cBhvr>
                                        <p:cTn id="24" dur="5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B1985C3-9D5B-4D5A-A62A-49D5302C9A5D}"/>
              </a:ext>
            </a:extLst>
          </p:cNvPr>
          <p:cNvSpPr txBox="1"/>
          <p:nvPr/>
        </p:nvSpPr>
        <p:spPr>
          <a:xfrm>
            <a:off x="540981" y="442522"/>
            <a:ext cx="4812513"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Nói 1 – 2 câu giới thiệu về Tháp Rùa.</a:t>
            </a:r>
          </a:p>
        </p:txBody>
      </p:sp>
      <p:sp>
        <p:nvSpPr>
          <p:cNvPr id="4" name="TextBox 3">
            <a:extLst>
              <a:ext uri="{FF2B5EF4-FFF2-40B4-BE49-F238E27FC236}">
                <a16:creationId xmlns:a16="http://schemas.microsoft.com/office/drawing/2014/main" xmlns="" id="{907D6A3A-38EF-42B0-9AFE-1350491282F6}"/>
              </a:ext>
            </a:extLst>
          </p:cNvPr>
          <p:cNvSpPr txBox="1"/>
          <p:nvPr/>
        </p:nvSpPr>
        <p:spPr>
          <a:xfrm>
            <a:off x="329803" y="810554"/>
            <a:ext cx="2656231" cy="1517338"/>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Tháp Rùa ở Hồ Gươm. Tháp được xây trên gò đất giữa hồ, có tường rêu cổ kính.</a:t>
            </a:r>
          </a:p>
        </p:txBody>
      </p:sp>
      <p:pic>
        <p:nvPicPr>
          <p:cNvPr id="5" name="Picture 2" descr="Tìm hiểu thêm về tên Hồ Trả Gươm | Tạp chí điện tử Thế giới Di sản">
            <a:extLst>
              <a:ext uri="{FF2B5EF4-FFF2-40B4-BE49-F238E27FC236}">
                <a16:creationId xmlns:a16="http://schemas.microsoft.com/office/drawing/2014/main" xmlns="" id="{3C9D401B-2B2D-4783-BE6F-0A6B2D400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 r="525"/>
          <a:stretch/>
        </p:blipFill>
        <p:spPr bwMode="auto">
          <a:xfrm>
            <a:off x="3076469" y="886604"/>
            <a:ext cx="2961752" cy="16376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CB7F797-DA84-40F8-8E2D-C8087B1652BA}"/>
              </a:ext>
            </a:extLst>
          </p:cNvPr>
          <p:cNvSpPr txBox="1"/>
          <p:nvPr/>
        </p:nvSpPr>
        <p:spPr>
          <a:xfrm>
            <a:off x="443824" y="2524251"/>
            <a:ext cx="597035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 </a:t>
            </a:r>
            <a:r>
              <a:rPr lang="vi-VN" sz="1500" dirty="0">
                <a:latin typeface="UTM Avo" panose="02040603050506020204" pitchFamily="18" charset="0"/>
              </a:rPr>
              <a:t>Khi thấy rùa hiện lên trên mặt hồ, tác giả nghĩ đến điều gì?</a:t>
            </a:r>
          </a:p>
        </p:txBody>
      </p:sp>
      <p:sp>
        <p:nvSpPr>
          <p:cNvPr id="7" name="TextBox 6">
            <a:extLst>
              <a:ext uri="{FF2B5EF4-FFF2-40B4-BE49-F238E27FC236}">
                <a16:creationId xmlns:a16="http://schemas.microsoft.com/office/drawing/2014/main" xmlns="" id="{F7C8C8D2-FCFD-4AEE-9106-2509EC147856}"/>
              </a:ext>
            </a:extLst>
          </p:cNvPr>
          <p:cNvSpPr txBox="1"/>
          <p:nvPr/>
        </p:nvSpPr>
        <p:spPr>
          <a:xfrm>
            <a:off x="460688" y="2917179"/>
            <a:ext cx="3058202" cy="1774588"/>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Khi thấy rùa hiện lên trên mặt hồ, tác giả đã nghĩ </a:t>
            </a:r>
            <a:r>
              <a:rPr lang="vi-VN" sz="1500" dirty="0">
                <a:solidFill>
                  <a:srgbClr val="FF0000"/>
                </a:solidFill>
                <a:latin typeface="UTM Avo" panose="02040603050506020204" pitchFamily="18" charset="0"/>
              </a:rPr>
              <a:t>không biết có phải rùa đã từng ngậm thanh kiếm của vua Lê thắng giặc đó không?</a:t>
            </a:r>
          </a:p>
        </p:txBody>
      </p:sp>
      <p:pic>
        <p:nvPicPr>
          <p:cNvPr id="5122" name="Picture 2" descr="Sự tích Hồ Gươm - Truyền thuyết Hồ Hoàn Kiếm Hà Nội">
            <a:extLst>
              <a:ext uri="{FF2B5EF4-FFF2-40B4-BE49-F238E27FC236}">
                <a16:creationId xmlns:a16="http://schemas.microsoft.com/office/drawing/2014/main" xmlns="" id="{0FA74EC7-4F91-404C-B3B4-5349512D3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375" y="2923414"/>
            <a:ext cx="2266217" cy="177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2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circle(in)">
                                      <p:cBhvr>
                                        <p:cTn id="3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3435</TotalTime>
  <Words>592</Words>
  <Application>Microsoft Office PowerPoint</Application>
  <PresentationFormat>Custom</PresentationFormat>
  <Paragraphs>46</Paragraphs>
  <Slides>11</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UTM Cookies</vt:lpstr>
      <vt:lpstr>Calibri</vt:lpstr>
      <vt:lpstr>Wingdings</vt:lpstr>
      <vt:lpstr>Montserrat</vt:lpstr>
      <vt:lpstr>Kalam</vt:lpstr>
      <vt:lpstr>Arial</vt:lpstr>
      <vt:lpstr>UTM Avo</vt:lpstr>
      <vt:lpstr>Calibri Light</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HP</cp:lastModifiedBy>
  <cp:revision>238</cp:revision>
  <dcterms:modified xsi:type="dcterms:W3CDTF">2024-05-14T08:42:41Z</dcterms:modified>
</cp:coreProperties>
</file>