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362" r:id="rId2"/>
    <p:sldId id="333" r:id="rId3"/>
    <p:sldId id="351" r:id="rId4"/>
    <p:sldId id="382" r:id="rId5"/>
    <p:sldId id="385" r:id="rId6"/>
    <p:sldId id="386" r:id="rId7"/>
    <p:sldId id="372" r:id="rId8"/>
    <p:sldId id="384" r:id="rId9"/>
    <p:sldId id="373" r:id="rId10"/>
    <p:sldId id="367" r:id="rId11"/>
    <p:sldId id="387" r:id="rId12"/>
    <p:sldId id="361"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00"/>
    <a:srgbClr val="FF66FF"/>
    <a:srgbClr val="6600CC"/>
    <a:srgbClr val="FF0066"/>
    <a:srgbClr val="FF99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8131" name="Rectangle 3"/>
          <p:cNvSpPr>
            <a:spLocks noGrp="1" noChangeArrowheads="1"/>
          </p:cNvSpPr>
          <p:nvPr>
            <p:ph type="dt" sz="quarter"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8132" name="Rectangle 4"/>
          <p:cNvSpPr>
            <a:spLocks noGrp="1" noChangeArrowheads="1"/>
          </p:cNvSpPr>
          <p:nvPr>
            <p:ph type="ftr" sz="quarter" idx="2"/>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8133" name="Rectangle 5"/>
          <p:cNvSpPr>
            <a:spLocks noGrp="1" noChangeArrowheads="1"/>
          </p:cNvSpPr>
          <p:nvPr>
            <p:ph type="sldNum" sz="quarter" idx="3"/>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6A7EAB73-1F55-4F6D-8B97-3731D337B1CE}" type="slidenum">
              <a:rPr lang="en-US" altLang="en-US"/>
              <a:pPr/>
              <a:t>‹#›</a:t>
            </a:fld>
            <a:endParaRPr lang="en-US" altLang="en-US"/>
          </a:p>
        </p:txBody>
      </p:sp>
    </p:spTree>
    <p:extLst>
      <p:ext uri="{BB962C8B-B14F-4D97-AF65-F5344CB8AC3E}">
        <p14:creationId xmlns:p14="http://schemas.microsoft.com/office/powerpoint/2010/main" val="28883876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749F633D-7EAA-4560-BFD4-AA3F97CCC89C}" type="datetimeFigureOut">
              <a:rPr lang="en-US"/>
              <a:pPr>
                <a:defRPr/>
              </a:pPr>
              <a:t>14/05/2024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8CA18F59-6C3E-40F5-9C13-EF1E8658FA37}" type="slidenum">
              <a:rPr lang="en-US" altLang="en-US"/>
              <a:pPr/>
              <a:t>‹#›</a:t>
            </a:fld>
            <a:endParaRPr lang="en-US" altLang="en-US"/>
          </a:p>
        </p:txBody>
      </p:sp>
    </p:spTree>
    <p:extLst>
      <p:ext uri="{BB962C8B-B14F-4D97-AF65-F5344CB8AC3E}">
        <p14:creationId xmlns:p14="http://schemas.microsoft.com/office/powerpoint/2010/main" val="12165403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EB512E7-19B0-40CA-AA86-CA667D82D38D}" type="slidenum">
              <a:rPr lang="en-US" altLang="en-US"/>
              <a:pPr/>
              <a:t>‹#›</a:t>
            </a:fld>
            <a:endParaRPr lang="en-US" altLang="en-US"/>
          </a:p>
        </p:txBody>
      </p:sp>
    </p:spTree>
    <p:extLst>
      <p:ext uri="{BB962C8B-B14F-4D97-AF65-F5344CB8AC3E}">
        <p14:creationId xmlns:p14="http://schemas.microsoft.com/office/powerpoint/2010/main" val="1297015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35211B3-80E5-4799-822C-FC43726A3486}" type="slidenum">
              <a:rPr lang="en-US" altLang="en-US"/>
              <a:pPr/>
              <a:t>‹#›</a:t>
            </a:fld>
            <a:endParaRPr lang="en-US" altLang="en-US"/>
          </a:p>
        </p:txBody>
      </p:sp>
    </p:spTree>
    <p:extLst>
      <p:ext uri="{BB962C8B-B14F-4D97-AF65-F5344CB8AC3E}">
        <p14:creationId xmlns:p14="http://schemas.microsoft.com/office/powerpoint/2010/main" val="2934574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6B842BB-9AAF-439F-92E8-435F24FD1B3F}" type="slidenum">
              <a:rPr lang="en-US" altLang="en-US"/>
              <a:pPr/>
              <a:t>‹#›</a:t>
            </a:fld>
            <a:endParaRPr lang="en-US" altLang="en-US"/>
          </a:p>
        </p:txBody>
      </p:sp>
    </p:spTree>
    <p:extLst>
      <p:ext uri="{BB962C8B-B14F-4D97-AF65-F5344CB8AC3E}">
        <p14:creationId xmlns:p14="http://schemas.microsoft.com/office/powerpoint/2010/main" val="3197974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5C53750-C10F-4DBB-B07A-9D840502C0CC}" type="slidenum">
              <a:rPr lang="en-US" altLang="en-US"/>
              <a:pPr/>
              <a:t>‹#›</a:t>
            </a:fld>
            <a:endParaRPr lang="en-US" altLang="en-US"/>
          </a:p>
        </p:txBody>
      </p:sp>
    </p:spTree>
    <p:extLst>
      <p:ext uri="{BB962C8B-B14F-4D97-AF65-F5344CB8AC3E}">
        <p14:creationId xmlns:p14="http://schemas.microsoft.com/office/powerpoint/2010/main" val="3519448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F00379D-F778-424D-85DD-84159119742A}" type="slidenum">
              <a:rPr lang="en-US" altLang="en-US"/>
              <a:pPr/>
              <a:t>‹#›</a:t>
            </a:fld>
            <a:endParaRPr lang="en-US" altLang="en-US"/>
          </a:p>
        </p:txBody>
      </p:sp>
    </p:spTree>
    <p:extLst>
      <p:ext uri="{BB962C8B-B14F-4D97-AF65-F5344CB8AC3E}">
        <p14:creationId xmlns:p14="http://schemas.microsoft.com/office/powerpoint/2010/main" val="515126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4E9C0CE-04B0-4A75-967A-E4000CB69BA1}" type="slidenum">
              <a:rPr lang="en-US" altLang="en-US"/>
              <a:pPr/>
              <a:t>‹#›</a:t>
            </a:fld>
            <a:endParaRPr lang="en-US" altLang="en-US"/>
          </a:p>
        </p:txBody>
      </p:sp>
    </p:spTree>
    <p:extLst>
      <p:ext uri="{BB962C8B-B14F-4D97-AF65-F5344CB8AC3E}">
        <p14:creationId xmlns:p14="http://schemas.microsoft.com/office/powerpoint/2010/main" val="1046984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DB42A64F-DE5E-415F-9662-51AEABF7E93A}" type="slidenum">
              <a:rPr lang="en-US" altLang="en-US"/>
              <a:pPr/>
              <a:t>‹#›</a:t>
            </a:fld>
            <a:endParaRPr lang="en-US" altLang="en-US"/>
          </a:p>
        </p:txBody>
      </p:sp>
    </p:spTree>
    <p:extLst>
      <p:ext uri="{BB962C8B-B14F-4D97-AF65-F5344CB8AC3E}">
        <p14:creationId xmlns:p14="http://schemas.microsoft.com/office/powerpoint/2010/main" val="17504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EC035844-3DA6-44A7-99E2-65F92759B6E7}" type="slidenum">
              <a:rPr lang="en-US" altLang="en-US"/>
              <a:pPr/>
              <a:t>‹#›</a:t>
            </a:fld>
            <a:endParaRPr lang="en-US" altLang="en-US"/>
          </a:p>
        </p:txBody>
      </p:sp>
    </p:spTree>
    <p:extLst>
      <p:ext uri="{BB962C8B-B14F-4D97-AF65-F5344CB8AC3E}">
        <p14:creationId xmlns:p14="http://schemas.microsoft.com/office/powerpoint/2010/main" val="4286446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AA99B3DA-43DC-4F5C-9E08-309875A0B500}" type="slidenum">
              <a:rPr lang="en-US" altLang="en-US"/>
              <a:pPr/>
              <a:t>‹#›</a:t>
            </a:fld>
            <a:endParaRPr lang="en-US" altLang="en-US"/>
          </a:p>
        </p:txBody>
      </p:sp>
    </p:spTree>
    <p:extLst>
      <p:ext uri="{BB962C8B-B14F-4D97-AF65-F5344CB8AC3E}">
        <p14:creationId xmlns:p14="http://schemas.microsoft.com/office/powerpoint/2010/main" val="1852993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2BDC7A9-6BB5-4039-B279-01756445E5EB}" type="slidenum">
              <a:rPr lang="en-US" altLang="en-US"/>
              <a:pPr/>
              <a:t>‹#›</a:t>
            </a:fld>
            <a:endParaRPr lang="en-US" altLang="en-US"/>
          </a:p>
        </p:txBody>
      </p:sp>
    </p:spTree>
    <p:extLst>
      <p:ext uri="{BB962C8B-B14F-4D97-AF65-F5344CB8AC3E}">
        <p14:creationId xmlns:p14="http://schemas.microsoft.com/office/powerpoint/2010/main" val="1188663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415F13D-A2E2-4933-890C-B9C32ECE4CDF}" type="slidenum">
              <a:rPr lang="en-US" altLang="en-US"/>
              <a:pPr/>
              <a:t>‹#›</a:t>
            </a:fld>
            <a:endParaRPr lang="en-US" altLang="en-US"/>
          </a:p>
        </p:txBody>
      </p:sp>
    </p:spTree>
    <p:extLst>
      <p:ext uri="{BB962C8B-B14F-4D97-AF65-F5344CB8AC3E}">
        <p14:creationId xmlns:p14="http://schemas.microsoft.com/office/powerpoint/2010/main" val="1377709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BD98D141-2A1C-451D-A525-754FCD3DFDD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WordArt 3"/>
          <p:cNvSpPr>
            <a:spLocks noChangeArrowheads="1" noChangeShapeType="1" noTextEdit="1"/>
          </p:cNvSpPr>
          <p:nvPr/>
        </p:nvSpPr>
        <p:spPr bwMode="auto">
          <a:xfrm>
            <a:off x="762000" y="457200"/>
            <a:ext cx="7858125" cy="8458200"/>
          </a:xfrm>
          <a:prstGeom prst="rect">
            <a:avLst/>
          </a:prstGeom>
        </p:spPr>
        <p:txBody>
          <a:bodyPr spcFirstLastPara="1" wrap="none" fromWordArt="1">
            <a:prstTxWarp prst="textArchUp">
              <a:avLst>
                <a:gd name="adj" fmla="val 10800000"/>
              </a:avLst>
            </a:prstTxWarp>
          </a:bodyPr>
          <a:lstStyle/>
          <a:p>
            <a:pPr algn="ctr"/>
            <a:endParaRPr lang="en-US" sz="3600" kern="10">
              <a:ln w="9525">
                <a:solidFill>
                  <a:srgbClr val="000000"/>
                </a:solidFill>
                <a:round/>
                <a:headEnd/>
                <a:tailEnd/>
              </a:ln>
              <a:solidFill>
                <a:srgbClr val="990099"/>
              </a:solidFill>
              <a:latin typeface="Times New Roman" panose="02020603050405020304" pitchFamily="18" charset="0"/>
              <a:cs typeface="Times New Roman" panose="02020603050405020304" pitchFamily="18" charset="0"/>
            </a:endParaRPr>
          </a:p>
        </p:txBody>
      </p:sp>
      <p:pic>
        <p:nvPicPr>
          <p:cNvPr id="4099" name="Picture 16" descr="D:\Bài giảng MT 2021-2022\Hình nền PowerPoint\khoanh24.com-6166a7941d58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91344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WordArt 4"/>
          <p:cNvSpPr>
            <a:spLocks noChangeArrowheads="1" noChangeShapeType="1" noTextEdit="1"/>
          </p:cNvSpPr>
          <p:nvPr/>
        </p:nvSpPr>
        <p:spPr bwMode="auto">
          <a:xfrm>
            <a:off x="1524000" y="533400"/>
            <a:ext cx="6324600" cy="2057400"/>
          </a:xfrm>
          <a:prstGeom prst="rect">
            <a:avLst/>
          </a:prstGeom>
        </p:spPr>
        <p:txBody>
          <a:bodyPr wrap="none" fromWordArt="1">
            <a:prstTxWarp prst="textPlain">
              <a:avLst>
                <a:gd name="adj" fmla="val 50000"/>
              </a:avLst>
            </a:prstTxWarp>
          </a:bodyPr>
          <a:lstStyle/>
          <a:p>
            <a:pPr algn="ctr"/>
            <a:r>
              <a:rPr lang="en-US" sz="3600" kern="10">
                <a:ln w="19050">
                  <a:solidFill>
                    <a:srgbClr val="009900"/>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BÀI GIẢNG</a:t>
            </a:r>
          </a:p>
          <a:p>
            <a:pPr algn="ctr"/>
            <a:endParaRPr lang="en-US" sz="3600" kern="10">
              <a:ln w="19050">
                <a:solidFill>
                  <a:srgbClr val="009900"/>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endParaRPr>
          </a:p>
        </p:txBody>
      </p:sp>
      <p:sp>
        <p:nvSpPr>
          <p:cNvPr id="22533" name="WordArt 5"/>
          <p:cNvSpPr>
            <a:spLocks noChangeArrowheads="1" noChangeShapeType="1" noTextEdit="1"/>
          </p:cNvSpPr>
          <p:nvPr/>
        </p:nvSpPr>
        <p:spPr bwMode="auto">
          <a:xfrm>
            <a:off x="2057400" y="3276600"/>
            <a:ext cx="4953000" cy="419100"/>
          </a:xfrm>
          <a:prstGeom prst="rect">
            <a:avLst/>
          </a:prstGeom>
        </p:spPr>
        <p:txBody>
          <a:bodyPr wrap="none" fromWordArt="1">
            <a:prstTxWarp prst="textPlain">
              <a:avLst>
                <a:gd name="adj" fmla="val 50000"/>
              </a:avLst>
            </a:prstTxWarp>
          </a:bodyPr>
          <a:lstStyle/>
          <a:p>
            <a:pPr algn="ctr"/>
            <a:r>
              <a:rPr lang="en-US" sz="3600" b="1" kern="10" dirty="0" err="1">
                <a:ln w="12700">
                  <a:solidFill>
                    <a:srgbClr val="FF6600"/>
                  </a:solidFill>
                  <a:round/>
                  <a:headEnd/>
                  <a:tailEnd/>
                </a:ln>
                <a:solidFill>
                  <a:srgbClr val="0000FF"/>
                </a:soli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rPr>
              <a:t>Giáo</a:t>
            </a:r>
            <a:r>
              <a:rPr lang="en-US" sz="3600" b="1" kern="10" dirty="0">
                <a:ln w="12700">
                  <a:solidFill>
                    <a:srgbClr val="FF6600"/>
                  </a:solidFill>
                  <a:round/>
                  <a:headEnd/>
                  <a:tailEnd/>
                </a:ln>
                <a:solidFill>
                  <a:srgbClr val="0000FF"/>
                </a:soli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rPr>
              <a:t> </a:t>
            </a:r>
            <a:r>
              <a:rPr lang="en-US" sz="3600" b="1" kern="10" dirty="0" err="1">
                <a:ln w="12700">
                  <a:solidFill>
                    <a:srgbClr val="FF6600"/>
                  </a:solidFill>
                  <a:round/>
                  <a:headEnd/>
                  <a:tailEnd/>
                </a:ln>
                <a:solidFill>
                  <a:srgbClr val="0000FF"/>
                </a:soli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rPr>
              <a:t>viên</a:t>
            </a:r>
            <a:r>
              <a:rPr lang="en-US" sz="3600" b="1" kern="10" dirty="0">
                <a:ln w="12700">
                  <a:solidFill>
                    <a:srgbClr val="FF6600"/>
                  </a:solidFill>
                  <a:round/>
                  <a:headEnd/>
                  <a:tailEnd/>
                </a:ln>
                <a:solidFill>
                  <a:srgbClr val="0000FF"/>
                </a:soli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rPr>
              <a:t>: </a:t>
            </a:r>
            <a:r>
              <a:rPr lang="vi-VN" sz="3600" b="1" kern="10" dirty="0" smtClean="0">
                <a:ln w="12700">
                  <a:solidFill>
                    <a:srgbClr val="FF6600"/>
                  </a:solidFill>
                  <a:round/>
                  <a:headEnd/>
                  <a:tailEnd/>
                </a:ln>
                <a:solidFill>
                  <a:srgbClr val="0000FF"/>
                </a:soli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rPr>
              <a:t>Nguyễn Văn Quang</a:t>
            </a:r>
            <a:endParaRPr lang="en-US" sz="3600" b="1" kern="10" dirty="0">
              <a:ln w="12700">
                <a:solidFill>
                  <a:srgbClr val="FF6600"/>
                </a:solidFill>
                <a:round/>
                <a:headEnd/>
                <a:tailEnd/>
              </a:ln>
              <a:solidFill>
                <a:srgbClr val="0000FF"/>
              </a:soli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endParaRPr>
          </a:p>
        </p:txBody>
      </p:sp>
      <p:sp>
        <p:nvSpPr>
          <p:cNvPr id="22535" name="WordArt 7"/>
          <p:cNvSpPr>
            <a:spLocks noChangeArrowheads="1" noChangeShapeType="1" noTextEdit="1"/>
          </p:cNvSpPr>
          <p:nvPr/>
        </p:nvSpPr>
        <p:spPr bwMode="auto">
          <a:xfrm>
            <a:off x="2438400" y="1905000"/>
            <a:ext cx="4495800" cy="838200"/>
          </a:xfrm>
          <a:prstGeom prst="rect">
            <a:avLst/>
          </a:prstGeom>
        </p:spPr>
        <p:txBody>
          <a:bodyPr wrap="none" fromWordArt="1">
            <a:prstTxWarp prst="textWave1">
              <a:avLst>
                <a:gd name="adj1" fmla="val 13005"/>
                <a:gd name="adj2" fmla="val 0"/>
              </a:avLst>
            </a:prstTxWarp>
          </a:bodyPr>
          <a:lstStyle/>
          <a:p>
            <a:pPr algn="ctr"/>
            <a:r>
              <a:rPr lang="en-US" sz="3600" b="1" kern="10">
                <a:ln w="9525">
                  <a:solidFill>
                    <a:schemeClr val="accent2"/>
                  </a:solidFill>
                  <a:round/>
                  <a:headEnd/>
                  <a:tailEnd/>
                </a:ln>
                <a:solidFill>
                  <a:srgbClr val="FF00FF"/>
                </a:solidFill>
                <a:effectLst>
                  <a:outerShdw dist="53882" dir="2700000" algn="ctr" rotWithShape="0">
                    <a:srgbClr val="C0C0C0">
                      <a:alpha val="79999"/>
                    </a:srgbClr>
                  </a:outerShdw>
                </a:effectLst>
                <a:latin typeface="Times New Roman" panose="02020603050405020304" pitchFamily="18" charset="0"/>
                <a:cs typeface="Times New Roman" panose="02020603050405020304" pitchFamily="18" charset="0"/>
              </a:rPr>
              <a:t>Môn: Mĩ thuật</a:t>
            </a:r>
          </a:p>
        </p:txBody>
      </p:sp>
      <p:sp>
        <p:nvSpPr>
          <p:cNvPr id="22536" name="WordArt 8"/>
          <p:cNvSpPr>
            <a:spLocks noChangeArrowheads="1" noChangeShapeType="1" noTextEdit="1"/>
          </p:cNvSpPr>
          <p:nvPr/>
        </p:nvSpPr>
        <p:spPr bwMode="auto">
          <a:xfrm>
            <a:off x="1143000" y="3962400"/>
            <a:ext cx="6934200" cy="381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3600" kern="10" dirty="0">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Trường TH </a:t>
            </a:r>
            <a:r>
              <a:rPr lang="vi-VN" sz="3600" kern="10" dirty="0" smtClean="0">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Hứa Tạo</a:t>
            </a:r>
            <a:endParaRPr lang="en-US" sz="3600" kern="10" dirty="0">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nodePh="1">
                                  <p:stCondLst>
                                    <p:cond delay="0"/>
                                  </p:stCondLst>
                                  <p:endCondLst>
                                    <p:cond evt="begin" delay="0">
                                      <p:tn val="5"/>
                                    </p:cond>
                                  </p:endCondLst>
                                  <p:childTnLst>
                                    <p:set>
                                      <p:cBhvr>
                                        <p:cTn id="6" dur="1" fill="hold">
                                          <p:stCondLst>
                                            <p:cond delay="0"/>
                                          </p:stCondLst>
                                        </p:cTn>
                                        <p:tgtEl>
                                          <p:spTgt spid="22531"/>
                                        </p:tgtEl>
                                        <p:attrNameLst>
                                          <p:attrName>style.visibility</p:attrName>
                                        </p:attrNameLst>
                                      </p:cBhvr>
                                      <p:to>
                                        <p:strVal val="visible"/>
                                      </p:to>
                                    </p:set>
                                    <p:anim calcmode="lin" valueType="num">
                                      <p:cBhvr>
                                        <p:cTn id="7" dur="500" fill="hold"/>
                                        <p:tgtEl>
                                          <p:spTgt spid="22531"/>
                                        </p:tgtEl>
                                        <p:attrNameLst>
                                          <p:attrName>ppt_w</p:attrName>
                                        </p:attrNameLst>
                                      </p:cBhvr>
                                      <p:tavLst>
                                        <p:tav tm="0">
                                          <p:val>
                                            <p:fltVal val="0"/>
                                          </p:val>
                                        </p:tav>
                                        <p:tav tm="100000">
                                          <p:val>
                                            <p:strVal val="#ppt_w"/>
                                          </p:val>
                                        </p:tav>
                                      </p:tavLst>
                                    </p:anim>
                                    <p:anim calcmode="lin" valueType="num">
                                      <p:cBhvr>
                                        <p:cTn id="8" dur="500" fill="hold"/>
                                        <p:tgtEl>
                                          <p:spTgt spid="22531"/>
                                        </p:tgtEl>
                                        <p:attrNameLst>
                                          <p:attrName>ppt_h</p:attrName>
                                        </p:attrNameLst>
                                      </p:cBhvr>
                                      <p:tavLst>
                                        <p:tav tm="0">
                                          <p:val>
                                            <p:fltVal val="0"/>
                                          </p:val>
                                        </p:tav>
                                        <p:tav tm="100000">
                                          <p:val>
                                            <p:strVal val="#ppt_h"/>
                                          </p:val>
                                        </p:tav>
                                      </p:tavLst>
                                    </p:anim>
                                  </p:childTnLst>
                                </p:cTn>
                              </p:par>
                              <p:par>
                                <p:cTn id="9" presetID="22" presetClass="emph" presetSubtype="0" repeatCount="indefinite" fill="hold" grpId="1" nodeType="withEffect" nodePh="1">
                                  <p:stCondLst>
                                    <p:cond delay="0"/>
                                  </p:stCondLst>
                                  <p:endCondLst>
                                    <p:cond evt="begin" delay="0">
                                      <p:tn val="9"/>
                                    </p:cond>
                                  </p:endCondLst>
                                  <p:childTnLst>
                                    <p:animClr clrSpc="hsl" dir="cw">
                                      <p:cBhvr override="childStyle">
                                        <p:cTn id="10" dur="500" fill="hold"/>
                                        <p:tgtEl>
                                          <p:spTgt spid="22531"/>
                                        </p:tgtEl>
                                        <p:attrNameLst>
                                          <p:attrName>style.color</p:attrName>
                                        </p:attrNameLst>
                                      </p:cBhvr>
                                      <p:by>
                                        <p:hsl h="-7200000" s="0" l="0"/>
                                      </p:by>
                                    </p:animClr>
                                    <p:animClr clrSpc="hsl" dir="cw">
                                      <p:cBhvr>
                                        <p:cTn id="11" dur="500" fill="hold"/>
                                        <p:tgtEl>
                                          <p:spTgt spid="22531"/>
                                        </p:tgtEl>
                                        <p:attrNameLst>
                                          <p:attrName>fillcolor</p:attrName>
                                        </p:attrNameLst>
                                      </p:cBhvr>
                                      <p:by>
                                        <p:hsl h="-7200000" s="0" l="0"/>
                                      </p:by>
                                    </p:animClr>
                                    <p:animClr clrSpc="hsl" dir="cw">
                                      <p:cBhvr>
                                        <p:cTn id="12" dur="500" fill="hold"/>
                                        <p:tgtEl>
                                          <p:spTgt spid="22531"/>
                                        </p:tgtEl>
                                        <p:attrNameLst>
                                          <p:attrName>stroke.color</p:attrName>
                                        </p:attrNameLst>
                                      </p:cBhvr>
                                      <p:by>
                                        <p:hsl h="-7200000" s="0" l="0"/>
                                      </p:by>
                                    </p:animClr>
                                    <p:set>
                                      <p:cBhvr>
                                        <p:cTn id="13" dur="500" fill="hold"/>
                                        <p:tgtEl>
                                          <p:spTgt spid="22531"/>
                                        </p:tgtEl>
                                        <p:attrNameLst>
                                          <p:attrName>fill.type</p:attrName>
                                        </p:attrNameLst>
                                      </p:cBhvr>
                                      <p:to>
                                        <p:strVal val="solid"/>
                                      </p:to>
                                    </p:set>
                                  </p:childTnLst>
                                </p:cTn>
                              </p:par>
                              <p:par>
                                <p:cTn id="14" presetID="20" presetClass="entr" presetSubtype="0" fill="hold" grpId="0" nodeType="withEffect">
                                  <p:stCondLst>
                                    <p:cond delay="0"/>
                                  </p:stCondLst>
                                  <p:childTnLst>
                                    <p:set>
                                      <p:cBhvr>
                                        <p:cTn id="15" dur="1" fill="hold">
                                          <p:stCondLst>
                                            <p:cond delay="0"/>
                                          </p:stCondLst>
                                        </p:cTn>
                                        <p:tgtEl>
                                          <p:spTgt spid="22532"/>
                                        </p:tgtEl>
                                        <p:attrNameLst>
                                          <p:attrName>style.visibility</p:attrName>
                                        </p:attrNameLst>
                                      </p:cBhvr>
                                      <p:to>
                                        <p:strVal val="visible"/>
                                      </p:to>
                                    </p:set>
                                    <p:animEffect transition="in" filter="wedge">
                                      <p:cBhvr>
                                        <p:cTn id="16" dur="2000"/>
                                        <p:tgtEl>
                                          <p:spTgt spid="22532"/>
                                        </p:tgtEl>
                                      </p:cBhvr>
                                    </p:animEffect>
                                  </p:childTnLst>
                                </p:cTn>
                              </p:par>
                              <p:par>
                                <p:cTn id="17" presetID="22" presetClass="emph" presetSubtype="0" repeatCount="indefinite" fill="hold" grpId="1" nodeType="withEffect">
                                  <p:stCondLst>
                                    <p:cond delay="0"/>
                                  </p:stCondLst>
                                  <p:childTnLst>
                                    <p:animClr clrSpc="hsl" dir="cw">
                                      <p:cBhvr override="childStyle">
                                        <p:cTn id="18" dur="500" fill="hold"/>
                                        <p:tgtEl>
                                          <p:spTgt spid="22532"/>
                                        </p:tgtEl>
                                        <p:attrNameLst>
                                          <p:attrName>style.color</p:attrName>
                                        </p:attrNameLst>
                                      </p:cBhvr>
                                      <p:by>
                                        <p:hsl h="-7200000" s="0" l="0"/>
                                      </p:by>
                                    </p:animClr>
                                    <p:animClr clrSpc="hsl" dir="cw">
                                      <p:cBhvr>
                                        <p:cTn id="19" dur="500" fill="hold"/>
                                        <p:tgtEl>
                                          <p:spTgt spid="22532"/>
                                        </p:tgtEl>
                                        <p:attrNameLst>
                                          <p:attrName>fillcolor</p:attrName>
                                        </p:attrNameLst>
                                      </p:cBhvr>
                                      <p:by>
                                        <p:hsl h="-7200000" s="0" l="0"/>
                                      </p:by>
                                    </p:animClr>
                                    <p:animClr clrSpc="hsl" dir="cw">
                                      <p:cBhvr>
                                        <p:cTn id="20" dur="500" fill="hold"/>
                                        <p:tgtEl>
                                          <p:spTgt spid="22532"/>
                                        </p:tgtEl>
                                        <p:attrNameLst>
                                          <p:attrName>stroke.color</p:attrName>
                                        </p:attrNameLst>
                                      </p:cBhvr>
                                      <p:by>
                                        <p:hsl h="-7200000" s="0" l="0"/>
                                      </p:by>
                                    </p:animClr>
                                    <p:set>
                                      <p:cBhvr>
                                        <p:cTn id="21" dur="500" fill="hold"/>
                                        <p:tgtEl>
                                          <p:spTgt spid="22532"/>
                                        </p:tgtEl>
                                        <p:attrNameLst>
                                          <p:attrName>fill.type</p:attrName>
                                        </p:attrNameLst>
                                      </p:cBhvr>
                                      <p:to>
                                        <p:strVal val="solid"/>
                                      </p:to>
                                    </p:set>
                                  </p:childTnLst>
                                </p:cTn>
                              </p:par>
                              <p:par>
                                <p:cTn id="22" presetID="54" presetClass="entr" presetSubtype="0" accel="100000" fill="hold" grpId="0" nodeType="withEffect">
                                  <p:stCondLst>
                                    <p:cond delay="0"/>
                                  </p:stCondLst>
                                  <p:childTnLst>
                                    <p:set>
                                      <p:cBhvr>
                                        <p:cTn id="23" dur="1" fill="hold">
                                          <p:stCondLst>
                                            <p:cond delay="0"/>
                                          </p:stCondLst>
                                        </p:cTn>
                                        <p:tgtEl>
                                          <p:spTgt spid="22533"/>
                                        </p:tgtEl>
                                        <p:attrNameLst>
                                          <p:attrName>style.visibility</p:attrName>
                                        </p:attrNameLst>
                                      </p:cBhvr>
                                      <p:to>
                                        <p:strVal val="visible"/>
                                      </p:to>
                                    </p:set>
                                    <p:anim calcmode="lin" valueType="num">
                                      <p:cBhvr>
                                        <p:cTn id="24" dur="500" fill="hold"/>
                                        <p:tgtEl>
                                          <p:spTgt spid="22533"/>
                                        </p:tgtEl>
                                        <p:attrNameLst>
                                          <p:attrName>ppt_w</p:attrName>
                                        </p:attrNameLst>
                                      </p:cBhvr>
                                      <p:tavLst>
                                        <p:tav tm="0">
                                          <p:val>
                                            <p:strVal val="#ppt_w*0.05"/>
                                          </p:val>
                                        </p:tav>
                                        <p:tav tm="100000">
                                          <p:val>
                                            <p:strVal val="#ppt_w"/>
                                          </p:val>
                                        </p:tav>
                                      </p:tavLst>
                                    </p:anim>
                                    <p:anim calcmode="lin" valueType="num">
                                      <p:cBhvr>
                                        <p:cTn id="25" dur="500" fill="hold"/>
                                        <p:tgtEl>
                                          <p:spTgt spid="22533"/>
                                        </p:tgtEl>
                                        <p:attrNameLst>
                                          <p:attrName>ppt_h</p:attrName>
                                        </p:attrNameLst>
                                      </p:cBhvr>
                                      <p:tavLst>
                                        <p:tav tm="0">
                                          <p:val>
                                            <p:strVal val="#ppt_h"/>
                                          </p:val>
                                        </p:tav>
                                        <p:tav tm="100000">
                                          <p:val>
                                            <p:strVal val="#ppt_h"/>
                                          </p:val>
                                        </p:tav>
                                      </p:tavLst>
                                    </p:anim>
                                    <p:anim calcmode="lin" valueType="num">
                                      <p:cBhvr>
                                        <p:cTn id="26" dur="500" fill="hold"/>
                                        <p:tgtEl>
                                          <p:spTgt spid="22533"/>
                                        </p:tgtEl>
                                        <p:attrNameLst>
                                          <p:attrName>ppt_x</p:attrName>
                                        </p:attrNameLst>
                                      </p:cBhvr>
                                      <p:tavLst>
                                        <p:tav tm="0">
                                          <p:val>
                                            <p:strVal val="#ppt_x-.2"/>
                                          </p:val>
                                        </p:tav>
                                        <p:tav tm="100000">
                                          <p:val>
                                            <p:strVal val="#ppt_x"/>
                                          </p:val>
                                        </p:tav>
                                      </p:tavLst>
                                    </p:anim>
                                    <p:anim calcmode="lin" valueType="num">
                                      <p:cBhvr>
                                        <p:cTn id="27" dur="500" fill="hold"/>
                                        <p:tgtEl>
                                          <p:spTgt spid="22533"/>
                                        </p:tgtEl>
                                        <p:attrNameLst>
                                          <p:attrName>ppt_y</p:attrName>
                                        </p:attrNameLst>
                                      </p:cBhvr>
                                      <p:tavLst>
                                        <p:tav tm="0">
                                          <p:val>
                                            <p:strVal val="#ppt_y"/>
                                          </p:val>
                                        </p:tav>
                                        <p:tav tm="100000">
                                          <p:val>
                                            <p:strVal val="#ppt_y"/>
                                          </p:val>
                                        </p:tav>
                                      </p:tavLst>
                                    </p:anim>
                                    <p:animEffect transition="in" filter="fade">
                                      <p:cBhvr>
                                        <p:cTn id="28" dur="500"/>
                                        <p:tgtEl>
                                          <p:spTgt spid="22533"/>
                                        </p:tgtEl>
                                      </p:cBhvr>
                                    </p:animEffect>
                                  </p:childTnLst>
                                </p:cTn>
                              </p:par>
                              <p:par>
                                <p:cTn id="29" presetID="8" presetClass="entr" presetSubtype="16" fill="hold" grpId="0" nodeType="withEffect">
                                  <p:stCondLst>
                                    <p:cond delay="0"/>
                                  </p:stCondLst>
                                  <p:childTnLst>
                                    <p:set>
                                      <p:cBhvr>
                                        <p:cTn id="30" dur="1" fill="hold">
                                          <p:stCondLst>
                                            <p:cond delay="0"/>
                                          </p:stCondLst>
                                        </p:cTn>
                                        <p:tgtEl>
                                          <p:spTgt spid="22535"/>
                                        </p:tgtEl>
                                        <p:attrNameLst>
                                          <p:attrName>style.visibility</p:attrName>
                                        </p:attrNameLst>
                                      </p:cBhvr>
                                      <p:to>
                                        <p:strVal val="visible"/>
                                      </p:to>
                                    </p:set>
                                    <p:animEffect transition="in" filter="diamond(in)">
                                      <p:cBhvr>
                                        <p:cTn id="31" dur="2000"/>
                                        <p:tgtEl>
                                          <p:spTgt spid="22535"/>
                                        </p:tgtEl>
                                      </p:cBhvr>
                                    </p:animEffect>
                                  </p:childTnLst>
                                </p:cTn>
                              </p:par>
                              <p:par>
                                <p:cTn id="32" presetID="20" presetClass="entr" presetSubtype="0" fill="hold" grpId="0" nodeType="withEffect">
                                  <p:stCondLst>
                                    <p:cond delay="0"/>
                                  </p:stCondLst>
                                  <p:childTnLst>
                                    <p:set>
                                      <p:cBhvr>
                                        <p:cTn id="33" dur="1" fill="hold">
                                          <p:stCondLst>
                                            <p:cond delay="0"/>
                                          </p:stCondLst>
                                        </p:cTn>
                                        <p:tgtEl>
                                          <p:spTgt spid="22536"/>
                                        </p:tgtEl>
                                        <p:attrNameLst>
                                          <p:attrName>style.visibility</p:attrName>
                                        </p:attrNameLst>
                                      </p:cBhvr>
                                      <p:to>
                                        <p:strVal val="visible"/>
                                      </p:to>
                                    </p:set>
                                    <p:animEffect transition="in" filter="wedge">
                                      <p:cBhvr>
                                        <p:cTn id="34" dur="2000"/>
                                        <p:tgtEl>
                                          <p:spTgt spid="225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animBg="1"/>
      <p:bldP spid="22531" grpId="1" animBg="1"/>
      <p:bldP spid="22532" grpId="0" animBg="1"/>
      <p:bldP spid="22532" grpId="1" animBg="1"/>
      <p:bldP spid="22533" grpId="0" animBg="1"/>
      <p:bldP spid="22535" grpId="0" animBg="1"/>
      <p:bldP spid="2253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581025" y="228600"/>
            <a:ext cx="3305175"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600" b="1">
                <a:solidFill>
                  <a:srgbClr val="C00000"/>
                </a:solidFill>
                <a:latin typeface="Times New Roman" panose="02020603050405020304" pitchFamily="18" charset="0"/>
              </a:rPr>
              <a:t>4. Vận dụng </a:t>
            </a:r>
            <a:r>
              <a:rPr lang="en-US" altLang="en-US" sz="2400" b="1">
                <a:solidFill>
                  <a:srgbClr val="C00000"/>
                </a:solidFill>
                <a:latin typeface="Times New Roman" panose="02020603050405020304" pitchFamily="18" charset="0"/>
              </a:rPr>
              <a:t>( tiết 4 )</a:t>
            </a:r>
          </a:p>
        </p:txBody>
      </p:sp>
      <p:sp>
        <p:nvSpPr>
          <p:cNvPr id="13315" name="Text Box 8"/>
          <p:cNvSpPr txBox="1">
            <a:spLocks noChangeArrowheads="1"/>
          </p:cNvSpPr>
          <p:nvPr/>
        </p:nvSpPr>
        <p:spPr bwMode="auto">
          <a:xfrm>
            <a:off x="838200" y="628650"/>
            <a:ext cx="76962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b="1">
                <a:latin typeface="Times New Roman" panose="02020603050405020304" pitchFamily="18" charset="0"/>
                <a:cs typeface="Times New Roman" panose="02020603050405020304" pitchFamily="18" charset="0"/>
              </a:rPr>
              <a:t>Tạo sản phẩm đồ chơi có sử dụng hình ảnh về cảnh đẹp nơi em ở.</a:t>
            </a:r>
          </a:p>
        </p:txBody>
      </p:sp>
      <p:sp>
        <p:nvSpPr>
          <p:cNvPr id="2" name="Rectangle 1"/>
          <p:cNvSpPr>
            <a:spLocks noChangeArrowheads="1"/>
          </p:cNvSpPr>
          <p:nvPr/>
        </p:nvSpPr>
        <p:spPr bwMode="auto">
          <a:xfrm>
            <a:off x="5400675" y="1219200"/>
            <a:ext cx="3133725"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t>- Lưu ý:</a:t>
            </a:r>
          </a:p>
          <a:p>
            <a:pPr eaLnBrk="1" hangingPunct="1">
              <a:spcBef>
                <a:spcPct val="0"/>
              </a:spcBef>
              <a:buFontTx/>
              <a:buNone/>
            </a:pPr>
            <a:r>
              <a:rPr lang="en-US" altLang="en-US" sz="1600"/>
              <a:t>+ Lựa chọn vật liệu để tạo dáng sản phẩm (hộp bìa, que gỗ, giấy trắng, giấy bìa màu, bút chì, bút lông, màu vẽ, kéo, keo dán, băng dính hai mặt).</a:t>
            </a:r>
          </a:p>
          <a:p>
            <a:pPr eaLnBrk="1" hangingPunct="1">
              <a:spcBef>
                <a:spcPct val="0"/>
              </a:spcBef>
              <a:buFontTx/>
              <a:buNone/>
            </a:pPr>
            <a:r>
              <a:rPr lang="en-US" altLang="en-US" sz="1600"/>
              <a:t>+ Lựa chọn hình để trang trí: hình cảnh vật gần gũi quanh em như nhà, cây, hoa...GV có thể gợi ý thêm các hình ảnh khác cho HS tham khảo như cảnh vật ở nông thôn có lũy tre, bờ ao; cảnh vật ở bên bờ suối, cảnh vật ở trong rừng có cây, hoa, núi; danh lam thắng cảnh nổi tiếng...</a:t>
            </a:r>
          </a:p>
        </p:txBody>
      </p:sp>
      <p:pic>
        <p:nvPicPr>
          <p:cNvPr id="13317" name="Picture 6"/>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t="3407" b="3052"/>
          <a:stretch>
            <a:fillRect/>
          </a:stretch>
        </p:blipFill>
        <p:spPr bwMode="auto">
          <a:xfrm>
            <a:off x="685800" y="1028700"/>
            <a:ext cx="4403725" cy="578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581025" y="228600"/>
            <a:ext cx="3305175"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600" b="1">
                <a:solidFill>
                  <a:srgbClr val="C00000"/>
                </a:solidFill>
                <a:latin typeface="Times New Roman" panose="02020603050405020304" pitchFamily="18" charset="0"/>
              </a:rPr>
              <a:t>4. Vận dụng </a:t>
            </a:r>
            <a:r>
              <a:rPr lang="en-US" altLang="en-US" sz="2400" b="1">
                <a:solidFill>
                  <a:srgbClr val="C00000"/>
                </a:solidFill>
                <a:latin typeface="Times New Roman" panose="02020603050405020304" pitchFamily="18" charset="0"/>
              </a:rPr>
              <a:t>( tiết 4 )</a:t>
            </a:r>
          </a:p>
        </p:txBody>
      </p:sp>
      <p:sp>
        <p:nvSpPr>
          <p:cNvPr id="14339" name="Text Box 8"/>
          <p:cNvSpPr txBox="1">
            <a:spLocks noChangeArrowheads="1"/>
          </p:cNvSpPr>
          <p:nvPr/>
        </p:nvSpPr>
        <p:spPr bwMode="auto">
          <a:xfrm>
            <a:off x="838200" y="628650"/>
            <a:ext cx="76962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b="1">
                <a:latin typeface="Times New Roman" panose="02020603050405020304" pitchFamily="18" charset="0"/>
                <a:cs typeface="Times New Roman" panose="02020603050405020304" pitchFamily="18" charset="0"/>
              </a:rPr>
              <a:t>Tạo sản phẩm đồ chơi có sử dụng hình ảnh về cảnh đẹp nơi em ở.</a:t>
            </a:r>
          </a:p>
        </p:txBody>
      </p:sp>
      <p:sp>
        <p:nvSpPr>
          <p:cNvPr id="2" name="Rectangle 1"/>
          <p:cNvSpPr>
            <a:spLocks noChangeArrowheads="1"/>
          </p:cNvSpPr>
          <p:nvPr/>
        </p:nvSpPr>
        <p:spPr bwMode="auto">
          <a:xfrm>
            <a:off x="4267200" y="998538"/>
            <a:ext cx="4876800"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t>- Lưu ý:</a:t>
            </a:r>
          </a:p>
          <a:p>
            <a:pPr eaLnBrk="1" hangingPunct="1">
              <a:spcBef>
                <a:spcPct val="0"/>
              </a:spcBef>
              <a:buFontTx/>
              <a:buNone/>
            </a:pPr>
            <a:r>
              <a:rPr lang="en-US" altLang="en-US" sz="1600"/>
              <a:t>- Kĩ thuật thực hiện:</a:t>
            </a:r>
          </a:p>
          <a:p>
            <a:pPr eaLnBrk="1" hangingPunct="1">
              <a:spcBef>
                <a:spcPct val="0"/>
              </a:spcBef>
              <a:buFontTx/>
              <a:buNone/>
            </a:pPr>
            <a:r>
              <a:rPr lang="en-US" altLang="en-US" sz="1600"/>
              <a:t>+ Nối hai tờ giấy trắng tạo băng dài vừa với kích cỡ chiếc hộp (ti vi). Vẽ hình cảnh vật ra giấy trắng và vẽ màu (vẽ hình ảnh to, nhỏ cân đối, chú ý đến yếu tố chính phụ làm nổi bật nội dung cảnh vật muốn thể hiện).</a:t>
            </a:r>
          </a:p>
          <a:p>
            <a:pPr eaLnBrk="1" hangingPunct="1">
              <a:spcBef>
                <a:spcPct val="0"/>
              </a:spcBef>
              <a:buFontTx/>
              <a:buNone/>
            </a:pPr>
            <a:r>
              <a:rPr lang="en-US" altLang="en-US" sz="1600"/>
              <a:t>+ Cắt bỏ một mặt của chiếc hộp. Đặt hai que gỗ vào vị trí hai bên và cắt một phần nhỏ ở chiếc hộp tạo vị trí cố định cho que gỗ có thể quay khi trình chiếu.</a:t>
            </a:r>
          </a:p>
          <a:p>
            <a:pPr eaLnBrk="1" hangingPunct="1">
              <a:spcBef>
                <a:spcPct val="0"/>
              </a:spcBef>
              <a:buFontTx/>
              <a:buNone/>
            </a:pPr>
            <a:r>
              <a:rPr lang="en-US" altLang="en-US" sz="1600"/>
              <a:t>+ Dán theo mép giấy hai bên đầu phần tranh vào hai que gỗ. Cuộn tranh theo hai que gỗ vừa với vị trí đặt vào ti vi.</a:t>
            </a:r>
          </a:p>
          <a:p>
            <a:pPr eaLnBrk="1" hangingPunct="1">
              <a:spcBef>
                <a:spcPct val="0"/>
              </a:spcBef>
              <a:buFontTx/>
              <a:buNone/>
            </a:pPr>
            <a:r>
              <a:rPr lang="en-US" altLang="en-US" sz="1600"/>
              <a:t>+ Cắt giấy bìa màu tạo phần thân trước ti vi và trang trí nút điều khiển, loa. Dán cố định tạo hình mặt trước ti vi.</a:t>
            </a:r>
          </a:p>
          <a:p>
            <a:pPr eaLnBrk="1" hangingPunct="1">
              <a:spcBef>
                <a:spcPct val="0"/>
              </a:spcBef>
              <a:buFontTx/>
              <a:buNone/>
            </a:pPr>
            <a:r>
              <a:rPr lang="en-US" altLang="en-US" sz="1600"/>
              <a:t>+ Dán giấy màu quanh phần thân ti vi và tạo chân đế cho ti vi (sử dụng bìa) có thể đặt đứng trên mặt bàn.</a:t>
            </a:r>
          </a:p>
          <a:p>
            <a:pPr eaLnBrk="1" hangingPunct="1">
              <a:spcBef>
                <a:spcPct val="0"/>
              </a:spcBef>
              <a:buFontTx/>
              <a:buNone/>
            </a:pPr>
            <a:r>
              <a:rPr lang="en-US" altLang="en-US" sz="1600"/>
              <a:t>*Lưu ý: Sử dụng băng dính hai mặt để dán với những phần bìa cứng như mặt trước ti vi, chân ti vi.</a:t>
            </a:r>
          </a:p>
          <a:p>
            <a:pPr eaLnBrk="1" hangingPunct="1">
              <a:spcBef>
                <a:spcPct val="0"/>
              </a:spcBef>
              <a:buFontTx/>
              <a:buNone/>
            </a:pPr>
            <a:endParaRPr lang="en-US" altLang="en-US" sz="1600"/>
          </a:p>
        </p:txBody>
      </p:sp>
      <p:pic>
        <p:nvPicPr>
          <p:cNvPr id="14341" name="Picture 6"/>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t="3407" b="3052"/>
          <a:stretch>
            <a:fillRect/>
          </a:stretch>
        </p:blipFill>
        <p:spPr bwMode="auto">
          <a:xfrm>
            <a:off x="411163" y="998538"/>
            <a:ext cx="3857625" cy="506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4"/>
          <p:cNvSpPr txBox="1">
            <a:spLocks noChangeArrowheads="1"/>
          </p:cNvSpPr>
          <p:nvPr/>
        </p:nvSpPr>
        <p:spPr bwMode="auto">
          <a:xfrm>
            <a:off x="609600" y="1676400"/>
            <a:ext cx="54102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600" b="1">
                <a:solidFill>
                  <a:srgbClr val="C00000"/>
                </a:solidFill>
                <a:latin typeface="Times New Roman" panose="02020603050405020304" pitchFamily="18" charset="0"/>
              </a:rPr>
              <a:t>* Trưng bày, nhận xét cuối chủ đề</a:t>
            </a:r>
          </a:p>
        </p:txBody>
      </p:sp>
      <p:sp>
        <p:nvSpPr>
          <p:cNvPr id="15363" name="Text Box 3"/>
          <p:cNvSpPr txBox="1">
            <a:spLocks noChangeArrowheads="1"/>
          </p:cNvSpPr>
          <p:nvPr/>
        </p:nvSpPr>
        <p:spPr bwMode="auto">
          <a:xfrm>
            <a:off x="2819400" y="812800"/>
            <a:ext cx="3124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endParaRPr lang="en-US" altLang="en-US" sz="3600" u="sng">
              <a:solidFill>
                <a:srgbClr val="C00000"/>
              </a:solidFill>
              <a:latin typeface=".VnTime" panose="020B7200000000000000" pitchFamily="34" charset="0"/>
            </a:endParaRPr>
          </a:p>
        </p:txBody>
      </p:sp>
      <p:sp>
        <p:nvSpPr>
          <p:cNvPr id="15364" name="Text Box 4"/>
          <p:cNvSpPr txBox="1">
            <a:spLocks noChangeArrowheads="1"/>
          </p:cNvSpPr>
          <p:nvPr/>
        </p:nvSpPr>
        <p:spPr bwMode="auto">
          <a:xfrm>
            <a:off x="228600" y="1066800"/>
            <a:ext cx="80772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a:spcBef>
                <a:spcPct val="50000"/>
              </a:spcBef>
              <a:buFontTx/>
              <a:buNone/>
            </a:pPr>
            <a:r>
              <a:rPr lang="en-US" altLang="en-US" sz="2400" b="1">
                <a:solidFill>
                  <a:srgbClr val="C00000"/>
                </a:solidFill>
                <a:latin typeface="Times New Roman" panose="02020603050405020304" pitchFamily="18" charset="0"/>
              </a:rPr>
              <a:t>Chủ đề 7: CẢNH VẬT QUANH EM ( 4 TIẾT )</a:t>
            </a:r>
          </a:p>
        </p:txBody>
      </p:sp>
      <p:sp>
        <p:nvSpPr>
          <p:cNvPr id="15365" name="Text Box 2"/>
          <p:cNvSpPr txBox="1">
            <a:spLocks noChangeArrowheads="1"/>
          </p:cNvSpPr>
          <p:nvPr/>
        </p:nvSpPr>
        <p:spPr bwMode="auto">
          <a:xfrm>
            <a:off x="381000" y="130175"/>
            <a:ext cx="8229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800">
                <a:solidFill>
                  <a:srgbClr val="C00000"/>
                </a:solidFill>
                <a:latin typeface="Times New Roman" panose="02020603050405020304" pitchFamily="18" charset="0"/>
              </a:rPr>
              <a:t>Thứ     ngày    tháng 1 năm 2024</a:t>
            </a:r>
          </a:p>
        </p:txBody>
      </p:sp>
      <p:sp>
        <p:nvSpPr>
          <p:cNvPr id="15366" name="Text Box 4"/>
          <p:cNvSpPr txBox="1">
            <a:spLocks noChangeArrowheads="1"/>
          </p:cNvSpPr>
          <p:nvPr/>
        </p:nvSpPr>
        <p:spPr bwMode="auto">
          <a:xfrm>
            <a:off x="3581400" y="574675"/>
            <a:ext cx="35814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600" b="1">
                <a:solidFill>
                  <a:srgbClr val="C00000"/>
                </a:solidFill>
                <a:latin typeface="Times New Roman" panose="02020603050405020304" pitchFamily="18" charset="0"/>
              </a:rPr>
              <a:t>Mĩ thuật  lớp 3</a:t>
            </a:r>
          </a:p>
        </p:txBody>
      </p:sp>
      <p:sp>
        <p:nvSpPr>
          <p:cNvPr id="4" name="Rectangle 3"/>
          <p:cNvSpPr>
            <a:spLocks noChangeArrowheads="1"/>
          </p:cNvSpPr>
          <p:nvPr/>
        </p:nvSpPr>
        <p:spPr bwMode="auto">
          <a:xfrm>
            <a:off x="782638" y="2286000"/>
            <a:ext cx="8132762"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 HS trưng bày sản phẩm mĩ thuật cá nhân/nhóm,chia sẻ cảm nhận của bản thân và giới thiệu theo một số gợi ý sau:</a:t>
            </a:r>
          </a:p>
          <a:p>
            <a:pPr eaLnBrk="1" hangingPunct="1">
              <a:spcBef>
                <a:spcPct val="0"/>
              </a:spcBef>
              <a:buFontTx/>
              <a:buNone/>
            </a:pPr>
            <a:r>
              <a:rPr lang="en-US" altLang="en-US" sz="1800"/>
              <a:t>+ Em/ nhóm em đã sử dụng những hình ảnh, màu sắc nào để trang trí sản phẩm?</a:t>
            </a:r>
          </a:p>
          <a:p>
            <a:pPr eaLnBrk="1" hangingPunct="1">
              <a:spcBef>
                <a:spcPct val="0"/>
              </a:spcBef>
              <a:buFontTx/>
              <a:buNone/>
            </a:pPr>
            <a:r>
              <a:rPr lang="en-US" altLang="en-US" sz="1800"/>
              <a:t>+ Trong các SPMT đã thực hiện, em thích sản phẩm nào nhất? Tại sao?</a:t>
            </a:r>
          </a:p>
          <a:p>
            <a:pPr eaLnBrk="1" hangingPunct="1">
              <a:spcBef>
                <a:spcPct val="0"/>
              </a:spcBef>
              <a:buFontTx/>
              <a:buNone/>
            </a:pPr>
            <a:r>
              <a:rPr lang="en-US" altLang="en-US" sz="1800"/>
              <a:t>+ SPMT em thực hiện sẽ dành tặng ai?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fade">
                                      <p:cBhvr>
                                        <p:cTn id="7" dur="1000"/>
                                        <p:tgtEl>
                                          <p:spTgt spid="18434"/>
                                        </p:tgtEl>
                                      </p:cBhvr>
                                    </p:animEffect>
                                    <p:anim calcmode="lin" valueType="num">
                                      <p:cBhvr>
                                        <p:cTn id="8" dur="1000" fill="hold"/>
                                        <p:tgtEl>
                                          <p:spTgt spid="18434"/>
                                        </p:tgtEl>
                                        <p:attrNameLst>
                                          <p:attrName>ppt_x</p:attrName>
                                        </p:attrNameLst>
                                      </p:cBhvr>
                                      <p:tavLst>
                                        <p:tav tm="0">
                                          <p:val>
                                            <p:strVal val="#ppt_x"/>
                                          </p:val>
                                        </p:tav>
                                        <p:tav tm="100000">
                                          <p:val>
                                            <p:strVal val="#ppt_x"/>
                                          </p:val>
                                        </p:tav>
                                      </p:tavLst>
                                    </p:anim>
                                    <p:anim calcmode="lin" valueType="num">
                                      <p:cBhvr>
                                        <p:cTn id="9" dur="1000" fill="hold"/>
                                        <p:tgtEl>
                                          <p:spTgt spid="1843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1" presetClass="entr" presetSubtype="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1)">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6" name="Text Box 8"/>
          <p:cNvSpPr txBox="1">
            <a:spLocks noChangeArrowheads="1"/>
          </p:cNvSpPr>
          <p:nvPr/>
        </p:nvSpPr>
        <p:spPr bwMode="auto">
          <a:xfrm>
            <a:off x="533400" y="1905000"/>
            <a:ext cx="8229600" cy="2308324"/>
          </a:xfrm>
          <a:prstGeom prst="rect">
            <a:avLst/>
          </a:prstGeom>
          <a:ln/>
        </p:spPr>
        <p:style>
          <a:lnRef idx="0">
            <a:schemeClr val="accent1"/>
          </a:lnRef>
          <a:fillRef idx="3">
            <a:schemeClr val="accent1"/>
          </a:fillRef>
          <a:effectRef idx="3">
            <a:schemeClr val="accent1"/>
          </a:effectRef>
          <a:fontRef idx="minor">
            <a:schemeClr val="lt1"/>
          </a:fontRef>
        </p:style>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n-US" sz="2400" dirty="0">
                <a:latin typeface="Times New Roman" pitchFamily="18" charset="0"/>
              </a:rPr>
              <a:t> </a:t>
            </a:r>
            <a:r>
              <a:rPr lang="en-US" sz="2400" b="1" u="sng" dirty="0" err="1">
                <a:solidFill>
                  <a:srgbClr val="FF0000"/>
                </a:solidFill>
                <a:latin typeface="Times New Roman" pitchFamily="18" charset="0"/>
              </a:rPr>
              <a:t>Yêu</a:t>
            </a:r>
            <a:r>
              <a:rPr lang="en-US" sz="2400" b="1" u="sng" dirty="0">
                <a:solidFill>
                  <a:srgbClr val="FF0000"/>
                </a:solidFill>
                <a:latin typeface="Times New Roman" pitchFamily="18" charset="0"/>
              </a:rPr>
              <a:t> </a:t>
            </a:r>
            <a:r>
              <a:rPr lang="en-US" sz="2400" b="1" u="sng" dirty="0" err="1">
                <a:solidFill>
                  <a:srgbClr val="FF0000"/>
                </a:solidFill>
                <a:latin typeface="Times New Roman" pitchFamily="18" charset="0"/>
              </a:rPr>
              <a:t>cầu</a:t>
            </a:r>
            <a:r>
              <a:rPr lang="en-US" sz="2400" b="1" u="sng" dirty="0">
                <a:solidFill>
                  <a:srgbClr val="FF0000"/>
                </a:solidFill>
                <a:latin typeface="Times New Roman" pitchFamily="18" charset="0"/>
              </a:rPr>
              <a:t> </a:t>
            </a:r>
            <a:r>
              <a:rPr lang="en-US" sz="2400" b="1" u="sng" dirty="0" err="1">
                <a:solidFill>
                  <a:srgbClr val="FF0000"/>
                </a:solidFill>
                <a:latin typeface="Times New Roman" pitchFamily="18" charset="0"/>
              </a:rPr>
              <a:t>cần</a:t>
            </a:r>
            <a:r>
              <a:rPr lang="en-US" sz="2400" b="1" u="sng" dirty="0">
                <a:solidFill>
                  <a:srgbClr val="FF0000"/>
                </a:solidFill>
                <a:latin typeface="Times New Roman" pitchFamily="18" charset="0"/>
              </a:rPr>
              <a:t> </a:t>
            </a:r>
            <a:r>
              <a:rPr lang="en-US" sz="2400" b="1" u="sng" dirty="0" err="1">
                <a:solidFill>
                  <a:srgbClr val="FF0000"/>
                </a:solidFill>
                <a:latin typeface="Times New Roman" pitchFamily="18" charset="0"/>
              </a:rPr>
              <a:t>đạt</a:t>
            </a:r>
            <a:r>
              <a:rPr lang="en-US" sz="2400" b="1" u="sng" dirty="0">
                <a:solidFill>
                  <a:srgbClr val="FF0000"/>
                </a:solidFill>
                <a:latin typeface="Times New Roman" pitchFamily="18" charset="0"/>
              </a:rPr>
              <a:t>:</a:t>
            </a:r>
          </a:p>
          <a:p>
            <a:pPr>
              <a:defRPr/>
            </a:pPr>
            <a:r>
              <a:rPr lang="en-US" sz="2200" dirty="0">
                <a:latin typeface="Times New Roman" pitchFamily="18" charset="0"/>
              </a:rPr>
              <a:t>        </a:t>
            </a:r>
            <a:r>
              <a:rPr lang="en-US" sz="22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phẩm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thích</a:t>
            </a:r>
            <a:r>
              <a:rPr lang="en-US" sz="2400" dirty="0">
                <a:latin typeface="Times New Roman" pitchFamily="18" charset="0"/>
                <a:cs typeface="Times New Roman" pitchFamily="18" charset="0"/>
              </a:rPr>
              <a:t>.</a:t>
            </a:r>
          </a:p>
          <a:p>
            <a:pPr>
              <a:defRPr/>
            </a:pP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Bước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yếu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chính</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phụ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phẩm</a:t>
            </a:r>
            <a:r>
              <a:rPr lang="en-US" sz="2400" dirty="0">
                <a:latin typeface="Times New Roman" pitchFamily="18" charset="0"/>
                <a:cs typeface="Times New Roman" pitchFamily="18" charset="0"/>
              </a:rPr>
              <a:t>.</a:t>
            </a:r>
          </a:p>
          <a:p>
            <a:pPr>
              <a:defRPr/>
            </a:pP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Biết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sẵn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phẩm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chơi</a:t>
            </a:r>
            <a:r>
              <a:rPr lang="en-US" sz="2400" dirty="0">
                <a:latin typeface="Times New Roman" pitchFamily="18" charset="0"/>
                <a:cs typeface="Times New Roman" pitchFamily="18" charset="0"/>
              </a:rPr>
              <a:t>.</a:t>
            </a:r>
          </a:p>
          <a:p>
            <a:pPr>
              <a:defRPr/>
            </a:pPr>
            <a:endParaRPr lang="en-US" sz="2400" dirty="0">
              <a:latin typeface="Times New Roman" pitchFamily="18" charset="0"/>
              <a:cs typeface="Times New Roman" pitchFamily="18" charset="0"/>
            </a:endParaRPr>
          </a:p>
        </p:txBody>
      </p:sp>
      <p:sp>
        <p:nvSpPr>
          <p:cNvPr id="5125" name="Text Box 3"/>
          <p:cNvSpPr txBox="1">
            <a:spLocks noChangeArrowheads="1"/>
          </p:cNvSpPr>
          <p:nvPr/>
        </p:nvSpPr>
        <p:spPr bwMode="auto">
          <a:xfrm>
            <a:off x="2819400" y="812800"/>
            <a:ext cx="3124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endParaRPr lang="en-US" altLang="en-US" sz="3600" u="sng">
              <a:solidFill>
                <a:srgbClr val="C00000"/>
              </a:solidFill>
              <a:latin typeface=".VnTime" panose="020B7200000000000000" pitchFamily="34" charset="0"/>
            </a:endParaRPr>
          </a:p>
        </p:txBody>
      </p:sp>
      <p:sp>
        <p:nvSpPr>
          <p:cNvPr id="3081" name="Text Box 4"/>
          <p:cNvSpPr txBox="1">
            <a:spLocks noChangeArrowheads="1"/>
          </p:cNvSpPr>
          <p:nvPr/>
        </p:nvSpPr>
        <p:spPr bwMode="auto">
          <a:xfrm>
            <a:off x="228600" y="1066800"/>
            <a:ext cx="80772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a:spcBef>
                <a:spcPct val="50000"/>
              </a:spcBef>
              <a:buFontTx/>
              <a:buNone/>
            </a:pPr>
            <a:r>
              <a:rPr lang="en-US" altLang="en-US" sz="2400" b="1">
                <a:solidFill>
                  <a:srgbClr val="C00000"/>
                </a:solidFill>
                <a:latin typeface="Times New Roman" panose="02020603050405020304" pitchFamily="18" charset="0"/>
              </a:rPr>
              <a:t>Chủ đề 7: CẢNH VẬT QUANH EM ( 4 TIẾT )</a:t>
            </a:r>
          </a:p>
        </p:txBody>
      </p:sp>
      <p:sp>
        <p:nvSpPr>
          <p:cNvPr id="5127" name="Text Box 2"/>
          <p:cNvSpPr txBox="1">
            <a:spLocks noChangeArrowheads="1"/>
          </p:cNvSpPr>
          <p:nvPr/>
        </p:nvSpPr>
        <p:spPr bwMode="auto">
          <a:xfrm>
            <a:off x="381000" y="130175"/>
            <a:ext cx="8229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800">
                <a:solidFill>
                  <a:srgbClr val="C00000"/>
                </a:solidFill>
                <a:latin typeface="Times New Roman" panose="02020603050405020304" pitchFamily="18" charset="0"/>
              </a:rPr>
              <a:t>Thứ    ngày    tháng 1 năm 2024</a:t>
            </a:r>
          </a:p>
        </p:txBody>
      </p:sp>
      <p:sp>
        <p:nvSpPr>
          <p:cNvPr id="5128" name="Text Box 4"/>
          <p:cNvSpPr txBox="1">
            <a:spLocks noChangeArrowheads="1"/>
          </p:cNvSpPr>
          <p:nvPr/>
        </p:nvSpPr>
        <p:spPr bwMode="auto">
          <a:xfrm>
            <a:off x="3581400" y="574675"/>
            <a:ext cx="35814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600" b="1">
                <a:solidFill>
                  <a:srgbClr val="C00000"/>
                </a:solidFill>
                <a:latin typeface="Times New Roman" panose="02020603050405020304" pitchFamily="18" charset="0"/>
              </a:rPr>
              <a:t>Mĩ thuật  lớp 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nodeType="withEffect">
                                  <p:stCondLst>
                                    <p:cond delay="0"/>
                                  </p:stCondLst>
                                  <p:childTnLst>
                                    <p:set>
                                      <p:cBhvr>
                                        <p:cTn id="6" dur="1" fill="hold">
                                          <p:stCondLst>
                                            <p:cond delay="0"/>
                                          </p:stCondLst>
                                        </p:cTn>
                                        <p:tgtEl>
                                          <p:spTgt spid="3081"/>
                                        </p:tgtEl>
                                        <p:attrNameLst>
                                          <p:attrName>style.visibility</p:attrName>
                                        </p:attrNameLst>
                                      </p:cBhvr>
                                      <p:to>
                                        <p:strVal val="visible"/>
                                      </p:to>
                                    </p:set>
                                    <p:animEffect transition="in" filter="barn(inVertical)">
                                      <p:cBhvr>
                                        <p:cTn id="7" dur="500"/>
                                        <p:tgtEl>
                                          <p:spTgt spid="308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32776"/>
                                        </p:tgtEl>
                                        <p:attrNameLst>
                                          <p:attrName>style.visibility</p:attrName>
                                        </p:attrNameLst>
                                      </p:cBhvr>
                                      <p:to>
                                        <p:strVal val="visible"/>
                                      </p:to>
                                    </p:set>
                                    <p:animEffect transition="in" filter="fade">
                                      <p:cBhvr>
                                        <p:cTn id="12" dur="1000"/>
                                        <p:tgtEl>
                                          <p:spTgt spid="32776"/>
                                        </p:tgtEl>
                                      </p:cBhvr>
                                    </p:animEffect>
                                    <p:anim calcmode="lin" valueType="num">
                                      <p:cBhvr>
                                        <p:cTn id="13" dur="1000" fill="hold"/>
                                        <p:tgtEl>
                                          <p:spTgt spid="32776"/>
                                        </p:tgtEl>
                                        <p:attrNameLst>
                                          <p:attrName>ppt_x</p:attrName>
                                        </p:attrNameLst>
                                      </p:cBhvr>
                                      <p:tavLst>
                                        <p:tav tm="0">
                                          <p:val>
                                            <p:strVal val="#ppt_x"/>
                                          </p:val>
                                        </p:tav>
                                        <p:tav tm="100000">
                                          <p:val>
                                            <p:strVal val="#ppt_x"/>
                                          </p:val>
                                        </p:tav>
                                      </p:tavLst>
                                    </p:anim>
                                    <p:anim calcmode="lin" valueType="num">
                                      <p:cBhvr>
                                        <p:cTn id="14" dur="1000" fill="hold"/>
                                        <p:tgtEl>
                                          <p:spTgt spid="327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581025" y="0"/>
            <a:ext cx="3228975"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600" b="1">
                <a:solidFill>
                  <a:srgbClr val="C00000"/>
                </a:solidFill>
                <a:latin typeface="Times New Roman" panose="02020603050405020304" pitchFamily="18" charset="0"/>
              </a:rPr>
              <a:t>1. Quan sát ( tiết 1 )</a:t>
            </a:r>
          </a:p>
        </p:txBody>
      </p:sp>
      <p:sp>
        <p:nvSpPr>
          <p:cNvPr id="8" name="Text Box 8"/>
          <p:cNvSpPr txBox="1">
            <a:spLocks noChangeArrowheads="1"/>
          </p:cNvSpPr>
          <p:nvPr/>
        </p:nvSpPr>
        <p:spPr bwMode="auto">
          <a:xfrm>
            <a:off x="838200" y="381000"/>
            <a:ext cx="6477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b="1">
                <a:latin typeface="Times New Roman" panose="02020603050405020304" pitchFamily="18" charset="0"/>
                <a:cs typeface="Times New Roman" panose="02020603050405020304" pitchFamily="18" charset="0"/>
              </a:rPr>
              <a:t>Cảnh vật trong cuộc sống.</a:t>
            </a:r>
          </a:p>
        </p:txBody>
      </p:sp>
      <p:sp>
        <p:nvSpPr>
          <p:cNvPr id="9" name="Text Box 8"/>
          <p:cNvSpPr txBox="1">
            <a:spLocks noChangeArrowheads="1"/>
          </p:cNvSpPr>
          <p:nvPr/>
        </p:nvSpPr>
        <p:spPr bwMode="auto">
          <a:xfrm>
            <a:off x="685800" y="739775"/>
            <a:ext cx="80772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a:t>Quan sát hình ảnh trong SGK Mĩ thuật 3, trang 40, thảo luận và trả lời các câu hỏi để nhận ra các cảnh đẹp từng vùng miền khác nhau.</a:t>
            </a:r>
          </a:p>
        </p:txBody>
      </p:sp>
      <p:sp>
        <p:nvSpPr>
          <p:cNvPr id="10" name="Text Box 8"/>
          <p:cNvSpPr txBox="1">
            <a:spLocks noChangeArrowheads="1"/>
          </p:cNvSpPr>
          <p:nvPr/>
        </p:nvSpPr>
        <p:spPr bwMode="auto">
          <a:xfrm>
            <a:off x="712788" y="5867400"/>
            <a:ext cx="6831012"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a:t>- Hình ảnh, màu sắc nào nổi bật trong bức tranh?</a:t>
            </a:r>
          </a:p>
        </p:txBody>
      </p:sp>
      <p:sp>
        <p:nvSpPr>
          <p:cNvPr id="11" name="Text Box 8"/>
          <p:cNvSpPr txBox="1">
            <a:spLocks noChangeArrowheads="1"/>
          </p:cNvSpPr>
          <p:nvPr/>
        </p:nvSpPr>
        <p:spPr bwMode="auto">
          <a:xfrm>
            <a:off x="728663" y="6365875"/>
            <a:ext cx="8262937"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a:t>- Em biết những cảnh vật nào khác? Hãy miêu tả những cảnh đẹp đó.</a:t>
            </a:r>
          </a:p>
        </p:txBody>
      </p:sp>
      <p:pic>
        <p:nvPicPr>
          <p:cNvPr id="4103" name="Picture 8"/>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7610" t="30008" r="5782" b="15002"/>
          <a:stretch>
            <a:fillRect/>
          </a:stretch>
        </p:blipFill>
        <p:spPr bwMode="auto">
          <a:xfrm>
            <a:off x="2055813" y="1477963"/>
            <a:ext cx="4954587" cy="441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4103"/>
                                        </p:tgtEl>
                                        <p:attrNameLst>
                                          <p:attrName>style.visibility</p:attrName>
                                        </p:attrNameLst>
                                      </p:cBhvr>
                                      <p:to>
                                        <p:strVal val="visible"/>
                                      </p:to>
                                    </p:set>
                                    <p:animEffect transition="in" filter="barn(inVertical)">
                                      <p:cBhvr>
                                        <p:cTn id="17" dur="500"/>
                                        <p:tgtEl>
                                          <p:spTgt spid="410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arn(inVertical)">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581025" y="0"/>
            <a:ext cx="3838575"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600" b="1">
                <a:solidFill>
                  <a:srgbClr val="C00000"/>
                </a:solidFill>
                <a:latin typeface="Times New Roman" panose="02020603050405020304" pitchFamily="18" charset="0"/>
              </a:rPr>
              <a:t>1. Quan sát ( tiết 1 )</a:t>
            </a:r>
          </a:p>
        </p:txBody>
      </p:sp>
      <p:sp>
        <p:nvSpPr>
          <p:cNvPr id="7171" name="Text Box 8"/>
          <p:cNvSpPr txBox="1">
            <a:spLocks noChangeArrowheads="1"/>
          </p:cNvSpPr>
          <p:nvPr/>
        </p:nvSpPr>
        <p:spPr bwMode="auto">
          <a:xfrm>
            <a:off x="838200" y="381000"/>
            <a:ext cx="6477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b="1">
                <a:latin typeface="Times New Roman" panose="02020603050405020304" pitchFamily="18" charset="0"/>
                <a:cs typeface="Times New Roman" panose="02020603050405020304" pitchFamily="18" charset="0"/>
              </a:rPr>
              <a:t>Cảnh vật trong tranh vẽ.</a:t>
            </a:r>
          </a:p>
        </p:txBody>
      </p:sp>
      <p:sp>
        <p:nvSpPr>
          <p:cNvPr id="9" name="Text Box 8"/>
          <p:cNvSpPr txBox="1">
            <a:spLocks noChangeArrowheads="1"/>
          </p:cNvSpPr>
          <p:nvPr/>
        </p:nvSpPr>
        <p:spPr bwMode="auto">
          <a:xfrm>
            <a:off x="685800" y="739775"/>
            <a:ext cx="80772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t>Quan sát hình ảnh trong SGK Mĩ thuật 3, trang 41, thảo luận  nhóm và trả lời các câu hỏi để tìm hiểu về hai bức tranh.</a:t>
            </a:r>
          </a:p>
        </p:txBody>
      </p:sp>
      <p:sp>
        <p:nvSpPr>
          <p:cNvPr id="11" name="Text Box 8"/>
          <p:cNvSpPr txBox="1">
            <a:spLocks noChangeArrowheads="1"/>
          </p:cNvSpPr>
          <p:nvPr/>
        </p:nvSpPr>
        <p:spPr bwMode="auto">
          <a:xfrm>
            <a:off x="685800" y="4800600"/>
            <a:ext cx="668655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600"/>
              <a:t>Quan sát các bức tranh và cho biết:</a:t>
            </a:r>
          </a:p>
          <a:p>
            <a:pPr>
              <a:spcBef>
                <a:spcPct val="0"/>
              </a:spcBef>
              <a:buFontTx/>
              <a:buNone/>
            </a:pPr>
            <a:r>
              <a:rPr lang="en-US" altLang="en-US" sz="1600"/>
              <a:t>  - Bức tranh thể hiện cảnh ở đâu?</a:t>
            </a:r>
          </a:p>
          <a:p>
            <a:pPr>
              <a:spcBef>
                <a:spcPct val="0"/>
              </a:spcBef>
              <a:buFontTx/>
              <a:buNone/>
            </a:pPr>
            <a:r>
              <a:rPr lang="en-US" altLang="en-US" sz="1600"/>
              <a:t>  - Hình ảnh nào là chính, hình ảnh nào là phụ trong bức tranh?</a:t>
            </a:r>
          </a:p>
          <a:p>
            <a:pPr>
              <a:spcBef>
                <a:spcPct val="0"/>
              </a:spcBef>
              <a:buFontTx/>
              <a:buNone/>
            </a:pPr>
            <a:r>
              <a:rPr lang="en-US" altLang="en-US" sz="1600"/>
              <a:t>  - Trong tranh họa sĩ sử dụng những màu gì?</a:t>
            </a:r>
          </a:p>
        </p:txBody>
      </p:sp>
      <p:grpSp>
        <p:nvGrpSpPr>
          <p:cNvPr id="2" name="Group 1"/>
          <p:cNvGrpSpPr>
            <a:grpSpLocks/>
          </p:cNvGrpSpPr>
          <p:nvPr/>
        </p:nvGrpSpPr>
        <p:grpSpPr bwMode="auto">
          <a:xfrm>
            <a:off x="323850" y="1566863"/>
            <a:ext cx="8439150" cy="3009900"/>
            <a:chOff x="323850" y="1567543"/>
            <a:chExt cx="8439150" cy="3008922"/>
          </a:xfrm>
        </p:grpSpPr>
        <p:pic>
          <p:nvPicPr>
            <p:cNvPr id="7175" name="Picture 1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11462" t="10143" r="9476" b="56526"/>
            <a:stretch>
              <a:fillRect/>
            </a:stretch>
          </p:blipFill>
          <p:spPr bwMode="auto">
            <a:xfrm>
              <a:off x="323850" y="1574242"/>
              <a:ext cx="3943350" cy="2333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8"/>
            <p:cNvSpPr txBox="1">
              <a:spLocks noChangeArrowheads="1"/>
            </p:cNvSpPr>
            <p:nvPr/>
          </p:nvSpPr>
          <p:spPr bwMode="auto">
            <a:xfrm>
              <a:off x="1020763" y="4114652"/>
              <a:ext cx="3008312" cy="461813"/>
            </a:xfrm>
            <a:prstGeom prst="rect">
              <a:avLst/>
            </a:prstGeom>
            <a:noFill/>
            <a:ln>
              <a:noFill/>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28600" indent="-228600">
                <a:buFontTx/>
                <a:buAutoNum type="arabicPeriod"/>
                <a:defRPr/>
              </a:pPr>
              <a:r>
                <a:rPr lang="en-US" sz="1200" dirty="0" err="1"/>
                <a:t>Phan</a:t>
              </a:r>
              <a:r>
                <a:rPr lang="en-US" sz="1200" dirty="0"/>
                <a:t> </a:t>
              </a:r>
              <a:r>
                <a:rPr lang="en-US" sz="1200" dirty="0" err="1"/>
                <a:t>Kế</a:t>
              </a:r>
              <a:r>
                <a:rPr lang="en-US" sz="1200" dirty="0"/>
                <a:t> An, </a:t>
              </a:r>
              <a:r>
                <a:rPr lang="en-US" sz="1200" dirty="0" err="1"/>
                <a:t>nhớ</a:t>
              </a:r>
              <a:r>
                <a:rPr lang="en-US" sz="1200" dirty="0"/>
                <a:t> </a:t>
              </a:r>
              <a:r>
                <a:rPr lang="en-US" sz="1200" dirty="0" err="1"/>
                <a:t>một</a:t>
              </a:r>
              <a:r>
                <a:rPr lang="en-US" sz="1200" dirty="0"/>
                <a:t> </a:t>
              </a:r>
              <a:r>
                <a:rPr lang="en-US" sz="1200" dirty="0" err="1"/>
                <a:t>chiều</a:t>
              </a:r>
              <a:r>
                <a:rPr lang="en-US" sz="1200" dirty="0"/>
                <a:t> </a:t>
              </a:r>
              <a:r>
                <a:rPr lang="en-US" sz="1200" dirty="0" err="1"/>
                <a:t>Tây</a:t>
              </a:r>
              <a:r>
                <a:rPr lang="en-US" sz="1200" dirty="0"/>
                <a:t> </a:t>
              </a:r>
              <a:r>
                <a:rPr lang="en-US" sz="1200" dirty="0" err="1"/>
                <a:t>Bắc</a:t>
              </a:r>
              <a:endParaRPr lang="en-US" sz="1200" dirty="0"/>
            </a:p>
            <a:p>
              <a:pPr>
                <a:defRPr/>
              </a:pPr>
              <a:r>
                <a:rPr lang="en-US" sz="1200" dirty="0"/>
                <a:t>1955, </a:t>
              </a:r>
              <a:r>
                <a:rPr lang="en-US" sz="1200" dirty="0" err="1"/>
                <a:t>tranh</a:t>
              </a:r>
              <a:r>
                <a:rPr lang="en-US" sz="1200" dirty="0"/>
                <a:t> </a:t>
              </a:r>
              <a:r>
                <a:rPr lang="en-US" sz="1200" dirty="0" err="1"/>
                <a:t>sơn</a:t>
              </a:r>
              <a:r>
                <a:rPr lang="en-US" sz="1200" dirty="0"/>
                <a:t> </a:t>
              </a:r>
              <a:r>
                <a:rPr lang="en-US" sz="1200" dirty="0" err="1"/>
                <a:t>mài</a:t>
              </a:r>
              <a:r>
                <a:rPr lang="en-US" sz="1200" dirty="0"/>
                <a:t>, 112,3 x 69,8 cm</a:t>
              </a:r>
            </a:p>
          </p:txBody>
        </p:sp>
        <p:sp>
          <p:nvSpPr>
            <p:cNvPr id="7177" name="Text Box 8"/>
            <p:cNvSpPr txBox="1">
              <a:spLocks noChangeArrowheads="1"/>
            </p:cNvSpPr>
            <p:nvPr/>
          </p:nvSpPr>
          <p:spPr bwMode="auto">
            <a:xfrm>
              <a:off x="5144146" y="4089872"/>
              <a:ext cx="3352800" cy="430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100"/>
                <a:t>2. Lưu Văn Sìn, Cảnh nông thôn thanh bình</a:t>
              </a:r>
            </a:p>
            <a:p>
              <a:pPr>
                <a:spcBef>
                  <a:spcPct val="0"/>
                </a:spcBef>
                <a:buFontTx/>
                <a:buNone/>
              </a:pPr>
              <a:r>
                <a:rPr lang="en-US" altLang="en-US" sz="1100"/>
                <a:t>1958, tranh sơn dầu, 98 x 64,5cm</a:t>
              </a:r>
            </a:p>
          </p:txBody>
        </p:sp>
        <p:pic>
          <p:nvPicPr>
            <p:cNvPr id="7178" name="Picture 1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10449" t="46599" r="8618" b="20410"/>
            <a:stretch>
              <a:fillRect/>
            </a:stretch>
          </p:blipFill>
          <p:spPr bwMode="auto">
            <a:xfrm>
              <a:off x="4633542" y="1567543"/>
              <a:ext cx="4129458" cy="2362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inVertic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581025" y="0"/>
            <a:ext cx="3838575"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600" b="1">
                <a:solidFill>
                  <a:srgbClr val="C00000"/>
                </a:solidFill>
                <a:latin typeface="Times New Roman" panose="02020603050405020304" pitchFamily="18" charset="0"/>
              </a:rPr>
              <a:t>1. Quan sát ( tiết 1 )</a:t>
            </a:r>
          </a:p>
        </p:txBody>
      </p:sp>
      <p:sp>
        <p:nvSpPr>
          <p:cNvPr id="8195" name="Text Box 8"/>
          <p:cNvSpPr txBox="1">
            <a:spLocks noChangeArrowheads="1"/>
          </p:cNvSpPr>
          <p:nvPr/>
        </p:nvSpPr>
        <p:spPr bwMode="auto">
          <a:xfrm>
            <a:off x="838200" y="381000"/>
            <a:ext cx="6477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b="1">
                <a:latin typeface="Times New Roman" panose="02020603050405020304" pitchFamily="18" charset="0"/>
                <a:cs typeface="Times New Roman" panose="02020603050405020304" pitchFamily="18" charset="0"/>
              </a:rPr>
              <a:t>Cảnh vật trong tranh vẽ.</a:t>
            </a:r>
          </a:p>
        </p:txBody>
      </p:sp>
      <p:sp>
        <p:nvSpPr>
          <p:cNvPr id="11" name="Text Box 8"/>
          <p:cNvSpPr txBox="1">
            <a:spLocks noChangeArrowheads="1"/>
          </p:cNvSpPr>
          <p:nvPr/>
        </p:nvSpPr>
        <p:spPr bwMode="auto">
          <a:xfrm>
            <a:off x="323850" y="4114800"/>
            <a:ext cx="8439150" cy="132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Char char="-"/>
            </a:pPr>
            <a:r>
              <a:rPr lang="en-US" altLang="en-US" sz="1600"/>
              <a:t>Cảnh vật trong cuộc sống rất phong phú, đa dạng.</a:t>
            </a:r>
          </a:p>
          <a:p>
            <a:pPr>
              <a:spcBef>
                <a:spcPct val="0"/>
              </a:spcBef>
              <a:buFontTx/>
              <a:buChar char="-"/>
            </a:pPr>
            <a:r>
              <a:rPr lang="en-US" altLang="en-US" sz="1600"/>
              <a:t>Hình ảnh chính – phụ của các cảnh vật  được sắp xếp cân đối, làm nổi bật nội dung của tác phẩm.</a:t>
            </a:r>
          </a:p>
          <a:p>
            <a:pPr>
              <a:spcBef>
                <a:spcPct val="0"/>
              </a:spcBef>
              <a:buFontTx/>
              <a:buChar char="-"/>
            </a:pPr>
            <a:r>
              <a:rPr lang="en-US" altLang="en-US" sz="1600"/>
              <a:t>Màu sắc trong tranh được họa sĩ kết hợp hài hòa đã diễn tả sinh động không gian của cảnh vật,…</a:t>
            </a:r>
          </a:p>
        </p:txBody>
      </p:sp>
      <p:grpSp>
        <p:nvGrpSpPr>
          <p:cNvPr id="10" name="Group 9"/>
          <p:cNvGrpSpPr>
            <a:grpSpLocks/>
          </p:cNvGrpSpPr>
          <p:nvPr/>
        </p:nvGrpSpPr>
        <p:grpSpPr bwMode="auto">
          <a:xfrm>
            <a:off x="400050" y="920750"/>
            <a:ext cx="8439150" cy="3009900"/>
            <a:chOff x="323850" y="1567543"/>
            <a:chExt cx="8439150" cy="3008922"/>
          </a:xfrm>
        </p:grpSpPr>
        <p:pic>
          <p:nvPicPr>
            <p:cNvPr id="8198" name="Picture 1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11462" t="10143" r="9476" b="56526"/>
            <a:stretch>
              <a:fillRect/>
            </a:stretch>
          </p:blipFill>
          <p:spPr bwMode="auto">
            <a:xfrm>
              <a:off x="323850" y="1574242"/>
              <a:ext cx="3943350" cy="2333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8"/>
            <p:cNvSpPr txBox="1">
              <a:spLocks noChangeArrowheads="1"/>
            </p:cNvSpPr>
            <p:nvPr/>
          </p:nvSpPr>
          <p:spPr bwMode="auto">
            <a:xfrm>
              <a:off x="1020763" y="4114653"/>
              <a:ext cx="2979737" cy="461812"/>
            </a:xfrm>
            <a:prstGeom prst="rect">
              <a:avLst/>
            </a:prstGeom>
            <a:noFill/>
            <a:ln>
              <a:noFill/>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28600" indent="-228600">
                <a:buFontTx/>
                <a:buAutoNum type="arabicPeriod"/>
                <a:defRPr/>
              </a:pPr>
              <a:r>
                <a:rPr lang="en-US" sz="1200" dirty="0" err="1"/>
                <a:t>Phan</a:t>
              </a:r>
              <a:r>
                <a:rPr lang="en-US" sz="1200" dirty="0"/>
                <a:t> </a:t>
              </a:r>
              <a:r>
                <a:rPr lang="en-US" sz="1200" dirty="0" err="1"/>
                <a:t>Kế</a:t>
              </a:r>
              <a:r>
                <a:rPr lang="en-US" sz="1200" dirty="0"/>
                <a:t> An, </a:t>
              </a:r>
              <a:r>
                <a:rPr lang="en-US" sz="1200" dirty="0" err="1"/>
                <a:t>nhớ</a:t>
              </a:r>
              <a:r>
                <a:rPr lang="en-US" sz="1200" dirty="0"/>
                <a:t> </a:t>
              </a:r>
              <a:r>
                <a:rPr lang="en-US" sz="1200" dirty="0" err="1"/>
                <a:t>một</a:t>
              </a:r>
              <a:r>
                <a:rPr lang="en-US" sz="1200" dirty="0"/>
                <a:t> </a:t>
              </a:r>
              <a:r>
                <a:rPr lang="en-US" sz="1200" dirty="0" err="1"/>
                <a:t>chiều</a:t>
              </a:r>
              <a:r>
                <a:rPr lang="en-US" sz="1200" dirty="0"/>
                <a:t> </a:t>
              </a:r>
              <a:r>
                <a:rPr lang="en-US" sz="1200" dirty="0" err="1"/>
                <a:t>Tây</a:t>
              </a:r>
              <a:r>
                <a:rPr lang="en-US" sz="1200" dirty="0"/>
                <a:t> </a:t>
              </a:r>
              <a:r>
                <a:rPr lang="en-US" sz="1200" dirty="0" err="1"/>
                <a:t>Bắc</a:t>
              </a:r>
              <a:endParaRPr lang="en-US" sz="1200" dirty="0"/>
            </a:p>
            <a:p>
              <a:pPr>
                <a:defRPr/>
              </a:pPr>
              <a:r>
                <a:rPr lang="en-US" sz="1200" dirty="0"/>
                <a:t>1955, </a:t>
              </a:r>
              <a:r>
                <a:rPr lang="en-US" sz="1200" dirty="0" err="1"/>
                <a:t>tranh</a:t>
              </a:r>
              <a:r>
                <a:rPr lang="en-US" sz="1200" dirty="0"/>
                <a:t> </a:t>
              </a:r>
              <a:r>
                <a:rPr lang="en-US" sz="1200" dirty="0" err="1"/>
                <a:t>sơn</a:t>
              </a:r>
              <a:r>
                <a:rPr lang="en-US" sz="1200" dirty="0"/>
                <a:t> </a:t>
              </a:r>
              <a:r>
                <a:rPr lang="en-US" sz="1200" dirty="0" err="1"/>
                <a:t>mài</a:t>
              </a:r>
              <a:r>
                <a:rPr lang="en-US" sz="1200" dirty="0"/>
                <a:t>, 112,3 x 69,8 cm</a:t>
              </a:r>
            </a:p>
          </p:txBody>
        </p:sp>
        <p:sp>
          <p:nvSpPr>
            <p:cNvPr id="8200" name="Text Box 8"/>
            <p:cNvSpPr txBox="1">
              <a:spLocks noChangeArrowheads="1"/>
            </p:cNvSpPr>
            <p:nvPr/>
          </p:nvSpPr>
          <p:spPr bwMode="auto">
            <a:xfrm>
              <a:off x="5144146" y="4089872"/>
              <a:ext cx="3352800" cy="430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100"/>
                <a:t>2. Lưu Văn Sìn, Cảnh nông thôn thanh bình</a:t>
              </a:r>
            </a:p>
            <a:p>
              <a:pPr>
                <a:spcBef>
                  <a:spcPct val="0"/>
                </a:spcBef>
                <a:buFontTx/>
                <a:buNone/>
              </a:pPr>
              <a:r>
                <a:rPr lang="en-US" altLang="en-US" sz="1100"/>
                <a:t>1958, tranh sơn dầu, 98 x 64,5cm</a:t>
              </a:r>
            </a:p>
          </p:txBody>
        </p:sp>
        <p:pic>
          <p:nvPicPr>
            <p:cNvPr id="8201" name="Picture 1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10449" t="46599" r="8618" b="20410"/>
            <a:stretch>
              <a:fillRect/>
            </a:stretch>
          </p:blipFill>
          <p:spPr bwMode="auto">
            <a:xfrm>
              <a:off x="4633542" y="1567543"/>
              <a:ext cx="4129458" cy="2362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581025" y="0"/>
            <a:ext cx="3838575"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600" b="1">
                <a:solidFill>
                  <a:srgbClr val="C00000"/>
                </a:solidFill>
                <a:latin typeface="Times New Roman" panose="02020603050405020304" pitchFamily="18" charset="0"/>
              </a:rPr>
              <a:t>1. Quan sát </a:t>
            </a:r>
            <a:r>
              <a:rPr lang="en-US" altLang="en-US" sz="2400" b="1">
                <a:solidFill>
                  <a:srgbClr val="C00000"/>
                </a:solidFill>
                <a:latin typeface="Times New Roman" panose="02020603050405020304" pitchFamily="18" charset="0"/>
              </a:rPr>
              <a:t>( tiết 1 )</a:t>
            </a:r>
          </a:p>
        </p:txBody>
      </p:sp>
      <p:sp>
        <p:nvSpPr>
          <p:cNvPr id="9219" name="Text Box 8"/>
          <p:cNvSpPr txBox="1">
            <a:spLocks noChangeArrowheads="1"/>
          </p:cNvSpPr>
          <p:nvPr/>
        </p:nvSpPr>
        <p:spPr bwMode="auto">
          <a:xfrm>
            <a:off x="838200" y="381000"/>
            <a:ext cx="4191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b="1">
                <a:latin typeface="Times New Roman" panose="02020603050405020304" pitchFamily="18" charset="0"/>
                <a:cs typeface="Times New Roman" panose="02020603050405020304" pitchFamily="18" charset="0"/>
              </a:rPr>
              <a:t>Cảnh vật trong sản phẩm mĩ thuật.</a:t>
            </a:r>
          </a:p>
        </p:txBody>
      </p:sp>
      <p:sp>
        <p:nvSpPr>
          <p:cNvPr id="11" name="Text Box 8"/>
          <p:cNvSpPr txBox="1">
            <a:spLocks noChangeArrowheads="1"/>
          </p:cNvSpPr>
          <p:nvPr/>
        </p:nvSpPr>
        <p:spPr bwMode="auto">
          <a:xfrm>
            <a:off x="6096000" y="762000"/>
            <a:ext cx="2647950" cy="354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600"/>
              <a:t>- Bạn đã sử dụng chất liệu gì để thể hiện sản phẩm?</a:t>
            </a:r>
          </a:p>
          <a:p>
            <a:pPr>
              <a:spcBef>
                <a:spcPct val="0"/>
              </a:spcBef>
              <a:buFontTx/>
              <a:buNone/>
            </a:pPr>
            <a:r>
              <a:rPr lang="en-US" altLang="en-US" sz="1600"/>
              <a:t>- Hãy chỉ ra các hình ảnh chính, phụ trong sản phẩm của bạn. Hình ảnh nào được sắp xếp ở phía trước, hình ảnh nào được đặt ở phía sau?</a:t>
            </a:r>
          </a:p>
          <a:p>
            <a:pPr>
              <a:spcBef>
                <a:spcPct val="0"/>
              </a:spcBef>
              <a:buFontTx/>
              <a:buNone/>
            </a:pPr>
            <a:r>
              <a:rPr lang="en-US" altLang="en-US" sz="1600"/>
              <a:t>- Bạn đã sử dụng màu sắc gì để thể hiện cảnh vật trong từng sản phẩm?</a:t>
            </a:r>
          </a:p>
          <a:p>
            <a:pPr>
              <a:spcBef>
                <a:spcPct val="0"/>
              </a:spcBef>
              <a:buFontTx/>
              <a:buNone/>
            </a:pPr>
            <a:r>
              <a:rPr lang="en-US" altLang="en-US" sz="1600"/>
              <a:t>- Em hãy chọn hình ảnh nào để thể hiện sản phẩm của mình?</a:t>
            </a:r>
          </a:p>
        </p:txBody>
      </p:sp>
      <p:pic>
        <p:nvPicPr>
          <p:cNvPr id="9221"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7861" t="9955" r="4248" b="21857"/>
          <a:stretch>
            <a:fillRect/>
          </a:stretch>
        </p:blipFill>
        <p:spPr bwMode="auto">
          <a:xfrm>
            <a:off x="581025" y="781050"/>
            <a:ext cx="5457825" cy="594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581025" y="0"/>
            <a:ext cx="3152775"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600" b="1">
                <a:solidFill>
                  <a:srgbClr val="C00000"/>
                </a:solidFill>
                <a:latin typeface="Times New Roman" panose="02020603050405020304" pitchFamily="18" charset="0"/>
              </a:rPr>
              <a:t>2. Thể hiện ( tiết 2 )</a:t>
            </a:r>
          </a:p>
        </p:txBody>
      </p:sp>
      <p:sp>
        <p:nvSpPr>
          <p:cNvPr id="10243" name="Text Box 8"/>
          <p:cNvSpPr txBox="1">
            <a:spLocks noChangeArrowheads="1"/>
          </p:cNvSpPr>
          <p:nvPr/>
        </p:nvSpPr>
        <p:spPr bwMode="auto">
          <a:xfrm>
            <a:off x="838200" y="381000"/>
            <a:ext cx="80010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b="1">
                <a:latin typeface="Times New Roman" panose="02020603050405020304" pitchFamily="18" charset="0"/>
                <a:cs typeface="Times New Roman" panose="02020603050405020304" pitchFamily="18" charset="0"/>
              </a:rPr>
              <a:t> Sử dụng hình thức tạo hình yêu thích để tạo nên một sản phẩm mĩ thuật về cảnh vật quanh em</a:t>
            </a:r>
          </a:p>
        </p:txBody>
      </p:sp>
      <p:pic>
        <p:nvPicPr>
          <p:cNvPr id="10244" name="Picture 4"/>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t="20744"/>
          <a:stretch>
            <a:fillRect/>
          </a:stretch>
        </p:blipFill>
        <p:spPr bwMode="auto">
          <a:xfrm>
            <a:off x="2157413" y="1089025"/>
            <a:ext cx="4986337" cy="554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3"/>
          <p:cNvSpPr txBox="1">
            <a:spLocks noChangeArrowheads="1"/>
          </p:cNvSpPr>
          <p:nvPr/>
        </p:nvSpPr>
        <p:spPr bwMode="auto">
          <a:xfrm>
            <a:off x="2819400" y="812800"/>
            <a:ext cx="3124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endParaRPr lang="en-US" altLang="en-US" sz="3600" u="sng">
              <a:solidFill>
                <a:srgbClr val="C00000"/>
              </a:solidFill>
              <a:latin typeface=".VnTime" panose="020B7200000000000000" pitchFamily="34" charset="0"/>
            </a:endParaRPr>
          </a:p>
        </p:txBody>
      </p:sp>
      <p:sp>
        <p:nvSpPr>
          <p:cNvPr id="8" name="Text Box 4"/>
          <p:cNvSpPr txBox="1">
            <a:spLocks noChangeArrowheads="1"/>
          </p:cNvSpPr>
          <p:nvPr/>
        </p:nvSpPr>
        <p:spPr bwMode="auto">
          <a:xfrm>
            <a:off x="228600" y="1066800"/>
            <a:ext cx="80772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a:spcBef>
                <a:spcPct val="50000"/>
              </a:spcBef>
              <a:buFontTx/>
              <a:buNone/>
            </a:pPr>
            <a:r>
              <a:rPr lang="en-US" altLang="en-US" sz="2400" b="1">
                <a:solidFill>
                  <a:srgbClr val="C00000"/>
                </a:solidFill>
                <a:latin typeface="Times New Roman" panose="02020603050405020304" pitchFamily="18" charset="0"/>
              </a:rPr>
              <a:t>Chủ đề 7: CẢNH VẬT QUANH EM ( 4 TIẾT )</a:t>
            </a:r>
          </a:p>
        </p:txBody>
      </p:sp>
      <p:sp>
        <p:nvSpPr>
          <p:cNvPr id="11268" name="Text Box 2"/>
          <p:cNvSpPr txBox="1">
            <a:spLocks noChangeArrowheads="1"/>
          </p:cNvSpPr>
          <p:nvPr/>
        </p:nvSpPr>
        <p:spPr bwMode="auto">
          <a:xfrm>
            <a:off x="381000" y="130175"/>
            <a:ext cx="8229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800">
                <a:solidFill>
                  <a:srgbClr val="C00000"/>
                </a:solidFill>
                <a:latin typeface="Times New Roman" panose="02020603050405020304" pitchFamily="18" charset="0"/>
              </a:rPr>
              <a:t>Thứ    ngày     tháng 1 năm 2024</a:t>
            </a:r>
          </a:p>
        </p:txBody>
      </p:sp>
      <p:sp>
        <p:nvSpPr>
          <p:cNvPr id="11269" name="Text Box 4"/>
          <p:cNvSpPr txBox="1">
            <a:spLocks noChangeArrowheads="1"/>
          </p:cNvSpPr>
          <p:nvPr/>
        </p:nvSpPr>
        <p:spPr bwMode="auto">
          <a:xfrm>
            <a:off x="3581400" y="574675"/>
            <a:ext cx="35814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600" b="1">
                <a:solidFill>
                  <a:srgbClr val="C00000"/>
                </a:solidFill>
                <a:latin typeface="Times New Roman" panose="02020603050405020304" pitchFamily="18" charset="0"/>
              </a:rPr>
              <a:t>Mĩ thuật  lớp 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581025" y="228600"/>
            <a:ext cx="3305175"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600" b="1">
                <a:solidFill>
                  <a:srgbClr val="C00000"/>
                </a:solidFill>
                <a:latin typeface="Times New Roman" panose="02020603050405020304" pitchFamily="18" charset="0"/>
              </a:rPr>
              <a:t>3. Thảo luận ( </a:t>
            </a:r>
            <a:r>
              <a:rPr lang="en-US" altLang="en-US" sz="2400" b="1">
                <a:solidFill>
                  <a:srgbClr val="C00000"/>
                </a:solidFill>
                <a:latin typeface="Times New Roman" panose="02020603050405020304" pitchFamily="18" charset="0"/>
              </a:rPr>
              <a:t>tiết 3</a:t>
            </a:r>
            <a:r>
              <a:rPr lang="en-US" altLang="en-US" sz="2600" b="1">
                <a:solidFill>
                  <a:srgbClr val="C00000"/>
                </a:solidFill>
                <a:latin typeface="Times New Roman" panose="02020603050405020304" pitchFamily="18" charset="0"/>
              </a:rPr>
              <a:t> )</a:t>
            </a:r>
          </a:p>
        </p:txBody>
      </p:sp>
      <p:sp>
        <p:nvSpPr>
          <p:cNvPr id="12291" name="Text Box 8"/>
          <p:cNvSpPr txBox="1">
            <a:spLocks noChangeArrowheads="1"/>
          </p:cNvSpPr>
          <p:nvPr/>
        </p:nvSpPr>
        <p:spPr bwMode="auto">
          <a:xfrm>
            <a:off x="838200" y="609600"/>
            <a:ext cx="78486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b="1">
                <a:latin typeface="Times New Roman" panose="02020603050405020304" pitchFamily="18" charset="0"/>
                <a:cs typeface="Times New Roman" panose="02020603050405020304" pitchFamily="18" charset="0"/>
              </a:rPr>
              <a:t>Hãy đặt tên cho sản phẩm của mình và trao đổi với các bạn theo một số nội dung gợi ý sau:</a:t>
            </a:r>
          </a:p>
        </p:txBody>
      </p:sp>
      <p:sp>
        <p:nvSpPr>
          <p:cNvPr id="11269" name="Rectangle 1"/>
          <p:cNvSpPr>
            <a:spLocks noChangeArrowheads="1"/>
          </p:cNvSpPr>
          <p:nvPr/>
        </p:nvSpPr>
        <p:spPr bwMode="auto">
          <a:xfrm>
            <a:off x="817563" y="1458913"/>
            <a:ext cx="27432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t>- Có những hình ảnh, màu sắc gì trong sản phẩm mĩ thuật?</a:t>
            </a:r>
          </a:p>
          <a:p>
            <a:pPr eaLnBrk="1" hangingPunct="1">
              <a:spcBef>
                <a:spcPct val="0"/>
              </a:spcBef>
              <a:buFontTx/>
              <a:buNone/>
            </a:pPr>
            <a:r>
              <a:rPr lang="en-US" altLang="en-US" sz="1600"/>
              <a:t>- Chỉ ra các hình ảnh chính, phụ trong sản phẩm.</a:t>
            </a:r>
          </a:p>
          <a:p>
            <a:pPr eaLnBrk="1" hangingPunct="1">
              <a:spcBef>
                <a:spcPct val="0"/>
              </a:spcBef>
              <a:buFontTx/>
              <a:buNone/>
            </a:pPr>
            <a:r>
              <a:rPr lang="en-US" altLang="en-US" sz="1600"/>
              <a:t>- Chia sẻ cảm nhận về các sản phẩm.</a:t>
            </a:r>
          </a:p>
        </p:txBody>
      </p:sp>
      <p:pic>
        <p:nvPicPr>
          <p:cNvPr id="12293" name="Picture 6"/>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t="27460"/>
          <a:stretch>
            <a:fillRect/>
          </a:stretch>
        </p:blipFill>
        <p:spPr bwMode="auto">
          <a:xfrm>
            <a:off x="3648075" y="1143000"/>
            <a:ext cx="5313363"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1269"/>
                                        </p:tgtEl>
                                        <p:attrNameLst>
                                          <p:attrName>style.visibility</p:attrName>
                                        </p:attrNameLst>
                                      </p:cBhvr>
                                      <p:to>
                                        <p:strVal val="visible"/>
                                      </p:to>
                                    </p:set>
                                    <p:animEffect transition="in" filter="fade">
                                      <p:cBhvr>
                                        <p:cTn id="7" dur="1000"/>
                                        <p:tgtEl>
                                          <p:spTgt spid="11269"/>
                                        </p:tgtEl>
                                      </p:cBhvr>
                                    </p:animEffect>
                                    <p:anim calcmode="lin" valueType="num">
                                      <p:cBhvr>
                                        <p:cTn id="8" dur="1000" fill="hold"/>
                                        <p:tgtEl>
                                          <p:spTgt spid="11269"/>
                                        </p:tgtEl>
                                        <p:attrNameLst>
                                          <p:attrName>ppt_x</p:attrName>
                                        </p:attrNameLst>
                                      </p:cBhvr>
                                      <p:tavLst>
                                        <p:tav tm="0">
                                          <p:val>
                                            <p:strVal val="#ppt_x"/>
                                          </p:val>
                                        </p:tav>
                                        <p:tav tm="100000">
                                          <p:val>
                                            <p:strVal val="#ppt_x"/>
                                          </p:val>
                                        </p:tav>
                                      </p:tavLst>
                                    </p:anim>
                                    <p:anim calcmode="lin" valueType="num">
                                      <p:cBhvr>
                                        <p:cTn id="9" dur="1000" fill="hold"/>
                                        <p:tgtEl>
                                          <p:spTgt spid="1126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4946</TotalTime>
  <Words>1133</Words>
  <Application>Microsoft Office PowerPoint</Application>
  <PresentationFormat>On-screen Show (4:3)</PresentationFormat>
  <Paragraphs>75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Times New Roman</vt:lpstr>
      <vt:lpstr>.VnTime</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ktvmaytinh.info.tm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binh</dc:creator>
  <cp:lastModifiedBy>Windows User</cp:lastModifiedBy>
  <cp:revision>541</cp:revision>
  <dcterms:created xsi:type="dcterms:W3CDTF">2014-11-30T01:53:37Z</dcterms:created>
  <dcterms:modified xsi:type="dcterms:W3CDTF">2024-05-14T14:36:47Z</dcterms:modified>
</cp:coreProperties>
</file>