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79" r:id="rId2"/>
    <p:sldId id="333" r:id="rId3"/>
    <p:sldId id="351" r:id="rId4"/>
    <p:sldId id="383" r:id="rId5"/>
    <p:sldId id="375" r:id="rId6"/>
    <p:sldId id="357" r:id="rId7"/>
    <p:sldId id="384" r:id="rId8"/>
    <p:sldId id="385" r:id="rId9"/>
    <p:sldId id="386" r:id="rId10"/>
    <p:sldId id="376" r:id="rId11"/>
    <p:sldId id="377" r:id="rId12"/>
    <p:sldId id="360" r:id="rId13"/>
    <p:sldId id="361"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F66FF"/>
    <a:srgbClr val="6600CC"/>
    <a:srgbClr val="FF0066"/>
    <a:srgbClr val="FF99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BEA7B26-CF1B-4DD9-8961-B16243AB2E18}" type="slidenum">
              <a:rPr lang="en-US" altLang="en-US"/>
              <a:pPr/>
              <a:t>‹#›</a:t>
            </a:fld>
            <a:endParaRPr lang="en-US" altLang="en-US"/>
          </a:p>
        </p:txBody>
      </p:sp>
    </p:spTree>
    <p:extLst>
      <p:ext uri="{BB962C8B-B14F-4D97-AF65-F5344CB8AC3E}">
        <p14:creationId xmlns:p14="http://schemas.microsoft.com/office/powerpoint/2010/main" val="1925516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884CDBE3-3BC0-4CC9-BE24-8459A269CD28}" type="datetimeFigureOut">
              <a:rPr lang="en-US"/>
              <a:pPr>
                <a:defRPr/>
              </a:pPr>
              <a:t>14/05/2024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0C736FA-7EBF-4D65-A889-0FBF3CA4393B}" type="slidenum">
              <a:rPr lang="en-US" altLang="en-US"/>
              <a:pPr/>
              <a:t>‹#›</a:t>
            </a:fld>
            <a:endParaRPr lang="en-US" altLang="en-US"/>
          </a:p>
        </p:txBody>
      </p:sp>
    </p:spTree>
    <p:extLst>
      <p:ext uri="{BB962C8B-B14F-4D97-AF65-F5344CB8AC3E}">
        <p14:creationId xmlns:p14="http://schemas.microsoft.com/office/powerpoint/2010/main" val="1290922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9EADAD-51E8-42AF-A9AF-B1D048595435}" type="slidenum">
              <a:rPr lang="en-US" altLang="en-US"/>
              <a:pPr/>
              <a:t>‹#›</a:t>
            </a:fld>
            <a:endParaRPr lang="en-US" altLang="en-US"/>
          </a:p>
        </p:txBody>
      </p:sp>
    </p:spTree>
    <p:extLst>
      <p:ext uri="{BB962C8B-B14F-4D97-AF65-F5344CB8AC3E}">
        <p14:creationId xmlns:p14="http://schemas.microsoft.com/office/powerpoint/2010/main" val="190774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3B7E3C8-F286-42A9-A9AF-19DAEB535658}" type="slidenum">
              <a:rPr lang="en-US" altLang="en-US"/>
              <a:pPr/>
              <a:t>‹#›</a:t>
            </a:fld>
            <a:endParaRPr lang="en-US" altLang="en-US"/>
          </a:p>
        </p:txBody>
      </p:sp>
    </p:spTree>
    <p:extLst>
      <p:ext uri="{BB962C8B-B14F-4D97-AF65-F5344CB8AC3E}">
        <p14:creationId xmlns:p14="http://schemas.microsoft.com/office/powerpoint/2010/main" val="404911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C8DBED4-86B4-4654-8EEE-944A09AF925F}" type="slidenum">
              <a:rPr lang="en-US" altLang="en-US"/>
              <a:pPr/>
              <a:t>‹#›</a:t>
            </a:fld>
            <a:endParaRPr lang="en-US" altLang="en-US"/>
          </a:p>
        </p:txBody>
      </p:sp>
    </p:spTree>
    <p:extLst>
      <p:ext uri="{BB962C8B-B14F-4D97-AF65-F5344CB8AC3E}">
        <p14:creationId xmlns:p14="http://schemas.microsoft.com/office/powerpoint/2010/main" val="101307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9674F9-F9BA-47E2-A96A-49D190D7535A}" type="slidenum">
              <a:rPr lang="en-US" altLang="en-US"/>
              <a:pPr/>
              <a:t>‹#›</a:t>
            </a:fld>
            <a:endParaRPr lang="en-US" altLang="en-US"/>
          </a:p>
        </p:txBody>
      </p:sp>
    </p:spTree>
    <p:extLst>
      <p:ext uri="{BB962C8B-B14F-4D97-AF65-F5344CB8AC3E}">
        <p14:creationId xmlns:p14="http://schemas.microsoft.com/office/powerpoint/2010/main" val="230458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EC51F99-B9D4-4B81-95FC-C89579676EA8}" type="slidenum">
              <a:rPr lang="en-US" altLang="en-US"/>
              <a:pPr/>
              <a:t>‹#›</a:t>
            </a:fld>
            <a:endParaRPr lang="en-US" altLang="en-US"/>
          </a:p>
        </p:txBody>
      </p:sp>
    </p:spTree>
    <p:extLst>
      <p:ext uri="{BB962C8B-B14F-4D97-AF65-F5344CB8AC3E}">
        <p14:creationId xmlns:p14="http://schemas.microsoft.com/office/powerpoint/2010/main" val="330988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139FC00-D634-48D9-A51C-EA26F846B79B}" type="slidenum">
              <a:rPr lang="en-US" altLang="en-US"/>
              <a:pPr/>
              <a:t>‹#›</a:t>
            </a:fld>
            <a:endParaRPr lang="en-US" altLang="en-US"/>
          </a:p>
        </p:txBody>
      </p:sp>
    </p:spTree>
    <p:extLst>
      <p:ext uri="{BB962C8B-B14F-4D97-AF65-F5344CB8AC3E}">
        <p14:creationId xmlns:p14="http://schemas.microsoft.com/office/powerpoint/2010/main" val="270448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169E3F9-E12D-4B79-8394-644E428CEE1A}" type="slidenum">
              <a:rPr lang="en-US" altLang="en-US"/>
              <a:pPr/>
              <a:t>‹#›</a:t>
            </a:fld>
            <a:endParaRPr lang="en-US" altLang="en-US"/>
          </a:p>
        </p:txBody>
      </p:sp>
    </p:spTree>
    <p:extLst>
      <p:ext uri="{BB962C8B-B14F-4D97-AF65-F5344CB8AC3E}">
        <p14:creationId xmlns:p14="http://schemas.microsoft.com/office/powerpoint/2010/main" val="142738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4C2F5A-471C-47F2-AE83-BB48A2C0C5B0}" type="slidenum">
              <a:rPr lang="en-US" altLang="en-US"/>
              <a:pPr/>
              <a:t>‹#›</a:t>
            </a:fld>
            <a:endParaRPr lang="en-US" altLang="en-US"/>
          </a:p>
        </p:txBody>
      </p:sp>
    </p:spTree>
    <p:extLst>
      <p:ext uri="{BB962C8B-B14F-4D97-AF65-F5344CB8AC3E}">
        <p14:creationId xmlns:p14="http://schemas.microsoft.com/office/powerpoint/2010/main" val="125997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629E002-5760-4142-AF12-39A7DF2CBE26}" type="slidenum">
              <a:rPr lang="en-US" altLang="en-US"/>
              <a:pPr/>
              <a:t>‹#›</a:t>
            </a:fld>
            <a:endParaRPr lang="en-US" altLang="en-US"/>
          </a:p>
        </p:txBody>
      </p:sp>
    </p:spTree>
    <p:extLst>
      <p:ext uri="{BB962C8B-B14F-4D97-AF65-F5344CB8AC3E}">
        <p14:creationId xmlns:p14="http://schemas.microsoft.com/office/powerpoint/2010/main" val="324682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800F8B6-93CF-4FFA-86D8-35628D77C062}" type="slidenum">
              <a:rPr lang="en-US" altLang="en-US"/>
              <a:pPr/>
              <a:t>‹#›</a:t>
            </a:fld>
            <a:endParaRPr lang="en-US" altLang="en-US"/>
          </a:p>
        </p:txBody>
      </p:sp>
    </p:spTree>
    <p:extLst>
      <p:ext uri="{BB962C8B-B14F-4D97-AF65-F5344CB8AC3E}">
        <p14:creationId xmlns:p14="http://schemas.microsoft.com/office/powerpoint/2010/main" val="37404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4585993-EDA0-4247-A861-58CED970C75A}" type="slidenum">
              <a:rPr lang="en-US" altLang="en-US"/>
              <a:pPr/>
              <a:t>‹#›</a:t>
            </a:fld>
            <a:endParaRPr lang="en-US" altLang="en-US"/>
          </a:p>
        </p:txBody>
      </p:sp>
    </p:spTree>
    <p:extLst>
      <p:ext uri="{BB962C8B-B14F-4D97-AF65-F5344CB8AC3E}">
        <p14:creationId xmlns:p14="http://schemas.microsoft.com/office/powerpoint/2010/main" val="2868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25D8E3D1-B1BA-44B6-ADCD-DD1D5B2DA04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WordArt 3"/>
          <p:cNvSpPr>
            <a:spLocks noChangeArrowheads="1" noChangeShapeType="1" noTextEdit="1"/>
          </p:cNvSpPr>
          <p:nvPr/>
        </p:nvSpPr>
        <p:spPr bwMode="auto">
          <a:xfrm>
            <a:off x="762000" y="457200"/>
            <a:ext cx="7858125" cy="8458200"/>
          </a:xfrm>
          <a:prstGeom prst="rect">
            <a:avLst/>
          </a:prstGeom>
        </p:spPr>
        <p:txBody>
          <a:bodyPr spcFirstLastPara="1" wrap="none" fromWordArt="1">
            <a:prstTxWarp prst="textArchUp">
              <a:avLst>
                <a:gd name="adj" fmla="val 10800000"/>
              </a:avLst>
            </a:prstTxWarp>
          </a:bodyPr>
          <a:lstStyle/>
          <a:p>
            <a:pPr algn="ctr"/>
            <a:endParaRPr lang="en-US" sz="3600" kern="10">
              <a:ln w="9525">
                <a:solidFill>
                  <a:srgbClr val="000000"/>
                </a:solidFill>
                <a:round/>
                <a:headEnd/>
                <a:tailEnd/>
              </a:ln>
              <a:solidFill>
                <a:srgbClr val="990099"/>
              </a:solidFill>
              <a:latin typeface="Times New Roman" panose="02020603050405020304" pitchFamily="18" charset="0"/>
              <a:cs typeface="Times New Roman" panose="02020603050405020304" pitchFamily="18" charset="0"/>
            </a:endParaRPr>
          </a:p>
        </p:txBody>
      </p:sp>
      <p:pic>
        <p:nvPicPr>
          <p:cNvPr id="4099" name="Picture 16" descr="D:\Bài giảng MT 2021-2022\Hình nền PowerPoint\khoanh24.com-6166a7941d5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WordArt 4"/>
          <p:cNvSpPr>
            <a:spLocks noChangeArrowheads="1" noChangeShapeType="1" noTextEdit="1"/>
          </p:cNvSpPr>
          <p:nvPr/>
        </p:nvSpPr>
        <p:spPr bwMode="auto">
          <a:xfrm>
            <a:off x="1524000" y="533400"/>
            <a:ext cx="6324600" cy="2057400"/>
          </a:xfrm>
          <a:prstGeom prst="rect">
            <a:avLst/>
          </a:prstGeom>
        </p:spPr>
        <p:txBody>
          <a:bodyPr wrap="none" fromWordArt="1">
            <a:prstTxWarp prst="textPlain">
              <a:avLst>
                <a:gd name="adj" fmla="val 50000"/>
              </a:avLst>
            </a:prstTxWarp>
          </a:bodyPr>
          <a:lstStyle/>
          <a:p>
            <a:pPr algn="ctr"/>
            <a:r>
              <a:rPr lang="en-US" sz="3600" kern="10">
                <a:ln w="19050">
                  <a:solidFill>
                    <a:srgbClr val="0099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GIẢNG</a:t>
            </a:r>
          </a:p>
          <a:p>
            <a:pPr algn="ctr"/>
            <a:endParaRPr lang="en-US" sz="3600" kern="10">
              <a:ln w="19050">
                <a:solidFill>
                  <a:srgbClr val="0099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2533" name="WordArt 5"/>
          <p:cNvSpPr>
            <a:spLocks noChangeArrowheads="1" noChangeShapeType="1" noTextEdit="1"/>
          </p:cNvSpPr>
          <p:nvPr/>
        </p:nvSpPr>
        <p:spPr bwMode="auto">
          <a:xfrm>
            <a:off x="2057400" y="3276600"/>
            <a:ext cx="4953000" cy="419100"/>
          </a:xfrm>
          <a:prstGeom prst="rect">
            <a:avLst/>
          </a:prstGeom>
        </p:spPr>
        <p:txBody>
          <a:bodyPr wrap="none" fromWordArt="1">
            <a:prstTxWarp prst="textPlain">
              <a:avLst>
                <a:gd name="adj" fmla="val 50000"/>
              </a:avLst>
            </a:prstTxWarp>
          </a:bodyPr>
          <a:lstStyle/>
          <a:p>
            <a:pPr algn="ctr"/>
            <a:r>
              <a:rPr lang="en-US" sz="3600" b="1" kern="10" dirty="0" err="1">
                <a:ln w="12700">
                  <a:solidFill>
                    <a:srgbClr val="FF66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Giáo</a:t>
            </a:r>
            <a:r>
              <a:rPr lang="en-US" sz="3600" b="1" kern="10" dirty="0">
                <a:ln w="12700">
                  <a:solidFill>
                    <a:srgbClr val="FF66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66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viên</a:t>
            </a:r>
            <a:r>
              <a:rPr lang="en-US" sz="3600" b="1" kern="10" dirty="0">
                <a:ln w="12700">
                  <a:solidFill>
                    <a:srgbClr val="FF66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vi-VN" sz="3600" b="1" kern="10" dirty="0" smtClean="0">
                <a:ln w="12700">
                  <a:solidFill>
                    <a:srgbClr val="FF66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Nguyễn Văn Quang</a:t>
            </a:r>
            <a:endParaRPr lang="en-US" sz="3600" b="1" kern="10" dirty="0">
              <a:ln w="12700">
                <a:solidFill>
                  <a:srgbClr val="FF66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2535" name="WordArt 7"/>
          <p:cNvSpPr>
            <a:spLocks noChangeArrowheads="1" noChangeShapeType="1" noTextEdit="1"/>
          </p:cNvSpPr>
          <p:nvPr/>
        </p:nvSpPr>
        <p:spPr bwMode="auto">
          <a:xfrm>
            <a:off x="2438400" y="1905000"/>
            <a:ext cx="4495800" cy="838200"/>
          </a:xfrm>
          <a:prstGeom prst="rect">
            <a:avLst/>
          </a:prstGeom>
        </p:spPr>
        <p:txBody>
          <a:bodyPr wrap="none" fromWordArt="1">
            <a:prstTxWarp prst="textWave1">
              <a:avLst>
                <a:gd name="adj1" fmla="val 13005"/>
                <a:gd name="adj2" fmla="val 0"/>
              </a:avLst>
            </a:prstTxWarp>
          </a:bodyPr>
          <a:lstStyle/>
          <a:p>
            <a:pPr algn="ctr"/>
            <a:r>
              <a:rPr lang="en-US" sz="3600" b="1" kern="10">
                <a:ln w="9525">
                  <a:solidFill>
                    <a:schemeClr val="accent2"/>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Môn: Mĩ thuật</a:t>
            </a:r>
          </a:p>
        </p:txBody>
      </p:sp>
      <p:sp>
        <p:nvSpPr>
          <p:cNvPr id="22536" name="WordArt 8"/>
          <p:cNvSpPr>
            <a:spLocks noChangeArrowheads="1" noChangeShapeType="1" noTextEdit="1"/>
          </p:cNvSpPr>
          <p:nvPr/>
        </p:nvSpPr>
        <p:spPr bwMode="auto">
          <a:xfrm>
            <a:off x="1143000" y="3962400"/>
            <a:ext cx="69342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dirty="0">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Trường TH </a:t>
            </a:r>
            <a:r>
              <a:rPr lang="vi-VN" sz="3600" kern="10" dirty="0" smtClean="0">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Hứa Tạo</a:t>
            </a:r>
            <a:endParaRPr lang="en-US" sz="3600" kern="10" dirty="0">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nodePh="1">
                                  <p:stCondLst>
                                    <p:cond delay="0"/>
                                  </p:stCondLst>
                                  <p:endCondLst>
                                    <p:cond evt="begin" delay="0">
                                      <p:tn val="5"/>
                                    </p:cond>
                                  </p:end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childTnLst>
                                </p:cTn>
                              </p:par>
                              <p:par>
                                <p:cTn id="9" presetID="22" presetClass="emph" presetSubtype="0" repeatCount="indefinite" fill="hold" grpId="1" nodeType="withEffect" nodePh="1">
                                  <p:stCondLst>
                                    <p:cond delay="0"/>
                                  </p:stCondLst>
                                  <p:endCondLst>
                                    <p:cond evt="begin" delay="0">
                                      <p:tn val="9"/>
                                    </p:cond>
                                  </p:endCondLst>
                                  <p:childTnLst>
                                    <p:animClr clrSpc="hsl" dir="cw">
                                      <p:cBhvr override="childStyle">
                                        <p:cTn id="10" dur="500" fill="hold"/>
                                        <p:tgtEl>
                                          <p:spTgt spid="22531"/>
                                        </p:tgtEl>
                                        <p:attrNameLst>
                                          <p:attrName>style.color</p:attrName>
                                        </p:attrNameLst>
                                      </p:cBhvr>
                                      <p:by>
                                        <p:hsl h="-7200000" s="0" l="0"/>
                                      </p:by>
                                    </p:animClr>
                                    <p:animClr clrSpc="hsl" dir="cw">
                                      <p:cBhvr>
                                        <p:cTn id="11" dur="500" fill="hold"/>
                                        <p:tgtEl>
                                          <p:spTgt spid="22531"/>
                                        </p:tgtEl>
                                        <p:attrNameLst>
                                          <p:attrName>fillcolor</p:attrName>
                                        </p:attrNameLst>
                                      </p:cBhvr>
                                      <p:by>
                                        <p:hsl h="-7200000" s="0" l="0"/>
                                      </p:by>
                                    </p:animClr>
                                    <p:animClr clrSpc="hsl" dir="cw">
                                      <p:cBhvr>
                                        <p:cTn id="12" dur="500" fill="hold"/>
                                        <p:tgtEl>
                                          <p:spTgt spid="22531"/>
                                        </p:tgtEl>
                                        <p:attrNameLst>
                                          <p:attrName>stroke.color</p:attrName>
                                        </p:attrNameLst>
                                      </p:cBhvr>
                                      <p:by>
                                        <p:hsl h="-7200000" s="0" l="0"/>
                                      </p:by>
                                    </p:animClr>
                                    <p:set>
                                      <p:cBhvr>
                                        <p:cTn id="13" dur="500" fill="hold"/>
                                        <p:tgtEl>
                                          <p:spTgt spid="22531"/>
                                        </p:tgtEl>
                                        <p:attrNameLst>
                                          <p:attrName>fill.type</p:attrName>
                                        </p:attrNameLst>
                                      </p:cBhvr>
                                      <p:to>
                                        <p:strVal val="solid"/>
                                      </p:to>
                                    </p:set>
                                  </p:childTnLst>
                                </p:cTn>
                              </p:par>
                              <p:par>
                                <p:cTn id="14" presetID="20" presetClass="entr" presetSubtype="0" fill="hold" grpId="0" nodeType="withEffect">
                                  <p:stCondLst>
                                    <p:cond delay="0"/>
                                  </p:stCondLst>
                                  <p:childTnLst>
                                    <p:set>
                                      <p:cBhvr>
                                        <p:cTn id="15" dur="1" fill="hold">
                                          <p:stCondLst>
                                            <p:cond delay="0"/>
                                          </p:stCondLst>
                                        </p:cTn>
                                        <p:tgtEl>
                                          <p:spTgt spid="22532"/>
                                        </p:tgtEl>
                                        <p:attrNameLst>
                                          <p:attrName>style.visibility</p:attrName>
                                        </p:attrNameLst>
                                      </p:cBhvr>
                                      <p:to>
                                        <p:strVal val="visible"/>
                                      </p:to>
                                    </p:set>
                                    <p:animEffect transition="in" filter="wedge">
                                      <p:cBhvr>
                                        <p:cTn id="16" dur="2000"/>
                                        <p:tgtEl>
                                          <p:spTgt spid="22532"/>
                                        </p:tgtEl>
                                      </p:cBhvr>
                                    </p:animEffect>
                                  </p:childTnLst>
                                </p:cTn>
                              </p:par>
                              <p:par>
                                <p:cTn id="17" presetID="22" presetClass="emph" presetSubtype="0" repeatCount="indefinite" fill="hold" grpId="1" nodeType="withEffect">
                                  <p:stCondLst>
                                    <p:cond delay="0"/>
                                  </p:stCondLst>
                                  <p:childTnLst>
                                    <p:animClr clrSpc="hsl" dir="cw">
                                      <p:cBhvr override="childStyle">
                                        <p:cTn id="18" dur="500" fill="hold"/>
                                        <p:tgtEl>
                                          <p:spTgt spid="22532"/>
                                        </p:tgtEl>
                                        <p:attrNameLst>
                                          <p:attrName>style.color</p:attrName>
                                        </p:attrNameLst>
                                      </p:cBhvr>
                                      <p:by>
                                        <p:hsl h="-7200000" s="0" l="0"/>
                                      </p:by>
                                    </p:animClr>
                                    <p:animClr clrSpc="hsl" dir="cw">
                                      <p:cBhvr>
                                        <p:cTn id="19" dur="500" fill="hold"/>
                                        <p:tgtEl>
                                          <p:spTgt spid="22532"/>
                                        </p:tgtEl>
                                        <p:attrNameLst>
                                          <p:attrName>fillcolor</p:attrName>
                                        </p:attrNameLst>
                                      </p:cBhvr>
                                      <p:by>
                                        <p:hsl h="-7200000" s="0" l="0"/>
                                      </p:by>
                                    </p:animClr>
                                    <p:animClr clrSpc="hsl" dir="cw">
                                      <p:cBhvr>
                                        <p:cTn id="20" dur="500" fill="hold"/>
                                        <p:tgtEl>
                                          <p:spTgt spid="22532"/>
                                        </p:tgtEl>
                                        <p:attrNameLst>
                                          <p:attrName>stroke.color</p:attrName>
                                        </p:attrNameLst>
                                      </p:cBhvr>
                                      <p:by>
                                        <p:hsl h="-7200000" s="0" l="0"/>
                                      </p:by>
                                    </p:animClr>
                                    <p:set>
                                      <p:cBhvr>
                                        <p:cTn id="21" dur="500" fill="hold"/>
                                        <p:tgtEl>
                                          <p:spTgt spid="22532"/>
                                        </p:tgtEl>
                                        <p:attrNameLst>
                                          <p:attrName>fill.type</p:attrName>
                                        </p:attrNameLst>
                                      </p:cBhvr>
                                      <p:to>
                                        <p:strVal val="solid"/>
                                      </p:to>
                                    </p:set>
                                  </p:childTnLst>
                                </p:cTn>
                              </p:par>
                              <p:par>
                                <p:cTn id="22" presetID="54" presetClass="entr" presetSubtype="0" accel="100000" fill="hold" grpId="0" nodeType="withEffect">
                                  <p:stCondLst>
                                    <p:cond delay="0"/>
                                  </p:stCondLst>
                                  <p:childTnLst>
                                    <p:set>
                                      <p:cBhvr>
                                        <p:cTn id="23" dur="1" fill="hold">
                                          <p:stCondLst>
                                            <p:cond delay="0"/>
                                          </p:stCondLst>
                                        </p:cTn>
                                        <p:tgtEl>
                                          <p:spTgt spid="22533"/>
                                        </p:tgtEl>
                                        <p:attrNameLst>
                                          <p:attrName>style.visibility</p:attrName>
                                        </p:attrNameLst>
                                      </p:cBhvr>
                                      <p:to>
                                        <p:strVal val="visible"/>
                                      </p:to>
                                    </p:set>
                                    <p:anim calcmode="lin" valueType="num">
                                      <p:cBhvr>
                                        <p:cTn id="24" dur="500" fill="hold"/>
                                        <p:tgtEl>
                                          <p:spTgt spid="22533"/>
                                        </p:tgtEl>
                                        <p:attrNameLst>
                                          <p:attrName>ppt_w</p:attrName>
                                        </p:attrNameLst>
                                      </p:cBhvr>
                                      <p:tavLst>
                                        <p:tav tm="0">
                                          <p:val>
                                            <p:strVal val="#ppt_w*0.05"/>
                                          </p:val>
                                        </p:tav>
                                        <p:tav tm="100000">
                                          <p:val>
                                            <p:strVal val="#ppt_w"/>
                                          </p:val>
                                        </p:tav>
                                      </p:tavLst>
                                    </p:anim>
                                    <p:anim calcmode="lin" valueType="num">
                                      <p:cBhvr>
                                        <p:cTn id="25" dur="500" fill="hold"/>
                                        <p:tgtEl>
                                          <p:spTgt spid="22533"/>
                                        </p:tgtEl>
                                        <p:attrNameLst>
                                          <p:attrName>ppt_h</p:attrName>
                                        </p:attrNameLst>
                                      </p:cBhvr>
                                      <p:tavLst>
                                        <p:tav tm="0">
                                          <p:val>
                                            <p:strVal val="#ppt_h"/>
                                          </p:val>
                                        </p:tav>
                                        <p:tav tm="100000">
                                          <p:val>
                                            <p:strVal val="#ppt_h"/>
                                          </p:val>
                                        </p:tav>
                                      </p:tavLst>
                                    </p:anim>
                                    <p:anim calcmode="lin" valueType="num">
                                      <p:cBhvr>
                                        <p:cTn id="26" dur="500" fill="hold"/>
                                        <p:tgtEl>
                                          <p:spTgt spid="22533"/>
                                        </p:tgtEl>
                                        <p:attrNameLst>
                                          <p:attrName>ppt_x</p:attrName>
                                        </p:attrNameLst>
                                      </p:cBhvr>
                                      <p:tavLst>
                                        <p:tav tm="0">
                                          <p:val>
                                            <p:strVal val="#ppt_x-.2"/>
                                          </p:val>
                                        </p:tav>
                                        <p:tav tm="100000">
                                          <p:val>
                                            <p:strVal val="#ppt_x"/>
                                          </p:val>
                                        </p:tav>
                                      </p:tavLst>
                                    </p:anim>
                                    <p:anim calcmode="lin" valueType="num">
                                      <p:cBhvr>
                                        <p:cTn id="27" dur="500" fill="hold"/>
                                        <p:tgtEl>
                                          <p:spTgt spid="22533"/>
                                        </p:tgtEl>
                                        <p:attrNameLst>
                                          <p:attrName>ppt_y</p:attrName>
                                        </p:attrNameLst>
                                      </p:cBhvr>
                                      <p:tavLst>
                                        <p:tav tm="0">
                                          <p:val>
                                            <p:strVal val="#ppt_y"/>
                                          </p:val>
                                        </p:tav>
                                        <p:tav tm="100000">
                                          <p:val>
                                            <p:strVal val="#ppt_y"/>
                                          </p:val>
                                        </p:tav>
                                      </p:tavLst>
                                    </p:anim>
                                    <p:animEffect transition="in" filter="fade">
                                      <p:cBhvr>
                                        <p:cTn id="28" dur="500"/>
                                        <p:tgtEl>
                                          <p:spTgt spid="22533"/>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2535"/>
                                        </p:tgtEl>
                                        <p:attrNameLst>
                                          <p:attrName>style.visibility</p:attrName>
                                        </p:attrNameLst>
                                      </p:cBhvr>
                                      <p:to>
                                        <p:strVal val="visible"/>
                                      </p:to>
                                    </p:set>
                                    <p:animEffect transition="in" filter="diamond(in)">
                                      <p:cBhvr>
                                        <p:cTn id="31" dur="2000"/>
                                        <p:tgtEl>
                                          <p:spTgt spid="22535"/>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22536"/>
                                        </p:tgtEl>
                                        <p:attrNameLst>
                                          <p:attrName>style.visibility</p:attrName>
                                        </p:attrNameLst>
                                      </p:cBhvr>
                                      <p:to>
                                        <p:strVal val="visible"/>
                                      </p:to>
                                    </p:set>
                                    <p:animEffect transition="in" filter="wedge">
                                      <p:cBhvr>
                                        <p:cTn id="34" dur="2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1" grpId="1" animBg="1"/>
      <p:bldP spid="22532" grpId="0" animBg="1"/>
      <p:bldP spid="22532" grpId="1" animBg="1"/>
      <p:bldP spid="22533" grpId="0" animBg="1"/>
      <p:bldP spid="22535" grpId="0" animBg="1"/>
      <p:bldP spid="225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52400" y="76200"/>
            <a:ext cx="283368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2. Thể hiện</a:t>
            </a:r>
          </a:p>
        </p:txBody>
      </p:sp>
      <p:pic>
        <p:nvPicPr>
          <p:cNvPr id="13315" name="Picture 5" descr="D:\Bài giảng MT 2021-2022\Bài giảng MT lớp 2\CĐ7\Screenshot_2021-11-08-08-23-19-24_c37d74246d9c81aa0bb824b57eaf7062.jpg"/>
          <p:cNvPicPr>
            <a:picLocks noChangeAspect="1" noChangeArrowheads="1"/>
          </p:cNvPicPr>
          <p:nvPr/>
        </p:nvPicPr>
        <p:blipFill>
          <a:blip r:embed="rId2">
            <a:extLst>
              <a:ext uri="{28A0092B-C50C-407E-A947-70E740481C1C}">
                <a14:useLocalDpi xmlns:a14="http://schemas.microsoft.com/office/drawing/2010/main" val="0"/>
              </a:ext>
            </a:extLst>
          </a:blip>
          <a:srcRect t="15248" b="75223"/>
          <a:stretch>
            <a:fillRect/>
          </a:stretch>
        </p:blipFill>
        <p:spPr bwMode="auto">
          <a:xfrm>
            <a:off x="609600" y="596900"/>
            <a:ext cx="7977188"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D:\Bài giảng MT 2021-2022\Bài giảng MT lớp 2\CĐ7\Screenshot_2021-11-08-08-23-19-24_c37d74246d9c81aa0bb824b57eaf7062.jpg"/>
          <p:cNvPicPr>
            <a:picLocks noChangeAspect="1" noChangeArrowheads="1"/>
          </p:cNvPicPr>
          <p:nvPr/>
        </p:nvPicPr>
        <p:blipFill>
          <a:blip r:embed="rId2">
            <a:extLst>
              <a:ext uri="{28A0092B-C50C-407E-A947-70E740481C1C}">
                <a14:useLocalDpi xmlns:a14="http://schemas.microsoft.com/office/drawing/2010/main" val="0"/>
              </a:ext>
            </a:extLst>
          </a:blip>
          <a:srcRect t="23940" b="23991"/>
          <a:stretch>
            <a:fillRect/>
          </a:stretch>
        </p:blipFill>
        <p:spPr bwMode="auto">
          <a:xfrm>
            <a:off x="2587625" y="2286000"/>
            <a:ext cx="3889375"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52400" y="76200"/>
            <a:ext cx="283368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3. Thảo luận</a:t>
            </a:r>
          </a:p>
        </p:txBody>
      </p:sp>
      <p:sp>
        <p:nvSpPr>
          <p:cNvPr id="9221" name="Rectangle 1"/>
          <p:cNvSpPr>
            <a:spLocks noChangeArrowheads="1"/>
          </p:cNvSpPr>
          <p:nvPr/>
        </p:nvSpPr>
        <p:spPr bwMode="auto">
          <a:xfrm>
            <a:off x="381000" y="838200"/>
            <a:ext cx="3810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1800"/>
              <a:t>- Em thấy SPMT thể hiện chân dung ai? Kể tên những màu sắc, hình ảnh trong sản phẩm đó?</a:t>
            </a:r>
          </a:p>
          <a:p>
            <a:pPr eaLnBrk="1" hangingPunct="1">
              <a:lnSpc>
                <a:spcPct val="150000"/>
              </a:lnSpc>
              <a:spcBef>
                <a:spcPct val="0"/>
              </a:spcBef>
              <a:buFontTx/>
              <a:buNone/>
            </a:pPr>
            <a:r>
              <a:rPr lang="en-US" altLang="en-US" sz="1800"/>
              <a:t>- Em thích SPMT nào nhất?</a:t>
            </a:r>
          </a:p>
          <a:p>
            <a:pPr eaLnBrk="1" hangingPunct="1">
              <a:lnSpc>
                <a:spcPct val="150000"/>
              </a:lnSpc>
              <a:spcBef>
                <a:spcPct val="0"/>
              </a:spcBef>
              <a:buFontTx/>
              <a:buNone/>
            </a:pPr>
            <a:r>
              <a:rPr lang="en-US" altLang="en-US" sz="1800"/>
              <a:t>- Em sẽ giới thiệu SPMT của mình như thế nào với người thân trong gia đình?</a:t>
            </a:r>
          </a:p>
        </p:txBody>
      </p:sp>
      <p:pic>
        <p:nvPicPr>
          <p:cNvPr id="12292" name="Picture 6" descr="D:\Bài giảng MT 2021-2022\Bài giảng MT lớp 2\CĐ7\Screenshot_2021-11-08-08-23-26-05_c37d74246d9c81aa0bb824b57eaf7062.jpg"/>
          <p:cNvPicPr>
            <a:picLocks noChangeAspect="1" noChangeArrowheads="1"/>
          </p:cNvPicPr>
          <p:nvPr/>
        </p:nvPicPr>
        <p:blipFill>
          <a:blip r:embed="rId2">
            <a:extLst>
              <a:ext uri="{28A0092B-C50C-407E-A947-70E740481C1C}">
                <a14:useLocalDpi xmlns:a14="http://schemas.microsoft.com/office/drawing/2010/main" val="0"/>
              </a:ext>
            </a:extLst>
          </a:blip>
          <a:srcRect t="7475" b="30779"/>
          <a:stretch>
            <a:fillRect/>
          </a:stretch>
        </p:blipFill>
        <p:spPr bwMode="auto">
          <a:xfrm>
            <a:off x="4191000" y="322263"/>
            <a:ext cx="4595813" cy="630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wheel(1)">
                                      <p:cBhvr>
                                        <p:cTn id="12" dur="2000"/>
                                        <p:tgtEl>
                                          <p:spTgt spid="12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circle(in)">
                                      <p:cBhvr>
                                        <p:cTn id="17"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2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550863" y="0"/>
            <a:ext cx="28336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4. Vận dụng</a:t>
            </a:r>
          </a:p>
        </p:txBody>
      </p:sp>
      <p:sp>
        <p:nvSpPr>
          <p:cNvPr id="9" name="Text Box 8"/>
          <p:cNvSpPr txBox="1">
            <a:spLocks noChangeArrowheads="1"/>
          </p:cNvSpPr>
          <p:nvPr/>
        </p:nvSpPr>
        <p:spPr bwMode="auto">
          <a:xfrm>
            <a:off x="566738" y="381000"/>
            <a:ext cx="828198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    Sử dụng hình ảnh chân dung để trang trí một sản phẩm mĩ thuật mà em yêu thích.</a:t>
            </a:r>
            <a:endParaRPr lang="en-US" altLang="en-US" sz="2800">
              <a:latin typeface="Times New Roman" panose="02020603050405020304" pitchFamily="18" charset="0"/>
              <a:cs typeface="Times New Roman" panose="02020603050405020304" pitchFamily="18" charset="0"/>
            </a:endParaRPr>
          </a:p>
        </p:txBody>
      </p:sp>
      <p:sp>
        <p:nvSpPr>
          <p:cNvPr id="15364" name="Text Box 3"/>
          <p:cNvSpPr txBox="1">
            <a:spLocks noChangeArrowheads="1"/>
          </p:cNvSpPr>
          <p:nvPr/>
        </p:nvSpPr>
        <p:spPr bwMode="auto">
          <a:xfrm>
            <a:off x="2819400" y="65405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3600" u="sng">
              <a:solidFill>
                <a:srgbClr val="C00000"/>
              </a:solidFill>
              <a:latin typeface=".VnTime" panose="020B7200000000000000" pitchFamily="34" charset="0"/>
            </a:endParaRPr>
          </a:p>
        </p:txBody>
      </p:sp>
      <p:grpSp>
        <p:nvGrpSpPr>
          <p:cNvPr id="2" name="Group 1"/>
          <p:cNvGrpSpPr>
            <a:grpSpLocks/>
          </p:cNvGrpSpPr>
          <p:nvPr/>
        </p:nvGrpSpPr>
        <p:grpSpPr bwMode="auto">
          <a:xfrm>
            <a:off x="684213" y="1600200"/>
            <a:ext cx="7948612" cy="4619625"/>
            <a:chOff x="683871" y="1600200"/>
            <a:chExt cx="7948557" cy="4618925"/>
          </a:xfrm>
        </p:grpSpPr>
        <p:pic>
          <p:nvPicPr>
            <p:cNvPr id="15366" name="Picture 8" descr="D:\Bài giảng MT 2021-2022\Bài giảng MT lớp 2\CĐ7\Screenshot_2021-11-08-08-23-36-14_c37d74246d9c81aa0bb824b57eaf7062.jpg"/>
            <p:cNvPicPr>
              <a:picLocks noChangeAspect="1" noChangeArrowheads="1"/>
            </p:cNvPicPr>
            <p:nvPr/>
          </p:nvPicPr>
          <p:blipFill>
            <a:blip r:embed="rId2">
              <a:extLst>
                <a:ext uri="{28A0092B-C50C-407E-A947-70E740481C1C}">
                  <a14:useLocalDpi xmlns:a14="http://schemas.microsoft.com/office/drawing/2010/main" val="0"/>
                </a:ext>
              </a:extLst>
            </a:blip>
            <a:srcRect t="27654" b="23787"/>
            <a:stretch>
              <a:fillRect/>
            </a:stretch>
          </p:blipFill>
          <p:spPr bwMode="auto">
            <a:xfrm>
              <a:off x="683871" y="1614668"/>
              <a:ext cx="4267200" cy="460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D:\Bài giảng MT 2021-2022\Bài giảng MT lớp 2\CĐ7\Screenshot_2021-11-08-08-23-53-25_c37d74246d9c81aa0bb824b57eaf7062.jpg"/>
            <p:cNvPicPr>
              <a:picLocks noChangeAspect="1" noChangeArrowheads="1"/>
            </p:cNvPicPr>
            <p:nvPr/>
          </p:nvPicPr>
          <p:blipFill>
            <a:blip r:embed="rId3">
              <a:extLst>
                <a:ext uri="{28A0092B-C50C-407E-A947-70E740481C1C}">
                  <a14:useLocalDpi xmlns:a14="http://schemas.microsoft.com/office/drawing/2010/main" val="0"/>
                </a:ext>
              </a:extLst>
            </a:blip>
            <a:srcRect t="19427" b="19054"/>
            <a:stretch>
              <a:fillRect/>
            </a:stretch>
          </p:blipFill>
          <p:spPr bwMode="auto">
            <a:xfrm>
              <a:off x="5257800" y="1600200"/>
              <a:ext cx="3374628" cy="461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76200" y="1676400"/>
            <a:ext cx="6858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 Trưng bày, nhận xét cuối chủ đề</a:t>
            </a:r>
          </a:p>
        </p:txBody>
      </p:sp>
      <p:sp>
        <p:nvSpPr>
          <p:cNvPr id="9" name="Text Box 8"/>
          <p:cNvSpPr txBox="1">
            <a:spLocks noChangeArrowheads="1"/>
          </p:cNvSpPr>
          <p:nvPr/>
        </p:nvSpPr>
        <p:spPr bwMode="auto">
          <a:xfrm>
            <a:off x="533400" y="2209800"/>
            <a:ext cx="83820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2400"/>
              <a:t>- Màu sắc trên các SPMT là gì?</a:t>
            </a:r>
          </a:p>
          <a:p>
            <a:pPr>
              <a:lnSpc>
                <a:spcPct val="150000"/>
              </a:lnSpc>
              <a:spcBef>
                <a:spcPct val="0"/>
              </a:spcBef>
              <a:buFontTx/>
              <a:buNone/>
            </a:pPr>
            <a:r>
              <a:rPr lang="en-US" altLang="en-US" sz="2400"/>
              <a:t>- Chất liệu gì tạo nên các sản phẩm này?</a:t>
            </a:r>
          </a:p>
          <a:p>
            <a:pPr>
              <a:lnSpc>
                <a:spcPct val="150000"/>
              </a:lnSpc>
              <a:spcBef>
                <a:spcPct val="0"/>
              </a:spcBef>
              <a:buFontTx/>
              <a:buNone/>
            </a:pPr>
            <a:r>
              <a:rPr lang="en-US" altLang="en-US" sz="2400"/>
              <a:t>- Em và bạn đã tạo được sản phẩm nào? Em hãy mô tả sản phẩm đó?</a:t>
            </a:r>
          </a:p>
          <a:p>
            <a:pPr>
              <a:lnSpc>
                <a:spcPct val="150000"/>
              </a:lnSpc>
              <a:spcBef>
                <a:spcPct val="0"/>
              </a:spcBef>
              <a:buFontTx/>
              <a:buNone/>
            </a:pPr>
            <a:r>
              <a:rPr lang="en-US" altLang="en-US" sz="2400"/>
              <a:t>- Em thích sản phẩm nào? Hãy kể về màu sắc, hình trang trí có trên sản phẩm chân dung của mình và của bạn?</a:t>
            </a:r>
          </a:p>
        </p:txBody>
      </p:sp>
      <p:sp>
        <p:nvSpPr>
          <p:cNvPr id="16388" name="Text Box 2"/>
          <p:cNvSpPr txBox="1">
            <a:spLocks noChangeArrowheads="1"/>
          </p:cNvSpPr>
          <p:nvPr/>
        </p:nvSpPr>
        <p:spPr bwMode="auto">
          <a:xfrm>
            <a:off x="304800" y="76200"/>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rgbClr val="C00000"/>
                </a:solidFill>
                <a:latin typeface="Times New Roman" panose="02020603050405020304" pitchFamily="18" charset="0"/>
              </a:rPr>
              <a:t>Thứ     ngày    tháng 2 năm 2024</a:t>
            </a:r>
          </a:p>
        </p:txBody>
      </p:sp>
      <p:sp>
        <p:nvSpPr>
          <p:cNvPr id="16389" name="Text Box 3"/>
          <p:cNvSpPr txBox="1">
            <a:spLocks noChangeArrowheads="1"/>
          </p:cNvSpPr>
          <p:nvPr/>
        </p:nvSpPr>
        <p:spPr bwMode="auto">
          <a:xfrm>
            <a:off x="2819400" y="65405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3600" u="sng">
              <a:solidFill>
                <a:srgbClr val="C00000"/>
              </a:solidFill>
              <a:latin typeface=".VnTime" panose="020B7200000000000000" pitchFamily="34" charset="0"/>
            </a:endParaRPr>
          </a:p>
        </p:txBody>
      </p:sp>
      <p:sp>
        <p:nvSpPr>
          <p:cNvPr id="16390" name="Text Box 4"/>
          <p:cNvSpPr txBox="1">
            <a:spLocks noChangeArrowheads="1"/>
          </p:cNvSpPr>
          <p:nvPr/>
        </p:nvSpPr>
        <p:spPr bwMode="auto">
          <a:xfrm>
            <a:off x="-152400" y="1025525"/>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a:spcBef>
                <a:spcPct val="50000"/>
              </a:spcBef>
              <a:buFontTx/>
              <a:buNone/>
            </a:pPr>
            <a:r>
              <a:rPr lang="en-US" altLang="en-US" sz="2400" b="1">
                <a:solidFill>
                  <a:srgbClr val="C00000"/>
                </a:solidFill>
                <a:latin typeface="Times New Roman" panose="02020603050405020304" pitchFamily="18" charset="0"/>
              </a:rPr>
              <a:t>Chủ đề 7: GƯƠNG MẶT THÂN QUEN ( 4 TIẾT )</a:t>
            </a:r>
          </a:p>
        </p:txBody>
      </p:sp>
      <p:sp>
        <p:nvSpPr>
          <p:cNvPr id="16391" name="Text Box 4"/>
          <p:cNvSpPr txBox="1">
            <a:spLocks noChangeArrowheads="1"/>
          </p:cNvSpPr>
          <p:nvPr/>
        </p:nvSpPr>
        <p:spPr bwMode="auto">
          <a:xfrm>
            <a:off x="3352800" y="533400"/>
            <a:ext cx="3581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Mĩ thuật  lớp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Text Box 8"/>
          <p:cNvSpPr txBox="1">
            <a:spLocks noChangeArrowheads="1"/>
          </p:cNvSpPr>
          <p:nvPr/>
        </p:nvSpPr>
        <p:spPr bwMode="auto">
          <a:xfrm>
            <a:off x="609600" y="1524000"/>
            <a:ext cx="8001000" cy="2169825"/>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spcBef>
                <a:spcPct val="50000"/>
              </a:spcBef>
              <a:defRPr/>
            </a:pPr>
            <a:r>
              <a:rPr lang="en-US" sz="2400" dirty="0">
                <a:latin typeface="Times New Roman" pitchFamily="18" charset="0"/>
              </a:rPr>
              <a:t> </a:t>
            </a:r>
            <a:r>
              <a:rPr lang="en-US" sz="2400" b="1" u="sng" dirty="0" err="1">
                <a:solidFill>
                  <a:srgbClr val="FF0000"/>
                </a:solidFill>
                <a:latin typeface="Times New Roman" pitchFamily="18" charset="0"/>
              </a:rPr>
              <a:t>Mục</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tiêu</a:t>
            </a:r>
            <a:r>
              <a:rPr lang="en-US" sz="2400" b="1" u="sng" dirty="0">
                <a:solidFill>
                  <a:srgbClr val="FF0000"/>
                </a:solidFill>
                <a:latin typeface="Times New Roman" pitchFamily="18" charset="0"/>
              </a:rPr>
              <a:t>:</a:t>
            </a:r>
          </a:p>
          <a:p>
            <a:pPr>
              <a:lnSpc>
                <a:spcPct val="150000"/>
              </a:lnSpc>
              <a:defRPr/>
            </a:pPr>
            <a:r>
              <a:rPr lang="en-US" sz="2200" dirty="0">
                <a:latin typeface="Times New Roman" pitchFamily="18" charset="0"/>
              </a:rPr>
              <a:t>        </a:t>
            </a:r>
            <a:r>
              <a:rPr lang="en-US" sz="2200" dirty="0" err="1">
                <a:latin typeface="Times New Roman" pitchFamily="18" charset="0"/>
              </a:rPr>
              <a:t>Học</a:t>
            </a:r>
            <a:r>
              <a:rPr lang="en-US" sz="2200" dirty="0">
                <a:latin typeface="Times New Roman" pitchFamily="18" charset="0"/>
              </a:rPr>
              <a:t> </a:t>
            </a:r>
            <a:r>
              <a:rPr lang="en-US" sz="2200" dirty="0" err="1">
                <a:latin typeface="Times New Roman" pitchFamily="18" charset="0"/>
              </a:rPr>
              <a:t>sinh</a:t>
            </a:r>
            <a:r>
              <a:rPr lang="en-US" sz="2200" dirty="0">
                <a:latin typeface="Times New Roman" pitchFamily="18" charset="0"/>
              </a:rPr>
              <a:t> </a:t>
            </a:r>
            <a:r>
              <a:rPr lang="en-US" sz="2200" dirty="0" err="1">
                <a:latin typeface="Times New Roman" pitchFamily="18" charset="0"/>
              </a:rPr>
              <a:t>biết</a:t>
            </a:r>
            <a:r>
              <a:rPr lang="en-US" sz="2200" dirty="0">
                <a:latin typeface="Times New Roman" pitchFamily="18" charset="0"/>
              </a:rPr>
              <a:t> </a:t>
            </a:r>
            <a:r>
              <a:rPr lang="en-US" sz="2200" dirty="0" err="1">
                <a:latin typeface="Times New Roman" pitchFamily="18" charset="0"/>
              </a:rPr>
              <a:t>kết</a:t>
            </a:r>
            <a:r>
              <a:rPr lang="en-US" sz="2200" dirty="0">
                <a:latin typeface="Times New Roman" pitchFamily="18" charset="0"/>
              </a:rPr>
              <a:t> </a:t>
            </a:r>
            <a:r>
              <a:rPr lang="en-US" sz="2200" dirty="0" err="1">
                <a:latin typeface="Times New Roman" pitchFamily="18" charset="0"/>
              </a:rPr>
              <a:t>hợp</a:t>
            </a:r>
            <a:r>
              <a:rPr lang="en-US" sz="2200" dirty="0">
                <a:latin typeface="Times New Roman" pitchFamily="18" charset="0"/>
              </a:rPr>
              <a:t> </a:t>
            </a:r>
            <a:r>
              <a:rPr lang="en-US" sz="2200" dirty="0" err="1">
                <a:latin typeface="Times New Roman" pitchFamily="18" charset="0"/>
              </a:rPr>
              <a:t>nét</a:t>
            </a:r>
            <a:r>
              <a:rPr lang="en-US" sz="2200" dirty="0">
                <a:latin typeface="Times New Roman" pitchFamily="18" charset="0"/>
              </a:rPr>
              <a:t>, </a:t>
            </a:r>
            <a:r>
              <a:rPr lang="en-US" sz="2200" dirty="0" err="1">
                <a:latin typeface="Times New Roman" pitchFamily="18" charset="0"/>
              </a:rPr>
              <a:t>hình</a:t>
            </a:r>
            <a:r>
              <a:rPr lang="en-US" sz="2200" dirty="0">
                <a:latin typeface="Times New Roman" pitchFamily="18" charset="0"/>
              </a:rPr>
              <a:t>, </a:t>
            </a:r>
            <a:r>
              <a:rPr lang="en-US" sz="2200" dirty="0" err="1">
                <a:latin typeface="Times New Roman" pitchFamily="18" charset="0"/>
              </a:rPr>
              <a:t>màu</a:t>
            </a:r>
            <a:r>
              <a:rPr lang="en-US" sz="2200" dirty="0">
                <a:latin typeface="Times New Roman" pitchFamily="18" charset="0"/>
              </a:rPr>
              <a:t>, </a:t>
            </a:r>
            <a:r>
              <a:rPr lang="en-US" sz="2200" dirty="0" err="1">
                <a:latin typeface="Times New Roman" pitchFamily="18" charset="0"/>
              </a:rPr>
              <a:t>khối</a:t>
            </a:r>
            <a:r>
              <a:rPr lang="en-US" sz="2200" dirty="0">
                <a:latin typeface="Times New Roman" pitchFamily="18" charset="0"/>
              </a:rPr>
              <a:t> </a:t>
            </a:r>
            <a:r>
              <a:rPr lang="en-US" sz="2200" dirty="0" err="1">
                <a:latin typeface="Times New Roman" pitchFamily="18" charset="0"/>
              </a:rPr>
              <a:t>tạo</a:t>
            </a:r>
            <a:r>
              <a:rPr lang="en-US" sz="2200" dirty="0">
                <a:latin typeface="Times New Roman" pitchFamily="18" charset="0"/>
              </a:rPr>
              <a:t> </a:t>
            </a:r>
            <a:r>
              <a:rPr lang="en-US" sz="2200" dirty="0" err="1">
                <a:latin typeface="Times New Roman" pitchFamily="18" charset="0"/>
              </a:rPr>
              <a:t>sự</a:t>
            </a:r>
            <a:r>
              <a:rPr lang="en-US" sz="2200" dirty="0">
                <a:latin typeface="Times New Roman" pitchFamily="18" charset="0"/>
              </a:rPr>
              <a:t> </a:t>
            </a:r>
            <a:r>
              <a:rPr lang="en-US" sz="2200" dirty="0" err="1">
                <a:latin typeface="Times New Roman" pitchFamily="18" charset="0"/>
              </a:rPr>
              <a:t>hài</a:t>
            </a:r>
            <a:r>
              <a:rPr lang="en-US" sz="2200" dirty="0">
                <a:latin typeface="Times New Roman" pitchFamily="18" charset="0"/>
              </a:rPr>
              <a:t> </a:t>
            </a:r>
            <a:r>
              <a:rPr lang="en-US" sz="2200" dirty="0" err="1">
                <a:latin typeface="Times New Roman" pitchFamily="18" charset="0"/>
              </a:rPr>
              <a:t>hòa</a:t>
            </a:r>
            <a:r>
              <a:rPr lang="en-US" sz="2200" dirty="0">
                <a:latin typeface="Times New Roman" pitchFamily="18" charset="0"/>
              </a:rPr>
              <a:t>, </a:t>
            </a:r>
            <a:r>
              <a:rPr lang="en-US" sz="2200" dirty="0" err="1">
                <a:latin typeface="Times New Roman" pitchFamily="18" charset="0"/>
              </a:rPr>
              <a:t>cân</a:t>
            </a:r>
            <a:r>
              <a:rPr lang="en-US" sz="2200" dirty="0">
                <a:latin typeface="Times New Roman" pitchFamily="18" charset="0"/>
              </a:rPr>
              <a:t> </a:t>
            </a:r>
            <a:r>
              <a:rPr lang="en-US" sz="2200" dirty="0" err="1">
                <a:latin typeface="Times New Roman" pitchFamily="18" charset="0"/>
              </a:rPr>
              <a:t>đối</a:t>
            </a:r>
            <a:r>
              <a:rPr lang="en-US" sz="2200" dirty="0">
                <a:latin typeface="Times New Roman" pitchFamily="18" charset="0"/>
              </a:rPr>
              <a:t> </a:t>
            </a:r>
            <a:r>
              <a:rPr lang="en-US" sz="2200" dirty="0" err="1">
                <a:latin typeface="Times New Roman" pitchFamily="18" charset="0"/>
              </a:rPr>
              <a:t>trên</a:t>
            </a:r>
            <a:r>
              <a:rPr lang="en-US" sz="2200" dirty="0">
                <a:latin typeface="Times New Roman" pitchFamily="18" charset="0"/>
              </a:rPr>
              <a:t> </a:t>
            </a:r>
            <a:r>
              <a:rPr lang="en-US" sz="2200" dirty="0" err="1">
                <a:latin typeface="Times New Roman" pitchFamily="18" charset="0"/>
              </a:rPr>
              <a:t>khuôn</a:t>
            </a:r>
            <a:r>
              <a:rPr lang="en-US" sz="2200" dirty="0">
                <a:latin typeface="Times New Roman" pitchFamily="18" charset="0"/>
              </a:rPr>
              <a:t> </a:t>
            </a:r>
            <a:r>
              <a:rPr lang="en-US" sz="2200" dirty="0" err="1">
                <a:latin typeface="Times New Roman" pitchFamily="18" charset="0"/>
              </a:rPr>
              <a:t>mặt</a:t>
            </a:r>
            <a:r>
              <a:rPr lang="en-US" sz="2200" dirty="0">
                <a:latin typeface="Times New Roman" pitchFamily="18" charset="0"/>
              </a:rPr>
              <a:t> </a:t>
            </a:r>
            <a:r>
              <a:rPr lang="en-US" sz="2200" dirty="0" err="1">
                <a:latin typeface="Times New Roman" pitchFamily="18" charset="0"/>
              </a:rPr>
              <a:t>để</a:t>
            </a:r>
            <a:r>
              <a:rPr lang="en-US" sz="2200" dirty="0">
                <a:latin typeface="Times New Roman" pitchFamily="18" charset="0"/>
              </a:rPr>
              <a:t> </a:t>
            </a:r>
            <a:r>
              <a:rPr lang="en-US" sz="2200" dirty="0" err="1">
                <a:latin typeface="Times New Roman" pitchFamily="18" charset="0"/>
              </a:rPr>
              <a:t>thực</a:t>
            </a:r>
            <a:r>
              <a:rPr lang="en-US" sz="2200" dirty="0">
                <a:latin typeface="Times New Roman" pitchFamily="18" charset="0"/>
              </a:rPr>
              <a:t> </a:t>
            </a:r>
            <a:r>
              <a:rPr lang="en-US" sz="2200" dirty="0" err="1">
                <a:latin typeface="Times New Roman" pitchFamily="18" charset="0"/>
              </a:rPr>
              <a:t>hiện</a:t>
            </a:r>
            <a:r>
              <a:rPr lang="en-US" sz="2200" dirty="0">
                <a:latin typeface="Times New Roman" pitchFamily="18" charset="0"/>
              </a:rPr>
              <a:t> </a:t>
            </a:r>
            <a:r>
              <a:rPr lang="en-US" sz="2200" dirty="0" err="1">
                <a:latin typeface="Times New Roman" pitchFamily="18" charset="0"/>
              </a:rPr>
              <a:t>những</a:t>
            </a:r>
            <a:r>
              <a:rPr lang="en-US" sz="2200" dirty="0">
                <a:latin typeface="Times New Roman" pitchFamily="18" charset="0"/>
              </a:rPr>
              <a:t> </a:t>
            </a:r>
            <a:r>
              <a:rPr lang="en-US" sz="2200" dirty="0" err="1">
                <a:latin typeface="Times New Roman" pitchFamily="18" charset="0"/>
              </a:rPr>
              <a:t>sản</a:t>
            </a:r>
            <a:r>
              <a:rPr lang="en-US" sz="2200" dirty="0">
                <a:latin typeface="Times New Roman" pitchFamily="18" charset="0"/>
              </a:rPr>
              <a:t> </a:t>
            </a:r>
            <a:r>
              <a:rPr lang="en-US" sz="2200" dirty="0" err="1">
                <a:latin typeface="Times New Roman" pitchFamily="18" charset="0"/>
              </a:rPr>
              <a:t>phẩm</a:t>
            </a:r>
            <a:r>
              <a:rPr lang="en-US" sz="2200" dirty="0">
                <a:latin typeface="Times New Roman" pitchFamily="18" charset="0"/>
              </a:rPr>
              <a:t> </a:t>
            </a:r>
            <a:r>
              <a:rPr lang="en-US" sz="2200" dirty="0" err="1">
                <a:latin typeface="Times New Roman" pitchFamily="18" charset="0"/>
              </a:rPr>
              <a:t>mĩ</a:t>
            </a:r>
            <a:r>
              <a:rPr lang="en-US" sz="2200" dirty="0">
                <a:latin typeface="Times New Roman" pitchFamily="18" charset="0"/>
              </a:rPr>
              <a:t> </a:t>
            </a:r>
            <a:r>
              <a:rPr lang="en-US" sz="2200" dirty="0" err="1">
                <a:latin typeface="Times New Roman" pitchFamily="18" charset="0"/>
              </a:rPr>
              <a:t>thuật</a:t>
            </a:r>
            <a:r>
              <a:rPr lang="en-US" sz="2200" dirty="0">
                <a:latin typeface="Times New Roman" pitchFamily="18" charset="0"/>
              </a:rPr>
              <a:t> </a:t>
            </a:r>
            <a:r>
              <a:rPr lang="en-US" sz="2200" dirty="0" err="1">
                <a:latin typeface="Times New Roman" pitchFamily="18" charset="0"/>
              </a:rPr>
              <a:t>theo</a:t>
            </a:r>
            <a:r>
              <a:rPr lang="en-US" sz="2200" dirty="0">
                <a:latin typeface="Times New Roman" pitchFamily="18" charset="0"/>
              </a:rPr>
              <a:t> ý </a:t>
            </a:r>
            <a:r>
              <a:rPr lang="en-US" sz="2200" dirty="0" err="1">
                <a:latin typeface="Times New Roman" pitchFamily="18" charset="0"/>
              </a:rPr>
              <a:t>thích</a:t>
            </a:r>
            <a:r>
              <a:rPr lang="en-US" sz="2200" dirty="0">
                <a:latin typeface="Times New Roman" pitchFamily="18" charset="0"/>
              </a:rPr>
              <a:t>, </a:t>
            </a:r>
            <a:r>
              <a:rPr lang="en-US" sz="2200" dirty="0" err="1">
                <a:latin typeface="Times New Roman" pitchFamily="18" charset="0"/>
              </a:rPr>
              <a:t>phù</a:t>
            </a:r>
            <a:r>
              <a:rPr lang="en-US" sz="2200" dirty="0">
                <a:latin typeface="Times New Roman" pitchFamily="18" charset="0"/>
              </a:rPr>
              <a:t> </a:t>
            </a:r>
            <a:r>
              <a:rPr lang="en-US" sz="2200" dirty="0" err="1">
                <a:latin typeface="Times New Roman" pitchFamily="18" charset="0"/>
              </a:rPr>
              <a:t>hợp</a:t>
            </a:r>
            <a:r>
              <a:rPr lang="en-US" sz="2200" dirty="0">
                <a:latin typeface="Times New Roman" pitchFamily="18" charset="0"/>
              </a:rPr>
              <a:t> </a:t>
            </a:r>
            <a:r>
              <a:rPr lang="en-US" sz="2200" dirty="0" err="1">
                <a:latin typeface="Times New Roman" pitchFamily="18" charset="0"/>
              </a:rPr>
              <a:t>với</a:t>
            </a:r>
            <a:r>
              <a:rPr lang="en-US" sz="2200" dirty="0">
                <a:latin typeface="Times New Roman" pitchFamily="18" charset="0"/>
              </a:rPr>
              <a:t> </a:t>
            </a:r>
            <a:r>
              <a:rPr lang="en-US" sz="2200" dirty="0" err="1">
                <a:latin typeface="Times New Roman" pitchFamily="18" charset="0"/>
              </a:rPr>
              <a:t>chủ</a:t>
            </a:r>
            <a:r>
              <a:rPr lang="en-US" sz="2200" dirty="0">
                <a:latin typeface="Times New Roman" pitchFamily="18" charset="0"/>
              </a:rPr>
              <a:t> </a:t>
            </a:r>
            <a:r>
              <a:rPr lang="en-US" sz="2200" dirty="0" err="1">
                <a:latin typeface="Times New Roman" pitchFamily="18" charset="0"/>
              </a:rPr>
              <a:t>đề</a:t>
            </a:r>
            <a:r>
              <a:rPr lang="en-US" sz="2200" dirty="0">
                <a:latin typeface="Times New Roman" pitchFamily="18" charset="0"/>
              </a:rPr>
              <a:t>: “ </a:t>
            </a:r>
            <a:r>
              <a:rPr lang="en-US" sz="2200" dirty="0" err="1">
                <a:latin typeface="Times New Roman" pitchFamily="18" charset="0"/>
              </a:rPr>
              <a:t>Gương</a:t>
            </a:r>
            <a:r>
              <a:rPr lang="en-US" sz="2200" dirty="0">
                <a:latin typeface="Times New Roman" pitchFamily="18" charset="0"/>
              </a:rPr>
              <a:t> </a:t>
            </a:r>
            <a:r>
              <a:rPr lang="en-US" sz="2200" dirty="0" err="1">
                <a:latin typeface="Times New Roman" pitchFamily="18" charset="0"/>
              </a:rPr>
              <a:t>mặt</a:t>
            </a:r>
            <a:r>
              <a:rPr lang="en-US" sz="2200" dirty="0">
                <a:latin typeface="Times New Roman" pitchFamily="18" charset="0"/>
              </a:rPr>
              <a:t> </a:t>
            </a:r>
            <a:r>
              <a:rPr lang="en-US" sz="2200" dirty="0" err="1">
                <a:latin typeface="Times New Roman" pitchFamily="18" charset="0"/>
              </a:rPr>
              <a:t>thân</a:t>
            </a:r>
            <a:r>
              <a:rPr lang="en-US" sz="2200" dirty="0">
                <a:latin typeface="Times New Roman" pitchFamily="18" charset="0"/>
              </a:rPr>
              <a:t> </a:t>
            </a:r>
            <a:r>
              <a:rPr lang="en-US" sz="2200" dirty="0" err="1">
                <a:latin typeface="Times New Roman" pitchFamily="18" charset="0"/>
              </a:rPr>
              <a:t>quen</a:t>
            </a:r>
            <a:r>
              <a:rPr lang="en-US" sz="2200" dirty="0">
                <a:latin typeface="Times New Roman" pitchFamily="18" charset="0"/>
              </a:rPr>
              <a:t> ”.</a:t>
            </a:r>
            <a:endParaRPr lang="en-US" sz="2200" dirty="0">
              <a:latin typeface="Times New Roman" pitchFamily="18" charset="0"/>
              <a:cs typeface="Times New Roman" pitchFamily="18" charset="0"/>
            </a:endParaRPr>
          </a:p>
        </p:txBody>
      </p:sp>
      <p:sp>
        <p:nvSpPr>
          <p:cNvPr id="5125" name="Text Box 2"/>
          <p:cNvSpPr txBox="1">
            <a:spLocks noChangeArrowheads="1"/>
          </p:cNvSpPr>
          <p:nvPr/>
        </p:nvSpPr>
        <p:spPr bwMode="auto">
          <a:xfrm>
            <a:off x="304800" y="76200"/>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rgbClr val="C00000"/>
                </a:solidFill>
                <a:latin typeface="Times New Roman" panose="02020603050405020304" pitchFamily="18" charset="0"/>
              </a:rPr>
              <a:t>Thứ     ngày     tháng  1 năm 2024</a:t>
            </a:r>
          </a:p>
        </p:txBody>
      </p:sp>
      <p:sp>
        <p:nvSpPr>
          <p:cNvPr id="5126" name="Text Box 3"/>
          <p:cNvSpPr txBox="1">
            <a:spLocks noChangeArrowheads="1"/>
          </p:cNvSpPr>
          <p:nvPr/>
        </p:nvSpPr>
        <p:spPr bwMode="auto">
          <a:xfrm>
            <a:off x="2819400" y="65405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3600" u="sng">
              <a:solidFill>
                <a:srgbClr val="C00000"/>
              </a:solidFill>
              <a:latin typeface=".VnTime" panose="020B7200000000000000" pitchFamily="34" charset="0"/>
            </a:endParaRPr>
          </a:p>
        </p:txBody>
      </p:sp>
      <p:sp>
        <p:nvSpPr>
          <p:cNvPr id="3081" name="Text Box 4"/>
          <p:cNvSpPr txBox="1">
            <a:spLocks noChangeArrowheads="1"/>
          </p:cNvSpPr>
          <p:nvPr/>
        </p:nvSpPr>
        <p:spPr bwMode="auto">
          <a:xfrm>
            <a:off x="-152400" y="1025525"/>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a:spcBef>
                <a:spcPct val="50000"/>
              </a:spcBef>
              <a:buFontTx/>
              <a:buNone/>
            </a:pPr>
            <a:r>
              <a:rPr lang="en-US" altLang="en-US" sz="2400" b="1">
                <a:solidFill>
                  <a:srgbClr val="C00000"/>
                </a:solidFill>
                <a:latin typeface="Times New Roman" panose="02020603050405020304" pitchFamily="18" charset="0"/>
              </a:rPr>
              <a:t>Chủ đề 7: GƯƠNG MẶT THÂN QUEN ( 4 TIẾT )</a:t>
            </a:r>
          </a:p>
        </p:txBody>
      </p:sp>
      <p:sp>
        <p:nvSpPr>
          <p:cNvPr id="5128" name="Text Box 4"/>
          <p:cNvSpPr txBox="1">
            <a:spLocks noChangeArrowheads="1"/>
          </p:cNvSpPr>
          <p:nvPr/>
        </p:nvSpPr>
        <p:spPr bwMode="auto">
          <a:xfrm>
            <a:off x="3352800" y="533400"/>
            <a:ext cx="3581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Mĩ thuật  lớp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circle(in)">
                                      <p:cBhvr>
                                        <p:cTn id="7" dur="2000"/>
                                        <p:tgtEl>
                                          <p:spTgt spid="30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fade">
                                      <p:cBhvr>
                                        <p:cTn id="12" dur="1000"/>
                                        <p:tgtEl>
                                          <p:spTgt spid="32776"/>
                                        </p:tgtEl>
                                      </p:cBhvr>
                                    </p:animEffect>
                                    <p:anim calcmode="lin" valueType="num">
                                      <p:cBhvr>
                                        <p:cTn id="13" dur="1000" fill="hold"/>
                                        <p:tgtEl>
                                          <p:spTgt spid="32776"/>
                                        </p:tgtEl>
                                        <p:attrNameLst>
                                          <p:attrName>ppt_x</p:attrName>
                                        </p:attrNameLst>
                                      </p:cBhvr>
                                      <p:tavLst>
                                        <p:tav tm="0">
                                          <p:val>
                                            <p:strVal val="#ppt_x"/>
                                          </p:val>
                                        </p:tav>
                                        <p:tav tm="100000">
                                          <p:val>
                                            <p:strVal val="#ppt_x"/>
                                          </p:val>
                                        </p:tav>
                                      </p:tavLst>
                                    </p:anim>
                                    <p:anim calcmode="lin" valueType="num">
                                      <p:cBhvr>
                                        <p:cTn id="14" dur="1000" fill="hold"/>
                                        <p:tgtEl>
                                          <p:spTgt spid="327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581025" y="228600"/>
            <a:ext cx="283368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1. Quan sát</a:t>
            </a:r>
          </a:p>
        </p:txBody>
      </p:sp>
      <p:sp>
        <p:nvSpPr>
          <p:cNvPr id="8" name="Text Box 8"/>
          <p:cNvSpPr txBox="1">
            <a:spLocks noChangeArrowheads="1"/>
          </p:cNvSpPr>
          <p:nvPr/>
        </p:nvSpPr>
        <p:spPr bwMode="auto">
          <a:xfrm>
            <a:off x="374650" y="720725"/>
            <a:ext cx="8458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       Quan sát các hình ảnh trong SGK MT2 trang 42 để tìm hiểu về sự biểu cảm của các  gương mặt.</a:t>
            </a:r>
          </a:p>
        </p:txBody>
      </p:sp>
      <p:sp>
        <p:nvSpPr>
          <p:cNvPr id="10" name="Text Box 8"/>
          <p:cNvSpPr txBox="1">
            <a:spLocks noChangeArrowheads="1"/>
          </p:cNvSpPr>
          <p:nvPr/>
        </p:nvSpPr>
        <p:spPr bwMode="auto">
          <a:xfrm>
            <a:off x="4908550" y="1719263"/>
            <a:ext cx="40830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  Khuôn mặt trong những bức ảnh thể hiện cảm xúc gì?</a:t>
            </a:r>
          </a:p>
        </p:txBody>
      </p:sp>
      <p:sp>
        <p:nvSpPr>
          <p:cNvPr id="9" name="Text Box 8"/>
          <p:cNvSpPr txBox="1">
            <a:spLocks noChangeArrowheads="1"/>
          </p:cNvSpPr>
          <p:nvPr/>
        </p:nvSpPr>
        <p:spPr bwMode="auto">
          <a:xfrm>
            <a:off x="4876800" y="2743200"/>
            <a:ext cx="3886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 Trong số các hình quan sát được, em thích khuôn mặt nào nhất? Vì sao?</a:t>
            </a:r>
          </a:p>
        </p:txBody>
      </p:sp>
      <p:pic>
        <p:nvPicPr>
          <p:cNvPr id="4102" name="Picture 7" descr="D:\Bài giảng MT 2021-2022\Bài giảng MT lớp 2\CĐ7\Screenshot_2021-11-08-08-23-05-58_c37d74246d9c81aa0bb824b57eaf7062.jpg"/>
          <p:cNvPicPr>
            <a:picLocks noChangeAspect="1" noChangeArrowheads="1"/>
          </p:cNvPicPr>
          <p:nvPr/>
        </p:nvPicPr>
        <p:blipFill>
          <a:blip r:embed="rId2">
            <a:extLst>
              <a:ext uri="{28A0092B-C50C-407E-A947-70E740481C1C}">
                <a14:useLocalDpi xmlns:a14="http://schemas.microsoft.com/office/drawing/2010/main" val="0"/>
              </a:ext>
            </a:extLst>
          </a:blip>
          <a:srcRect t="32224" b="24162"/>
          <a:stretch>
            <a:fillRect/>
          </a:stretch>
        </p:blipFill>
        <p:spPr bwMode="auto">
          <a:xfrm>
            <a:off x="228600" y="1719263"/>
            <a:ext cx="4516438"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barn(inVertical)">
                                      <p:cBhvr>
                                        <p:cTn id="15" dur="500"/>
                                        <p:tgtEl>
                                          <p:spTgt spid="41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581025" y="228600"/>
            <a:ext cx="283368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1. Quan sát</a:t>
            </a:r>
          </a:p>
        </p:txBody>
      </p:sp>
      <p:sp>
        <p:nvSpPr>
          <p:cNvPr id="8" name="Text Box 8"/>
          <p:cNvSpPr txBox="1">
            <a:spLocks noChangeArrowheads="1"/>
          </p:cNvSpPr>
          <p:nvPr/>
        </p:nvSpPr>
        <p:spPr bwMode="auto">
          <a:xfrm>
            <a:off x="374650" y="720725"/>
            <a:ext cx="8458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       Quan sát và tìm hiểu nội dung về chân dung trong tranh, tượng trong SGK MT2 trang 43.</a:t>
            </a:r>
          </a:p>
        </p:txBody>
      </p:sp>
      <p:sp>
        <p:nvSpPr>
          <p:cNvPr id="10" name="Text Box 8"/>
          <p:cNvSpPr txBox="1">
            <a:spLocks noChangeArrowheads="1"/>
          </p:cNvSpPr>
          <p:nvPr/>
        </p:nvSpPr>
        <p:spPr bwMode="auto">
          <a:xfrm>
            <a:off x="4908550" y="1365250"/>
            <a:ext cx="40830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 Khuôn mặt trong các bức tranh, tượng thể hiện cảm xúc gì?</a:t>
            </a:r>
          </a:p>
        </p:txBody>
      </p:sp>
      <p:sp>
        <p:nvSpPr>
          <p:cNvPr id="9" name="Text Box 8"/>
          <p:cNvSpPr txBox="1">
            <a:spLocks noChangeArrowheads="1"/>
          </p:cNvSpPr>
          <p:nvPr/>
        </p:nvSpPr>
        <p:spPr bwMode="auto">
          <a:xfrm>
            <a:off x="4856163" y="2809875"/>
            <a:ext cx="38862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 Những bức tranh trên thể hiện chân dung ai?</a:t>
            </a:r>
          </a:p>
        </p:txBody>
      </p:sp>
      <p:pic>
        <p:nvPicPr>
          <p:cNvPr id="5126" name="Picture 2" descr="D:\Bài giảng MT 2021-2022\Bài giảng MT lớp 2\CĐ7\Screenshot_2021-11-08-08-23-11-42_c37d74246d9c81aa0bb824b57eaf7062.jpg"/>
          <p:cNvPicPr>
            <a:picLocks noChangeAspect="1" noChangeArrowheads="1"/>
          </p:cNvPicPr>
          <p:nvPr/>
        </p:nvPicPr>
        <p:blipFill>
          <a:blip r:embed="rId2">
            <a:extLst>
              <a:ext uri="{28A0092B-C50C-407E-A947-70E740481C1C}">
                <a14:useLocalDpi xmlns:a14="http://schemas.microsoft.com/office/drawing/2010/main" val="0"/>
              </a:ext>
            </a:extLst>
          </a:blip>
          <a:srcRect l="-484" t="28665" r="484" b="14911"/>
          <a:stretch>
            <a:fillRect/>
          </a:stretch>
        </p:blipFill>
        <p:spPr bwMode="auto">
          <a:xfrm>
            <a:off x="457200" y="1519238"/>
            <a:ext cx="4146550" cy="51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4876800" y="3721100"/>
            <a:ext cx="4114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 Em hãy kể những màu có trong các bức tranh?</a:t>
            </a:r>
          </a:p>
        </p:txBody>
      </p:sp>
      <p:sp>
        <p:nvSpPr>
          <p:cNvPr id="12" name="Text Box 8"/>
          <p:cNvSpPr txBox="1">
            <a:spLocks noChangeArrowheads="1"/>
          </p:cNvSpPr>
          <p:nvPr/>
        </p:nvSpPr>
        <p:spPr bwMode="auto">
          <a:xfrm>
            <a:off x="4800600" y="4787900"/>
            <a:ext cx="4114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 Bức tượng Bà má miền Nam của Trần Tía thể hiện cảm xúc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circle(in)">
                                      <p:cBhvr>
                                        <p:cTn id="15" dur="2000"/>
                                        <p:tgtEl>
                                          <p:spTgt spid="51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9"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581025" y="228600"/>
            <a:ext cx="283368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1. Quan sát</a:t>
            </a:r>
          </a:p>
        </p:txBody>
      </p:sp>
      <p:grpSp>
        <p:nvGrpSpPr>
          <p:cNvPr id="11" name="Group 2"/>
          <p:cNvGrpSpPr>
            <a:grpSpLocks/>
          </p:cNvGrpSpPr>
          <p:nvPr/>
        </p:nvGrpSpPr>
        <p:grpSpPr bwMode="auto">
          <a:xfrm>
            <a:off x="285750" y="914400"/>
            <a:ext cx="8686800" cy="4267200"/>
            <a:chOff x="685800" y="2743200"/>
            <a:chExt cx="7924800" cy="1828800"/>
          </a:xfrm>
        </p:grpSpPr>
        <p:sp>
          <p:nvSpPr>
            <p:cNvPr id="12" name="Rounded Rectangle 11"/>
            <p:cNvSpPr/>
            <p:nvPr/>
          </p:nvSpPr>
          <p:spPr>
            <a:xfrm>
              <a:off x="685800" y="2743200"/>
              <a:ext cx="7924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198" name="Text Box 8"/>
            <p:cNvSpPr txBox="1">
              <a:spLocks noChangeArrowheads="1"/>
            </p:cNvSpPr>
            <p:nvPr/>
          </p:nvSpPr>
          <p:spPr bwMode="auto">
            <a:xfrm>
              <a:off x="3966128" y="2857500"/>
              <a:ext cx="1364144" cy="19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u="sng">
                  <a:solidFill>
                    <a:srgbClr val="C00000"/>
                  </a:solidFill>
                  <a:latin typeface="Times New Roman" panose="02020603050405020304" pitchFamily="18" charset="0"/>
                  <a:cs typeface="Times New Roman" panose="02020603050405020304" pitchFamily="18" charset="0"/>
                </a:rPr>
                <a:t>Kết luận:</a:t>
              </a:r>
            </a:p>
          </p:txBody>
        </p:sp>
      </p:grpSp>
      <p:sp>
        <p:nvSpPr>
          <p:cNvPr id="6149" name="Rectangle 1"/>
          <p:cNvSpPr>
            <a:spLocks noChangeArrowheads="1"/>
          </p:cNvSpPr>
          <p:nvPr/>
        </p:nvSpPr>
        <p:spPr bwMode="auto">
          <a:xfrm>
            <a:off x="457200" y="1670050"/>
            <a:ext cx="84867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2200">
                <a:latin typeface="Times New Roman" panose="02020603050405020304" pitchFamily="18" charset="0"/>
                <a:cs typeface="Times New Roman" panose="02020603050405020304" pitchFamily="18" charset="0"/>
              </a:rPr>
              <a:t> - Những người thân quanh em, mỗi người có khuôn mặt và biểu lộ cảm xúc riêng, khi chúng ta quan tâm đến người thân, sẽ nhận được những nụ cười thân thiện trên gương mặt của mỗi người.</a:t>
            </a:r>
          </a:p>
          <a:p>
            <a:pPr eaLnBrk="1" hangingPunct="1">
              <a:lnSpc>
                <a:spcPct val="150000"/>
              </a:lnSpc>
              <a:spcBef>
                <a:spcPct val="0"/>
              </a:spcBef>
              <a:buFontTx/>
              <a:buNone/>
            </a:pPr>
            <a:r>
              <a:rPr lang="en-US" altLang="en-US" sz="2200">
                <a:latin typeface="Times New Roman" panose="02020603050405020304" pitchFamily="18" charset="0"/>
                <a:cs typeface="Times New Roman" panose="02020603050405020304" pitchFamily="18" charset="0"/>
              </a:rPr>
              <a:t> - Những nét vẽ ( nét cong, nét thẳng ) trên khuôn mặt tạo cảm xúc riêng cho từng bức chân dung.</a:t>
            </a:r>
          </a:p>
          <a:p>
            <a:pPr eaLnBrk="1" hangingPunct="1">
              <a:lnSpc>
                <a:spcPct val="150000"/>
              </a:lnSpc>
              <a:spcBef>
                <a:spcPct val="0"/>
              </a:spcBef>
              <a:buFontTx/>
              <a:buNone/>
            </a:pPr>
            <a:r>
              <a:rPr lang="en-US" altLang="en-US" sz="2200">
                <a:latin typeface="Times New Roman" panose="02020603050405020304" pitchFamily="18" charset="0"/>
                <a:cs typeface="Times New Roman" panose="02020603050405020304" pitchFamily="18" charset="0"/>
              </a:rPr>
              <a:t>-  Màu sắc làm cho chân dung thêm đẹp.</a:t>
            </a:r>
            <a:endParaRPr lang="en-US" altLang="en-US" sz="2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barn(inVertical)">
                                      <p:cBhvr>
                                        <p:cTn id="10"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52400" y="1700213"/>
            <a:ext cx="283368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2. Thể hiện</a:t>
            </a:r>
          </a:p>
        </p:txBody>
      </p:sp>
      <p:sp>
        <p:nvSpPr>
          <p:cNvPr id="8" name="Text Box 8"/>
          <p:cNvSpPr txBox="1">
            <a:spLocks noChangeArrowheads="1"/>
          </p:cNvSpPr>
          <p:nvPr/>
        </p:nvSpPr>
        <p:spPr bwMode="auto">
          <a:xfrm>
            <a:off x="269875" y="2217738"/>
            <a:ext cx="84169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     Sử dụng hình thức yêu thích để tạo nên một sản phẩm mĩ thuật về một khuông mặt thân quen với em.</a:t>
            </a:r>
          </a:p>
        </p:txBody>
      </p:sp>
      <p:sp>
        <p:nvSpPr>
          <p:cNvPr id="9220" name="Text Box 2"/>
          <p:cNvSpPr txBox="1">
            <a:spLocks noChangeArrowheads="1"/>
          </p:cNvSpPr>
          <p:nvPr/>
        </p:nvSpPr>
        <p:spPr bwMode="auto">
          <a:xfrm>
            <a:off x="304800" y="76200"/>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rgbClr val="C00000"/>
                </a:solidFill>
                <a:latin typeface="Times New Roman" panose="02020603050405020304" pitchFamily="18" charset="0"/>
              </a:rPr>
              <a:t>Thứ    ngày    tháng  1 năm 2024</a:t>
            </a:r>
          </a:p>
        </p:txBody>
      </p:sp>
      <p:sp>
        <p:nvSpPr>
          <p:cNvPr id="9221" name="Text Box 3"/>
          <p:cNvSpPr txBox="1">
            <a:spLocks noChangeArrowheads="1"/>
          </p:cNvSpPr>
          <p:nvPr/>
        </p:nvSpPr>
        <p:spPr bwMode="auto">
          <a:xfrm>
            <a:off x="2819400" y="65405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3600" u="sng">
              <a:solidFill>
                <a:srgbClr val="C00000"/>
              </a:solidFill>
              <a:latin typeface=".VnTime" panose="020B7200000000000000" pitchFamily="34" charset="0"/>
            </a:endParaRPr>
          </a:p>
        </p:txBody>
      </p:sp>
      <p:sp>
        <p:nvSpPr>
          <p:cNvPr id="9222" name="Text Box 4"/>
          <p:cNvSpPr txBox="1">
            <a:spLocks noChangeArrowheads="1"/>
          </p:cNvSpPr>
          <p:nvPr/>
        </p:nvSpPr>
        <p:spPr bwMode="auto">
          <a:xfrm>
            <a:off x="-152400" y="1025525"/>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a:spcBef>
                <a:spcPct val="50000"/>
              </a:spcBef>
              <a:buFontTx/>
              <a:buNone/>
            </a:pPr>
            <a:r>
              <a:rPr lang="en-US" altLang="en-US" sz="2400" b="1">
                <a:solidFill>
                  <a:srgbClr val="C00000"/>
                </a:solidFill>
                <a:latin typeface="Times New Roman" panose="02020603050405020304" pitchFamily="18" charset="0"/>
              </a:rPr>
              <a:t>Chủ đề 7: GƯƠNG MẶT THÂN QUEN ( 4 TIẾT )</a:t>
            </a:r>
          </a:p>
        </p:txBody>
      </p:sp>
      <p:sp>
        <p:nvSpPr>
          <p:cNvPr id="9223" name="Text Box 4"/>
          <p:cNvSpPr txBox="1">
            <a:spLocks noChangeArrowheads="1"/>
          </p:cNvSpPr>
          <p:nvPr/>
        </p:nvSpPr>
        <p:spPr bwMode="auto">
          <a:xfrm>
            <a:off x="3352800" y="533400"/>
            <a:ext cx="3581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Mĩ thuật  lớp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52400" y="1700213"/>
            <a:ext cx="283368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2. Thể hiện</a:t>
            </a:r>
          </a:p>
        </p:txBody>
      </p:sp>
      <p:sp>
        <p:nvSpPr>
          <p:cNvPr id="8" name="Text Box 8"/>
          <p:cNvSpPr txBox="1">
            <a:spLocks noChangeArrowheads="1"/>
          </p:cNvSpPr>
          <p:nvPr/>
        </p:nvSpPr>
        <p:spPr bwMode="auto">
          <a:xfrm>
            <a:off x="457200" y="2217738"/>
            <a:ext cx="77724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 - Em đã phác hình SPMT dựa trên khuôn mặt như thế nào?</a:t>
            </a:r>
          </a:p>
        </p:txBody>
      </p:sp>
      <p:sp>
        <p:nvSpPr>
          <p:cNvPr id="10244" name="Text Box 2"/>
          <p:cNvSpPr txBox="1">
            <a:spLocks noChangeArrowheads="1"/>
          </p:cNvSpPr>
          <p:nvPr/>
        </p:nvSpPr>
        <p:spPr bwMode="auto">
          <a:xfrm>
            <a:off x="304800" y="76200"/>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rgbClr val="C00000"/>
                </a:solidFill>
                <a:latin typeface="Times New Roman" panose="02020603050405020304" pitchFamily="18" charset="0"/>
              </a:rPr>
              <a:t>Thứ    ngày    tháng  1 năm 2024</a:t>
            </a:r>
          </a:p>
        </p:txBody>
      </p:sp>
      <p:sp>
        <p:nvSpPr>
          <p:cNvPr id="10245" name="Text Box 3"/>
          <p:cNvSpPr txBox="1">
            <a:spLocks noChangeArrowheads="1"/>
          </p:cNvSpPr>
          <p:nvPr/>
        </p:nvSpPr>
        <p:spPr bwMode="auto">
          <a:xfrm>
            <a:off x="2819400" y="65405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3600" u="sng">
              <a:solidFill>
                <a:srgbClr val="C00000"/>
              </a:solidFill>
              <a:latin typeface=".VnTime" panose="020B7200000000000000" pitchFamily="34" charset="0"/>
            </a:endParaRPr>
          </a:p>
        </p:txBody>
      </p:sp>
      <p:sp>
        <p:nvSpPr>
          <p:cNvPr id="10246" name="Text Box 4"/>
          <p:cNvSpPr txBox="1">
            <a:spLocks noChangeArrowheads="1"/>
          </p:cNvSpPr>
          <p:nvPr/>
        </p:nvSpPr>
        <p:spPr bwMode="auto">
          <a:xfrm>
            <a:off x="-152400" y="1025525"/>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a:spcBef>
                <a:spcPct val="50000"/>
              </a:spcBef>
              <a:buFontTx/>
              <a:buNone/>
            </a:pPr>
            <a:r>
              <a:rPr lang="en-US" altLang="en-US" sz="2400" b="1">
                <a:solidFill>
                  <a:srgbClr val="C00000"/>
                </a:solidFill>
                <a:latin typeface="Times New Roman" panose="02020603050405020304" pitchFamily="18" charset="0"/>
              </a:rPr>
              <a:t>Chủ đề 7: GƯƠNG MẶT THÂN QUEN ( 4 TIẾT )</a:t>
            </a:r>
          </a:p>
        </p:txBody>
      </p:sp>
      <p:sp>
        <p:nvSpPr>
          <p:cNvPr id="10247" name="Text Box 4"/>
          <p:cNvSpPr txBox="1">
            <a:spLocks noChangeArrowheads="1"/>
          </p:cNvSpPr>
          <p:nvPr/>
        </p:nvSpPr>
        <p:spPr bwMode="auto">
          <a:xfrm>
            <a:off x="3352800" y="533400"/>
            <a:ext cx="3581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Mĩ thuật  lớp 2</a:t>
            </a:r>
          </a:p>
        </p:txBody>
      </p:sp>
      <p:sp>
        <p:nvSpPr>
          <p:cNvPr id="9" name="Text Box 8"/>
          <p:cNvSpPr txBox="1">
            <a:spLocks noChangeArrowheads="1"/>
          </p:cNvSpPr>
          <p:nvPr/>
        </p:nvSpPr>
        <p:spPr bwMode="auto">
          <a:xfrm>
            <a:off x="457200" y="2662238"/>
            <a:ext cx="77724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 - Em sẽ lựa chọn thể hiện hình ảnh chân dung bằng hình thức và chất liệu nào?</a:t>
            </a:r>
          </a:p>
        </p:txBody>
      </p:sp>
      <p:sp>
        <p:nvSpPr>
          <p:cNvPr id="10" name="Text Box 8"/>
          <p:cNvSpPr txBox="1">
            <a:spLocks noChangeArrowheads="1"/>
          </p:cNvSpPr>
          <p:nvPr/>
        </p:nvSpPr>
        <p:spPr bwMode="auto">
          <a:xfrm>
            <a:off x="457200" y="3429000"/>
            <a:ext cx="7772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 - Em sẽ dùng những mảng màu nào để trang trí cho hình ảnh chân dung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52400" y="1700213"/>
            <a:ext cx="283368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2. Thể hiện</a:t>
            </a:r>
          </a:p>
        </p:txBody>
      </p:sp>
      <p:sp>
        <p:nvSpPr>
          <p:cNvPr id="8" name="Text Box 8"/>
          <p:cNvSpPr txBox="1">
            <a:spLocks noChangeArrowheads="1"/>
          </p:cNvSpPr>
          <p:nvPr/>
        </p:nvSpPr>
        <p:spPr bwMode="auto">
          <a:xfrm>
            <a:off x="685800" y="2217738"/>
            <a:ext cx="693420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 </a:t>
            </a:r>
            <a:r>
              <a:rPr lang="en-US" altLang="en-US" sz="2400" b="1" u="sng">
                <a:latin typeface="Times New Roman" panose="02020603050405020304" pitchFamily="18" charset="0"/>
                <a:cs typeface="Times New Roman" panose="02020603050405020304" pitchFamily="18" charset="0"/>
              </a:rPr>
              <a:t>Lưu ý:</a:t>
            </a:r>
          </a:p>
          <a:p>
            <a:pPr>
              <a:spcBef>
                <a:spcPct val="0"/>
              </a:spcBef>
              <a:buFontTx/>
              <a:buNone/>
            </a:pPr>
            <a:r>
              <a:rPr lang="en-US" altLang="en-US" sz="2400">
                <a:latin typeface="Times New Roman" panose="02020603050405020304" pitchFamily="18" charset="0"/>
                <a:cs typeface="Times New Roman" panose="02020603050405020304" pitchFamily="18" charset="0"/>
              </a:rPr>
              <a:t>- Vẽ tranh, cần vẽ hình chân dung vừa với trang giấy.</a:t>
            </a:r>
          </a:p>
          <a:p>
            <a:pPr>
              <a:spcBef>
                <a:spcPct val="0"/>
              </a:spcBef>
              <a:buFontTx/>
              <a:buNone/>
            </a:pPr>
            <a:r>
              <a:rPr lang="en-US" altLang="en-US" sz="2400">
                <a:latin typeface="Times New Roman" panose="02020603050405020304" pitchFamily="18" charset="0"/>
                <a:cs typeface="Times New Roman" panose="02020603050405020304" pitchFamily="18" charset="0"/>
              </a:rPr>
              <a:t>- Chọn mầu đất phù hợp với màu chân dung yêu thích.</a:t>
            </a:r>
          </a:p>
          <a:p>
            <a:pPr>
              <a:spcBef>
                <a:spcPct val="0"/>
              </a:spcBef>
              <a:buFontTx/>
              <a:buNone/>
            </a:pPr>
            <a:r>
              <a:rPr lang="en-US" altLang="en-US" sz="2400">
                <a:latin typeface="Times New Roman" panose="02020603050405020304" pitchFamily="18" charset="0"/>
                <a:cs typeface="Times New Roman" panose="02020603050405020304" pitchFamily="18" charset="0"/>
              </a:rPr>
              <a:t>- Chọn giấy màu tươi sáng với bài thực hành xé, dán.</a:t>
            </a:r>
          </a:p>
        </p:txBody>
      </p:sp>
      <p:sp>
        <p:nvSpPr>
          <p:cNvPr id="11268" name="Text Box 2"/>
          <p:cNvSpPr txBox="1">
            <a:spLocks noChangeArrowheads="1"/>
          </p:cNvSpPr>
          <p:nvPr/>
        </p:nvSpPr>
        <p:spPr bwMode="auto">
          <a:xfrm>
            <a:off x="304800" y="76200"/>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rgbClr val="C00000"/>
                </a:solidFill>
                <a:latin typeface="Times New Roman" panose="02020603050405020304" pitchFamily="18" charset="0"/>
              </a:rPr>
              <a:t>Thứ     ngày     tháng  1 năm 2024</a:t>
            </a:r>
          </a:p>
        </p:txBody>
      </p:sp>
      <p:sp>
        <p:nvSpPr>
          <p:cNvPr id="11269" name="Text Box 3"/>
          <p:cNvSpPr txBox="1">
            <a:spLocks noChangeArrowheads="1"/>
          </p:cNvSpPr>
          <p:nvPr/>
        </p:nvSpPr>
        <p:spPr bwMode="auto">
          <a:xfrm>
            <a:off x="2819400" y="65405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3600" u="sng">
              <a:solidFill>
                <a:srgbClr val="C00000"/>
              </a:solidFill>
              <a:latin typeface=".VnTime" panose="020B7200000000000000" pitchFamily="34" charset="0"/>
            </a:endParaRPr>
          </a:p>
        </p:txBody>
      </p:sp>
      <p:sp>
        <p:nvSpPr>
          <p:cNvPr id="11270" name="Text Box 4"/>
          <p:cNvSpPr txBox="1">
            <a:spLocks noChangeArrowheads="1"/>
          </p:cNvSpPr>
          <p:nvPr/>
        </p:nvSpPr>
        <p:spPr bwMode="auto">
          <a:xfrm>
            <a:off x="-152400" y="1025525"/>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a:spcBef>
                <a:spcPct val="50000"/>
              </a:spcBef>
              <a:buFontTx/>
              <a:buNone/>
            </a:pPr>
            <a:r>
              <a:rPr lang="en-US" altLang="en-US" sz="2400" b="1">
                <a:solidFill>
                  <a:srgbClr val="C00000"/>
                </a:solidFill>
                <a:latin typeface="Times New Roman" panose="02020603050405020304" pitchFamily="18" charset="0"/>
              </a:rPr>
              <a:t>Chủ đề 7: GƯƠNG MẶT THÂN QUEN ( 4 TIẾT )</a:t>
            </a:r>
          </a:p>
        </p:txBody>
      </p:sp>
      <p:sp>
        <p:nvSpPr>
          <p:cNvPr id="11271" name="Text Box 4"/>
          <p:cNvSpPr txBox="1">
            <a:spLocks noChangeArrowheads="1"/>
          </p:cNvSpPr>
          <p:nvPr/>
        </p:nvSpPr>
        <p:spPr bwMode="auto">
          <a:xfrm>
            <a:off x="3352800" y="533400"/>
            <a:ext cx="3581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Mĩ thuật  lớp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52400" y="1700213"/>
            <a:ext cx="283368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2. Thể hiện</a:t>
            </a:r>
          </a:p>
        </p:txBody>
      </p:sp>
      <p:sp>
        <p:nvSpPr>
          <p:cNvPr id="8" name="Text Box 8"/>
          <p:cNvSpPr txBox="1">
            <a:spLocks noChangeArrowheads="1"/>
          </p:cNvSpPr>
          <p:nvPr/>
        </p:nvSpPr>
        <p:spPr bwMode="auto">
          <a:xfrm>
            <a:off x="381000" y="2217738"/>
            <a:ext cx="84582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 Tạo chân dung đắp nổi 3D – Chân dung bằng giấy bồi.</a:t>
            </a:r>
          </a:p>
          <a:p>
            <a:pPr>
              <a:spcBef>
                <a:spcPct val="0"/>
              </a:spcBef>
              <a:buFontTx/>
              <a:buNone/>
            </a:pPr>
            <a:r>
              <a:rPr lang="en-US" altLang="en-US" sz="2400">
                <a:latin typeface="Times New Roman" panose="02020603050405020304" pitchFamily="18" charset="0"/>
                <a:cs typeface="Times New Roman" panose="02020603050405020304" pitchFamily="18" charset="0"/>
              </a:rPr>
              <a:t>    - Sử dụng giấy, đặt lên khuôn và quết hồ.</a:t>
            </a:r>
          </a:p>
          <a:p>
            <a:pPr>
              <a:spcBef>
                <a:spcPct val="0"/>
              </a:spcBef>
              <a:buFontTx/>
              <a:buNone/>
            </a:pPr>
            <a:r>
              <a:rPr lang="en-US" altLang="en-US" sz="2400">
                <a:latin typeface="Times New Roman" panose="02020603050405020304" pitchFamily="18" charset="0"/>
                <a:cs typeface="Times New Roman" panose="02020603050405020304" pitchFamily="18" charset="0"/>
              </a:rPr>
              <a:t>    - Xếp nhiều lớp giấy để tạo độ cứng cho khuôn hình chân dung.</a:t>
            </a:r>
          </a:p>
          <a:p>
            <a:pPr>
              <a:spcBef>
                <a:spcPct val="0"/>
              </a:spcBef>
              <a:buFontTx/>
              <a:buNone/>
            </a:pPr>
            <a:r>
              <a:rPr lang="en-US" altLang="en-US" sz="2400">
                <a:latin typeface="Times New Roman" panose="02020603050405020304" pitchFamily="18" charset="0"/>
                <a:cs typeface="Times New Roman" panose="02020603050405020304" pitchFamily="18" charset="0"/>
              </a:rPr>
              <a:t>    - Có thể tạo mũi, các hốc mắt, miệng tạo độ nổi cho chân dung.</a:t>
            </a:r>
          </a:p>
          <a:p>
            <a:pPr>
              <a:spcBef>
                <a:spcPct val="0"/>
              </a:spcBef>
              <a:buFontTx/>
              <a:buNone/>
            </a:pPr>
            <a:r>
              <a:rPr lang="en-US" altLang="en-US" sz="2400">
                <a:latin typeface="Times New Roman" panose="02020603050405020304" pitchFamily="18" charset="0"/>
                <a:cs typeface="Times New Roman" panose="02020603050405020304" pitchFamily="18" charset="0"/>
              </a:rPr>
              <a:t>    - Trang trí hoàn thiện chân dung.</a:t>
            </a:r>
          </a:p>
        </p:txBody>
      </p:sp>
      <p:sp>
        <p:nvSpPr>
          <p:cNvPr id="12292" name="Text Box 2"/>
          <p:cNvSpPr txBox="1">
            <a:spLocks noChangeArrowheads="1"/>
          </p:cNvSpPr>
          <p:nvPr/>
        </p:nvSpPr>
        <p:spPr bwMode="auto">
          <a:xfrm>
            <a:off x="304800" y="76200"/>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rgbClr val="C00000"/>
                </a:solidFill>
                <a:latin typeface="Times New Roman" panose="02020603050405020304" pitchFamily="18" charset="0"/>
              </a:rPr>
              <a:t>Thứ     ngày    tháng 2 năm 2024</a:t>
            </a:r>
          </a:p>
        </p:txBody>
      </p:sp>
      <p:sp>
        <p:nvSpPr>
          <p:cNvPr id="12293" name="Text Box 3"/>
          <p:cNvSpPr txBox="1">
            <a:spLocks noChangeArrowheads="1"/>
          </p:cNvSpPr>
          <p:nvPr/>
        </p:nvSpPr>
        <p:spPr bwMode="auto">
          <a:xfrm>
            <a:off x="2819400" y="65405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3600" u="sng">
              <a:solidFill>
                <a:srgbClr val="C00000"/>
              </a:solidFill>
              <a:latin typeface=".VnTime" panose="020B7200000000000000" pitchFamily="34" charset="0"/>
            </a:endParaRPr>
          </a:p>
        </p:txBody>
      </p:sp>
      <p:sp>
        <p:nvSpPr>
          <p:cNvPr id="12294" name="Text Box 4"/>
          <p:cNvSpPr txBox="1">
            <a:spLocks noChangeArrowheads="1"/>
          </p:cNvSpPr>
          <p:nvPr/>
        </p:nvSpPr>
        <p:spPr bwMode="auto">
          <a:xfrm>
            <a:off x="-152400" y="1025525"/>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a:spcBef>
                <a:spcPct val="50000"/>
              </a:spcBef>
              <a:buFontTx/>
              <a:buNone/>
            </a:pPr>
            <a:r>
              <a:rPr lang="en-US" altLang="en-US" sz="2400" b="1">
                <a:solidFill>
                  <a:srgbClr val="C00000"/>
                </a:solidFill>
                <a:latin typeface="Times New Roman" panose="02020603050405020304" pitchFamily="18" charset="0"/>
              </a:rPr>
              <a:t>Chủ đề 7: GƯƠNG MẶT THÂN QUEN ( TIẾT 3,4 )</a:t>
            </a:r>
          </a:p>
        </p:txBody>
      </p:sp>
      <p:sp>
        <p:nvSpPr>
          <p:cNvPr id="12295" name="Text Box 4"/>
          <p:cNvSpPr txBox="1">
            <a:spLocks noChangeArrowheads="1"/>
          </p:cNvSpPr>
          <p:nvPr/>
        </p:nvSpPr>
        <p:spPr bwMode="auto">
          <a:xfrm>
            <a:off x="3352800" y="533400"/>
            <a:ext cx="3581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a:solidFill>
                  <a:srgbClr val="C00000"/>
                </a:solidFill>
                <a:latin typeface="Times New Roman" panose="02020603050405020304" pitchFamily="18" charset="0"/>
              </a:rPr>
              <a:t>Mĩ thuật  lớp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4298</TotalTime>
  <Words>790</Words>
  <Application>Microsoft Office PowerPoint</Application>
  <PresentationFormat>On-screen Show (4:3)</PresentationFormat>
  <Paragraphs>68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.VnTime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ktvmaytinh.info.tm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Bình MT</dc:creator>
  <cp:lastModifiedBy>Windows User</cp:lastModifiedBy>
  <cp:revision>504</cp:revision>
  <dcterms:created xsi:type="dcterms:W3CDTF">2014-11-30T01:53:37Z</dcterms:created>
  <dcterms:modified xsi:type="dcterms:W3CDTF">2024-05-14T14:42:25Z</dcterms:modified>
</cp:coreProperties>
</file>