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62" r:id="rId2"/>
    <p:sldId id="333" r:id="rId3"/>
    <p:sldId id="351" r:id="rId4"/>
    <p:sldId id="382" r:id="rId5"/>
    <p:sldId id="388" r:id="rId6"/>
    <p:sldId id="389" r:id="rId7"/>
    <p:sldId id="390" r:id="rId8"/>
    <p:sldId id="391" r:id="rId9"/>
    <p:sldId id="392" r:id="rId10"/>
    <p:sldId id="372" r:id="rId11"/>
    <p:sldId id="393" r:id="rId1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00"/>
    <a:srgbClr val="FF66FF"/>
    <a:srgbClr val="6600CC"/>
    <a:srgbClr val="FF0066"/>
    <a:srgbClr val="FF99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39" autoAdjust="0"/>
    <p:restoredTop sz="94660"/>
  </p:normalViewPr>
  <p:slideViewPr>
    <p:cSldViewPr>
      <p:cViewPr varScale="1">
        <p:scale>
          <a:sx n="70" d="100"/>
          <a:sy n="70" d="100"/>
        </p:scale>
        <p:origin x="150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8131" name="Rectangle 3"/>
          <p:cNvSpPr>
            <a:spLocks noGrp="1" noChangeArrowheads="1"/>
          </p:cNvSpPr>
          <p:nvPr>
            <p:ph type="dt" sz="quarter"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48132" name="Rectangle 4"/>
          <p:cNvSpPr>
            <a:spLocks noGrp="1" noChangeArrowheads="1"/>
          </p:cNvSpPr>
          <p:nvPr>
            <p:ph type="ftr" sz="quarter" idx="2"/>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8133" name="Rectangle 5"/>
          <p:cNvSpPr>
            <a:spLocks noGrp="1" noChangeArrowheads="1"/>
          </p:cNvSpPr>
          <p:nvPr>
            <p:ph type="sldNum" sz="quarter" idx="3"/>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509F1419-58FD-4487-9772-A4C826211501}" type="slidenum">
              <a:rPr lang="en-US" altLang="en-US"/>
              <a:pPr/>
              <a:t>‹#›</a:t>
            </a:fld>
            <a:endParaRPr lang="en-US" altLang="en-US"/>
          </a:p>
        </p:txBody>
      </p:sp>
    </p:spTree>
    <p:extLst>
      <p:ext uri="{BB962C8B-B14F-4D97-AF65-F5344CB8AC3E}">
        <p14:creationId xmlns:p14="http://schemas.microsoft.com/office/powerpoint/2010/main" val="3905730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6F1622EF-F376-4A3F-A3F2-54B24D453F83}" type="datetimeFigureOut">
              <a:rPr lang="en-US"/>
              <a:pPr>
                <a:defRPr/>
              </a:pPr>
              <a:t>14/05/2024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8D0DA5FE-48A4-46CA-9253-D64562B91076}" type="slidenum">
              <a:rPr lang="en-US" altLang="en-US"/>
              <a:pPr/>
              <a:t>‹#›</a:t>
            </a:fld>
            <a:endParaRPr lang="en-US" altLang="en-US"/>
          </a:p>
        </p:txBody>
      </p:sp>
    </p:spTree>
    <p:extLst>
      <p:ext uri="{BB962C8B-B14F-4D97-AF65-F5344CB8AC3E}">
        <p14:creationId xmlns:p14="http://schemas.microsoft.com/office/powerpoint/2010/main" val="821477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68BE72E1-31D9-449C-AC97-7B49EC6A61B1}" type="slidenum">
              <a:rPr lang="en-US" altLang="en-US"/>
              <a:pPr/>
              <a:t>‹#›</a:t>
            </a:fld>
            <a:endParaRPr lang="en-US" altLang="en-US"/>
          </a:p>
        </p:txBody>
      </p:sp>
    </p:spTree>
    <p:extLst>
      <p:ext uri="{BB962C8B-B14F-4D97-AF65-F5344CB8AC3E}">
        <p14:creationId xmlns:p14="http://schemas.microsoft.com/office/powerpoint/2010/main" val="3923792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D79FF65-3FB1-42F6-9180-E8441069A368}" type="slidenum">
              <a:rPr lang="en-US" altLang="en-US"/>
              <a:pPr/>
              <a:t>‹#›</a:t>
            </a:fld>
            <a:endParaRPr lang="en-US" altLang="en-US"/>
          </a:p>
        </p:txBody>
      </p:sp>
    </p:spTree>
    <p:extLst>
      <p:ext uri="{BB962C8B-B14F-4D97-AF65-F5344CB8AC3E}">
        <p14:creationId xmlns:p14="http://schemas.microsoft.com/office/powerpoint/2010/main" val="3523491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626DCD5B-ED62-40BA-A2B9-7314CE35E6F9}" type="slidenum">
              <a:rPr lang="en-US" altLang="en-US"/>
              <a:pPr/>
              <a:t>‹#›</a:t>
            </a:fld>
            <a:endParaRPr lang="en-US" altLang="en-US"/>
          </a:p>
        </p:txBody>
      </p:sp>
    </p:spTree>
    <p:extLst>
      <p:ext uri="{BB962C8B-B14F-4D97-AF65-F5344CB8AC3E}">
        <p14:creationId xmlns:p14="http://schemas.microsoft.com/office/powerpoint/2010/main" val="3144165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67DEF4DE-9C94-45CB-9D74-B749346EC5A9}" type="slidenum">
              <a:rPr lang="en-US" altLang="en-US"/>
              <a:pPr/>
              <a:t>‹#›</a:t>
            </a:fld>
            <a:endParaRPr lang="en-US" altLang="en-US"/>
          </a:p>
        </p:txBody>
      </p:sp>
    </p:spTree>
    <p:extLst>
      <p:ext uri="{BB962C8B-B14F-4D97-AF65-F5344CB8AC3E}">
        <p14:creationId xmlns:p14="http://schemas.microsoft.com/office/powerpoint/2010/main" val="2921831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D273FB7-1F57-4E26-BB09-26FA91142DFC}" type="slidenum">
              <a:rPr lang="en-US" altLang="en-US"/>
              <a:pPr/>
              <a:t>‹#›</a:t>
            </a:fld>
            <a:endParaRPr lang="en-US" altLang="en-US"/>
          </a:p>
        </p:txBody>
      </p:sp>
    </p:spTree>
    <p:extLst>
      <p:ext uri="{BB962C8B-B14F-4D97-AF65-F5344CB8AC3E}">
        <p14:creationId xmlns:p14="http://schemas.microsoft.com/office/powerpoint/2010/main" val="3428456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5B0DC4D-E274-4665-A485-DEC928068CE5}" type="slidenum">
              <a:rPr lang="en-US" altLang="en-US"/>
              <a:pPr/>
              <a:t>‹#›</a:t>
            </a:fld>
            <a:endParaRPr lang="en-US" altLang="en-US"/>
          </a:p>
        </p:txBody>
      </p:sp>
    </p:spTree>
    <p:extLst>
      <p:ext uri="{BB962C8B-B14F-4D97-AF65-F5344CB8AC3E}">
        <p14:creationId xmlns:p14="http://schemas.microsoft.com/office/powerpoint/2010/main" val="1355406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F9EB0FB3-AD12-44C8-B358-326F643A41FB}" type="slidenum">
              <a:rPr lang="en-US" altLang="en-US"/>
              <a:pPr/>
              <a:t>‹#›</a:t>
            </a:fld>
            <a:endParaRPr lang="en-US" altLang="en-US"/>
          </a:p>
        </p:txBody>
      </p:sp>
    </p:spTree>
    <p:extLst>
      <p:ext uri="{BB962C8B-B14F-4D97-AF65-F5344CB8AC3E}">
        <p14:creationId xmlns:p14="http://schemas.microsoft.com/office/powerpoint/2010/main" val="385557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58E83137-98C0-4190-AF92-F8540C37348A}" type="slidenum">
              <a:rPr lang="en-US" altLang="en-US"/>
              <a:pPr/>
              <a:t>‹#›</a:t>
            </a:fld>
            <a:endParaRPr lang="en-US" altLang="en-US"/>
          </a:p>
        </p:txBody>
      </p:sp>
    </p:spTree>
    <p:extLst>
      <p:ext uri="{BB962C8B-B14F-4D97-AF65-F5344CB8AC3E}">
        <p14:creationId xmlns:p14="http://schemas.microsoft.com/office/powerpoint/2010/main" val="96667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0499044B-9D0C-4F2B-B4C8-D4E1363209CF}" type="slidenum">
              <a:rPr lang="en-US" altLang="en-US"/>
              <a:pPr/>
              <a:t>‹#›</a:t>
            </a:fld>
            <a:endParaRPr lang="en-US" altLang="en-US"/>
          </a:p>
        </p:txBody>
      </p:sp>
    </p:spTree>
    <p:extLst>
      <p:ext uri="{BB962C8B-B14F-4D97-AF65-F5344CB8AC3E}">
        <p14:creationId xmlns:p14="http://schemas.microsoft.com/office/powerpoint/2010/main" val="3741017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05BCFC25-8C4E-42B2-AE6F-48B2082223CB}" type="slidenum">
              <a:rPr lang="en-US" altLang="en-US"/>
              <a:pPr/>
              <a:t>‹#›</a:t>
            </a:fld>
            <a:endParaRPr lang="en-US" altLang="en-US"/>
          </a:p>
        </p:txBody>
      </p:sp>
    </p:spTree>
    <p:extLst>
      <p:ext uri="{BB962C8B-B14F-4D97-AF65-F5344CB8AC3E}">
        <p14:creationId xmlns:p14="http://schemas.microsoft.com/office/powerpoint/2010/main" val="4091528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38E4D715-1EFB-4D9A-B181-A30EDBC247B3}" type="slidenum">
              <a:rPr lang="en-US" altLang="en-US"/>
              <a:pPr/>
              <a:t>‹#›</a:t>
            </a:fld>
            <a:endParaRPr lang="en-US" altLang="en-US"/>
          </a:p>
        </p:txBody>
      </p:sp>
    </p:spTree>
    <p:extLst>
      <p:ext uri="{BB962C8B-B14F-4D97-AF65-F5344CB8AC3E}">
        <p14:creationId xmlns:p14="http://schemas.microsoft.com/office/powerpoint/2010/main" val="2029037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9461D378-FB22-4EFE-B1F1-E2AEF4E4162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WordArt 3"/>
          <p:cNvSpPr>
            <a:spLocks noChangeArrowheads="1" noChangeShapeType="1" noTextEdit="1"/>
          </p:cNvSpPr>
          <p:nvPr/>
        </p:nvSpPr>
        <p:spPr bwMode="auto">
          <a:xfrm>
            <a:off x="762000" y="457200"/>
            <a:ext cx="7858125" cy="8458200"/>
          </a:xfrm>
          <a:prstGeom prst="rect">
            <a:avLst/>
          </a:prstGeom>
        </p:spPr>
        <p:txBody>
          <a:bodyPr spcFirstLastPara="1" wrap="none" fromWordArt="1">
            <a:prstTxWarp prst="textArchUp">
              <a:avLst>
                <a:gd name="adj" fmla="val 10800000"/>
              </a:avLst>
            </a:prstTxWarp>
          </a:bodyPr>
          <a:lstStyle/>
          <a:p>
            <a:pPr algn="ctr"/>
            <a:endParaRPr lang="en-US" sz="3600" kern="10">
              <a:ln w="9525">
                <a:solidFill>
                  <a:srgbClr val="000000"/>
                </a:solidFill>
                <a:round/>
                <a:headEnd/>
                <a:tailEnd/>
              </a:ln>
              <a:solidFill>
                <a:srgbClr val="990099"/>
              </a:solidFill>
              <a:latin typeface="Times New Roman" panose="02020603050405020304" pitchFamily="18" charset="0"/>
              <a:cs typeface="Times New Roman" panose="02020603050405020304" pitchFamily="18" charset="0"/>
            </a:endParaRPr>
          </a:p>
        </p:txBody>
      </p:sp>
      <p:pic>
        <p:nvPicPr>
          <p:cNvPr id="4099" name="Picture 16" descr="D:\Bài giảng MT 2021-2022\Hình nền PowerPoint\khoanh24.com-6166a7941d58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 y="0"/>
            <a:ext cx="91344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WordArt 4"/>
          <p:cNvSpPr>
            <a:spLocks noChangeArrowheads="1" noChangeShapeType="1" noTextEdit="1"/>
          </p:cNvSpPr>
          <p:nvPr/>
        </p:nvSpPr>
        <p:spPr bwMode="auto">
          <a:xfrm>
            <a:off x="1524000" y="533400"/>
            <a:ext cx="6324600" cy="2057400"/>
          </a:xfrm>
          <a:prstGeom prst="rect">
            <a:avLst/>
          </a:prstGeom>
        </p:spPr>
        <p:txBody>
          <a:bodyPr wrap="none" fromWordArt="1">
            <a:prstTxWarp prst="textPlain">
              <a:avLst>
                <a:gd name="adj" fmla="val 50000"/>
              </a:avLst>
            </a:prstTxWarp>
          </a:bodyPr>
          <a:lstStyle/>
          <a:p>
            <a:pPr algn="ctr"/>
            <a:r>
              <a:rPr lang="en-US" sz="3600" kern="10">
                <a:ln w="19050">
                  <a:solidFill>
                    <a:srgbClr val="009900"/>
                  </a:solidFill>
                  <a:round/>
                  <a:headEnd/>
                  <a:tailE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BÀI GIẢNG</a:t>
            </a:r>
          </a:p>
          <a:p>
            <a:pPr algn="ctr"/>
            <a:endParaRPr lang="en-US" sz="3600" kern="10">
              <a:ln w="19050">
                <a:solidFill>
                  <a:srgbClr val="009900"/>
                </a:solidFill>
                <a:round/>
                <a:headEnd/>
                <a:tailE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endParaRPr>
          </a:p>
        </p:txBody>
      </p:sp>
      <p:sp>
        <p:nvSpPr>
          <p:cNvPr id="22533" name="WordArt 5"/>
          <p:cNvSpPr>
            <a:spLocks noChangeArrowheads="1" noChangeShapeType="1" noTextEdit="1"/>
          </p:cNvSpPr>
          <p:nvPr/>
        </p:nvSpPr>
        <p:spPr bwMode="auto">
          <a:xfrm>
            <a:off x="2057400" y="3276600"/>
            <a:ext cx="4953000" cy="419100"/>
          </a:xfrm>
          <a:prstGeom prst="rect">
            <a:avLst/>
          </a:prstGeom>
        </p:spPr>
        <p:txBody>
          <a:bodyPr wrap="none" fromWordArt="1">
            <a:prstTxWarp prst="textPlain">
              <a:avLst>
                <a:gd name="adj" fmla="val 50000"/>
              </a:avLst>
            </a:prstTxWarp>
          </a:bodyPr>
          <a:lstStyle/>
          <a:p>
            <a:pPr algn="ctr"/>
            <a:r>
              <a:rPr lang="en-US" sz="3600" b="1" kern="10" dirty="0" err="1">
                <a:ln w="12700">
                  <a:solidFill>
                    <a:srgbClr val="FF6600"/>
                  </a:solidFill>
                  <a:round/>
                  <a:headEnd/>
                  <a:tailEnd/>
                </a:ln>
                <a:solidFill>
                  <a:srgbClr val="0000FF"/>
                </a:solidFill>
                <a:effectLst>
                  <a:outerShdw dist="35921" dir="2700000" sy="50000" kx="2115830" algn="bl" rotWithShape="0">
                    <a:srgbClr val="C0C0C0">
                      <a:alpha val="79999"/>
                    </a:srgbClr>
                  </a:outerShdw>
                </a:effectLst>
                <a:latin typeface="Times New Roman" panose="02020603050405020304" pitchFamily="18" charset="0"/>
                <a:cs typeface="Times New Roman" panose="02020603050405020304" pitchFamily="18" charset="0"/>
              </a:rPr>
              <a:t>Giáo</a:t>
            </a:r>
            <a:r>
              <a:rPr lang="en-US" sz="3600" b="1" kern="10" dirty="0">
                <a:ln w="12700">
                  <a:solidFill>
                    <a:srgbClr val="FF6600"/>
                  </a:solidFill>
                  <a:round/>
                  <a:headEnd/>
                  <a:tailEnd/>
                </a:ln>
                <a:solidFill>
                  <a:srgbClr val="0000FF"/>
                </a:solidFill>
                <a:effectLst>
                  <a:outerShdw dist="35921" dir="2700000" sy="50000" kx="2115830" algn="bl" rotWithShape="0">
                    <a:srgbClr val="C0C0C0">
                      <a:alpha val="79999"/>
                    </a:srgbClr>
                  </a:outerShdw>
                </a:effectLst>
                <a:latin typeface="Times New Roman" panose="02020603050405020304" pitchFamily="18" charset="0"/>
                <a:cs typeface="Times New Roman" panose="02020603050405020304" pitchFamily="18" charset="0"/>
              </a:rPr>
              <a:t> </a:t>
            </a:r>
            <a:r>
              <a:rPr lang="en-US" sz="3600" b="1" kern="10" dirty="0" err="1">
                <a:ln w="12700">
                  <a:solidFill>
                    <a:srgbClr val="FF6600"/>
                  </a:solidFill>
                  <a:round/>
                  <a:headEnd/>
                  <a:tailEnd/>
                </a:ln>
                <a:solidFill>
                  <a:srgbClr val="0000FF"/>
                </a:solidFill>
                <a:effectLst>
                  <a:outerShdw dist="35921" dir="2700000" sy="50000" kx="2115830" algn="bl" rotWithShape="0">
                    <a:srgbClr val="C0C0C0">
                      <a:alpha val="79999"/>
                    </a:srgbClr>
                  </a:outerShdw>
                </a:effectLst>
                <a:latin typeface="Times New Roman" panose="02020603050405020304" pitchFamily="18" charset="0"/>
                <a:cs typeface="Times New Roman" panose="02020603050405020304" pitchFamily="18" charset="0"/>
              </a:rPr>
              <a:t>viên</a:t>
            </a:r>
            <a:r>
              <a:rPr lang="en-US" sz="3600" b="1" kern="10" dirty="0">
                <a:ln w="12700">
                  <a:solidFill>
                    <a:srgbClr val="FF6600"/>
                  </a:solidFill>
                  <a:round/>
                  <a:headEnd/>
                  <a:tailEnd/>
                </a:ln>
                <a:solidFill>
                  <a:srgbClr val="0000FF"/>
                </a:solidFill>
                <a:effectLst>
                  <a:outerShdw dist="35921" dir="2700000" sy="50000" kx="2115830" algn="bl" rotWithShape="0">
                    <a:srgbClr val="C0C0C0">
                      <a:alpha val="79999"/>
                    </a:srgbClr>
                  </a:outerShdw>
                </a:effectLst>
                <a:latin typeface="Times New Roman" panose="02020603050405020304" pitchFamily="18" charset="0"/>
                <a:cs typeface="Times New Roman" panose="02020603050405020304" pitchFamily="18" charset="0"/>
              </a:rPr>
              <a:t>: </a:t>
            </a:r>
            <a:r>
              <a:rPr lang="vi-VN" sz="3600" b="1" kern="10" dirty="0" smtClean="0">
                <a:ln w="12700">
                  <a:solidFill>
                    <a:srgbClr val="FF6600"/>
                  </a:solidFill>
                  <a:round/>
                  <a:headEnd/>
                  <a:tailEnd/>
                </a:ln>
                <a:solidFill>
                  <a:srgbClr val="0000FF"/>
                </a:solidFill>
                <a:effectLst>
                  <a:outerShdw dist="35921" dir="2700000" sy="50000" kx="2115830" algn="bl" rotWithShape="0">
                    <a:srgbClr val="C0C0C0">
                      <a:alpha val="79999"/>
                    </a:srgbClr>
                  </a:outerShdw>
                </a:effectLst>
                <a:latin typeface="Times New Roman" panose="02020603050405020304" pitchFamily="18" charset="0"/>
                <a:cs typeface="Times New Roman" panose="02020603050405020304" pitchFamily="18" charset="0"/>
              </a:rPr>
              <a:t>Nguyễn Văn Quang</a:t>
            </a:r>
            <a:endParaRPr lang="en-US" sz="3600" b="1" kern="10" dirty="0">
              <a:ln w="12700">
                <a:solidFill>
                  <a:srgbClr val="FF6600"/>
                </a:solidFill>
                <a:round/>
                <a:headEnd/>
                <a:tailEnd/>
              </a:ln>
              <a:solidFill>
                <a:srgbClr val="0000FF"/>
              </a:solidFill>
              <a:effectLst>
                <a:outerShdw dist="35921" dir="2700000" sy="50000" kx="2115830" algn="bl" rotWithShape="0">
                  <a:srgbClr val="C0C0C0">
                    <a:alpha val="79999"/>
                  </a:srgbClr>
                </a:outerShdw>
              </a:effectLst>
              <a:latin typeface="Times New Roman" panose="02020603050405020304" pitchFamily="18" charset="0"/>
              <a:cs typeface="Times New Roman" panose="02020603050405020304" pitchFamily="18" charset="0"/>
            </a:endParaRPr>
          </a:p>
        </p:txBody>
      </p:sp>
      <p:sp>
        <p:nvSpPr>
          <p:cNvPr id="22535" name="WordArt 7"/>
          <p:cNvSpPr>
            <a:spLocks noChangeArrowheads="1" noChangeShapeType="1" noTextEdit="1"/>
          </p:cNvSpPr>
          <p:nvPr/>
        </p:nvSpPr>
        <p:spPr bwMode="auto">
          <a:xfrm>
            <a:off x="2438400" y="1905000"/>
            <a:ext cx="4495800" cy="838200"/>
          </a:xfrm>
          <a:prstGeom prst="rect">
            <a:avLst/>
          </a:prstGeom>
        </p:spPr>
        <p:txBody>
          <a:bodyPr wrap="none" fromWordArt="1">
            <a:prstTxWarp prst="textWave1">
              <a:avLst>
                <a:gd name="adj1" fmla="val 13005"/>
                <a:gd name="adj2" fmla="val 0"/>
              </a:avLst>
            </a:prstTxWarp>
          </a:bodyPr>
          <a:lstStyle/>
          <a:p>
            <a:pPr algn="ctr"/>
            <a:r>
              <a:rPr lang="en-US" sz="3600" b="1" kern="10">
                <a:ln w="9525">
                  <a:solidFill>
                    <a:schemeClr val="accent2"/>
                  </a:solidFill>
                  <a:round/>
                  <a:headEnd/>
                  <a:tailEnd/>
                </a:ln>
                <a:solidFill>
                  <a:srgbClr val="FF00FF"/>
                </a:solidFill>
                <a:effectLst>
                  <a:outerShdw dist="53882" dir="2700000" algn="ctr" rotWithShape="0">
                    <a:srgbClr val="C0C0C0">
                      <a:alpha val="79999"/>
                    </a:srgbClr>
                  </a:outerShdw>
                </a:effectLst>
                <a:latin typeface="Times New Roman" panose="02020603050405020304" pitchFamily="18" charset="0"/>
                <a:cs typeface="Times New Roman" panose="02020603050405020304" pitchFamily="18" charset="0"/>
              </a:rPr>
              <a:t>Môn: Mĩ thuật</a:t>
            </a:r>
          </a:p>
        </p:txBody>
      </p:sp>
      <p:sp>
        <p:nvSpPr>
          <p:cNvPr id="22536" name="WordArt 8"/>
          <p:cNvSpPr>
            <a:spLocks noChangeArrowheads="1" noChangeShapeType="1" noTextEdit="1"/>
          </p:cNvSpPr>
          <p:nvPr/>
        </p:nvSpPr>
        <p:spPr bwMode="auto">
          <a:xfrm>
            <a:off x="1143000" y="3962400"/>
            <a:ext cx="6934200" cy="3810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vi-VN" sz="3600" kern="10" dirty="0">
                <a:effectLst>
                  <a:outerShdw dist="35921" dir="2700000" algn="ctr" rotWithShape="0">
                    <a:srgbClr val="C0C0C0">
                      <a:alpha val="79999"/>
                    </a:srgbClr>
                  </a:outerShdw>
                </a:effectLst>
                <a:latin typeface="Times New Roman" panose="02020603050405020304" pitchFamily="18" charset="0"/>
                <a:cs typeface="Times New Roman" panose="02020603050405020304" pitchFamily="18" charset="0"/>
              </a:rPr>
              <a:t>Trường TH </a:t>
            </a:r>
            <a:r>
              <a:rPr lang="vi-VN" sz="3600" kern="10" dirty="0" smtClean="0">
                <a:effectLst>
                  <a:outerShdw dist="35921" dir="2700000" algn="ctr" rotWithShape="0">
                    <a:srgbClr val="C0C0C0">
                      <a:alpha val="79999"/>
                    </a:srgbClr>
                  </a:outerShdw>
                </a:effectLst>
                <a:latin typeface="Times New Roman" panose="02020603050405020304" pitchFamily="18" charset="0"/>
                <a:cs typeface="Times New Roman" panose="02020603050405020304" pitchFamily="18" charset="0"/>
              </a:rPr>
              <a:t>Hứa Tạo</a:t>
            </a:r>
            <a:endParaRPr lang="en-US" sz="3600" kern="10" dirty="0">
              <a:effectLst>
                <a:outerShdw dist="35921" dir="2700000" algn="ctr" rotWithShape="0">
                  <a:srgbClr val="C0C0C0">
                    <a:alpha val="79999"/>
                  </a:srgbClr>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nodePh="1">
                                  <p:stCondLst>
                                    <p:cond delay="0"/>
                                  </p:stCondLst>
                                  <p:endCondLst>
                                    <p:cond evt="begin" delay="0">
                                      <p:tn val="5"/>
                                    </p:cond>
                                  </p:endCondLst>
                                  <p:childTnLst>
                                    <p:set>
                                      <p:cBhvr>
                                        <p:cTn id="6" dur="1" fill="hold">
                                          <p:stCondLst>
                                            <p:cond delay="0"/>
                                          </p:stCondLst>
                                        </p:cTn>
                                        <p:tgtEl>
                                          <p:spTgt spid="22531"/>
                                        </p:tgtEl>
                                        <p:attrNameLst>
                                          <p:attrName>style.visibility</p:attrName>
                                        </p:attrNameLst>
                                      </p:cBhvr>
                                      <p:to>
                                        <p:strVal val="visible"/>
                                      </p:to>
                                    </p:set>
                                    <p:anim calcmode="lin" valueType="num">
                                      <p:cBhvr>
                                        <p:cTn id="7" dur="500" fill="hold"/>
                                        <p:tgtEl>
                                          <p:spTgt spid="22531"/>
                                        </p:tgtEl>
                                        <p:attrNameLst>
                                          <p:attrName>ppt_w</p:attrName>
                                        </p:attrNameLst>
                                      </p:cBhvr>
                                      <p:tavLst>
                                        <p:tav tm="0">
                                          <p:val>
                                            <p:fltVal val="0"/>
                                          </p:val>
                                        </p:tav>
                                        <p:tav tm="100000">
                                          <p:val>
                                            <p:strVal val="#ppt_w"/>
                                          </p:val>
                                        </p:tav>
                                      </p:tavLst>
                                    </p:anim>
                                    <p:anim calcmode="lin" valueType="num">
                                      <p:cBhvr>
                                        <p:cTn id="8" dur="500" fill="hold"/>
                                        <p:tgtEl>
                                          <p:spTgt spid="22531"/>
                                        </p:tgtEl>
                                        <p:attrNameLst>
                                          <p:attrName>ppt_h</p:attrName>
                                        </p:attrNameLst>
                                      </p:cBhvr>
                                      <p:tavLst>
                                        <p:tav tm="0">
                                          <p:val>
                                            <p:fltVal val="0"/>
                                          </p:val>
                                        </p:tav>
                                        <p:tav tm="100000">
                                          <p:val>
                                            <p:strVal val="#ppt_h"/>
                                          </p:val>
                                        </p:tav>
                                      </p:tavLst>
                                    </p:anim>
                                  </p:childTnLst>
                                </p:cTn>
                              </p:par>
                              <p:par>
                                <p:cTn id="9" presetID="22" presetClass="emph" presetSubtype="0" repeatCount="indefinite" fill="hold" grpId="1" nodeType="withEffect" nodePh="1">
                                  <p:stCondLst>
                                    <p:cond delay="0"/>
                                  </p:stCondLst>
                                  <p:endCondLst>
                                    <p:cond evt="begin" delay="0">
                                      <p:tn val="9"/>
                                    </p:cond>
                                  </p:endCondLst>
                                  <p:childTnLst>
                                    <p:animClr clrSpc="hsl" dir="cw">
                                      <p:cBhvr override="childStyle">
                                        <p:cTn id="10" dur="500" fill="hold"/>
                                        <p:tgtEl>
                                          <p:spTgt spid="22531"/>
                                        </p:tgtEl>
                                        <p:attrNameLst>
                                          <p:attrName>style.color</p:attrName>
                                        </p:attrNameLst>
                                      </p:cBhvr>
                                      <p:by>
                                        <p:hsl h="-7200000" s="0" l="0"/>
                                      </p:by>
                                    </p:animClr>
                                    <p:animClr clrSpc="hsl" dir="cw">
                                      <p:cBhvr>
                                        <p:cTn id="11" dur="500" fill="hold"/>
                                        <p:tgtEl>
                                          <p:spTgt spid="22531"/>
                                        </p:tgtEl>
                                        <p:attrNameLst>
                                          <p:attrName>fillcolor</p:attrName>
                                        </p:attrNameLst>
                                      </p:cBhvr>
                                      <p:by>
                                        <p:hsl h="-7200000" s="0" l="0"/>
                                      </p:by>
                                    </p:animClr>
                                    <p:animClr clrSpc="hsl" dir="cw">
                                      <p:cBhvr>
                                        <p:cTn id="12" dur="500" fill="hold"/>
                                        <p:tgtEl>
                                          <p:spTgt spid="22531"/>
                                        </p:tgtEl>
                                        <p:attrNameLst>
                                          <p:attrName>stroke.color</p:attrName>
                                        </p:attrNameLst>
                                      </p:cBhvr>
                                      <p:by>
                                        <p:hsl h="-7200000" s="0" l="0"/>
                                      </p:by>
                                    </p:animClr>
                                    <p:set>
                                      <p:cBhvr>
                                        <p:cTn id="13" dur="500" fill="hold"/>
                                        <p:tgtEl>
                                          <p:spTgt spid="22531"/>
                                        </p:tgtEl>
                                        <p:attrNameLst>
                                          <p:attrName>fill.type</p:attrName>
                                        </p:attrNameLst>
                                      </p:cBhvr>
                                      <p:to>
                                        <p:strVal val="solid"/>
                                      </p:to>
                                    </p:set>
                                  </p:childTnLst>
                                </p:cTn>
                              </p:par>
                              <p:par>
                                <p:cTn id="14" presetID="20" presetClass="entr" presetSubtype="0" fill="hold" grpId="0" nodeType="withEffect">
                                  <p:stCondLst>
                                    <p:cond delay="0"/>
                                  </p:stCondLst>
                                  <p:childTnLst>
                                    <p:set>
                                      <p:cBhvr>
                                        <p:cTn id="15" dur="1" fill="hold">
                                          <p:stCondLst>
                                            <p:cond delay="0"/>
                                          </p:stCondLst>
                                        </p:cTn>
                                        <p:tgtEl>
                                          <p:spTgt spid="22532"/>
                                        </p:tgtEl>
                                        <p:attrNameLst>
                                          <p:attrName>style.visibility</p:attrName>
                                        </p:attrNameLst>
                                      </p:cBhvr>
                                      <p:to>
                                        <p:strVal val="visible"/>
                                      </p:to>
                                    </p:set>
                                    <p:animEffect transition="in" filter="wedge">
                                      <p:cBhvr>
                                        <p:cTn id="16" dur="2000"/>
                                        <p:tgtEl>
                                          <p:spTgt spid="22532"/>
                                        </p:tgtEl>
                                      </p:cBhvr>
                                    </p:animEffect>
                                  </p:childTnLst>
                                </p:cTn>
                              </p:par>
                              <p:par>
                                <p:cTn id="17" presetID="22" presetClass="emph" presetSubtype="0" repeatCount="indefinite" fill="hold" grpId="1" nodeType="withEffect">
                                  <p:stCondLst>
                                    <p:cond delay="0"/>
                                  </p:stCondLst>
                                  <p:childTnLst>
                                    <p:animClr clrSpc="hsl" dir="cw">
                                      <p:cBhvr override="childStyle">
                                        <p:cTn id="18" dur="500" fill="hold"/>
                                        <p:tgtEl>
                                          <p:spTgt spid="22532"/>
                                        </p:tgtEl>
                                        <p:attrNameLst>
                                          <p:attrName>style.color</p:attrName>
                                        </p:attrNameLst>
                                      </p:cBhvr>
                                      <p:by>
                                        <p:hsl h="-7200000" s="0" l="0"/>
                                      </p:by>
                                    </p:animClr>
                                    <p:animClr clrSpc="hsl" dir="cw">
                                      <p:cBhvr>
                                        <p:cTn id="19" dur="500" fill="hold"/>
                                        <p:tgtEl>
                                          <p:spTgt spid="22532"/>
                                        </p:tgtEl>
                                        <p:attrNameLst>
                                          <p:attrName>fillcolor</p:attrName>
                                        </p:attrNameLst>
                                      </p:cBhvr>
                                      <p:by>
                                        <p:hsl h="-7200000" s="0" l="0"/>
                                      </p:by>
                                    </p:animClr>
                                    <p:animClr clrSpc="hsl" dir="cw">
                                      <p:cBhvr>
                                        <p:cTn id="20" dur="500" fill="hold"/>
                                        <p:tgtEl>
                                          <p:spTgt spid="22532"/>
                                        </p:tgtEl>
                                        <p:attrNameLst>
                                          <p:attrName>stroke.color</p:attrName>
                                        </p:attrNameLst>
                                      </p:cBhvr>
                                      <p:by>
                                        <p:hsl h="-7200000" s="0" l="0"/>
                                      </p:by>
                                    </p:animClr>
                                    <p:set>
                                      <p:cBhvr>
                                        <p:cTn id="21" dur="500" fill="hold"/>
                                        <p:tgtEl>
                                          <p:spTgt spid="22532"/>
                                        </p:tgtEl>
                                        <p:attrNameLst>
                                          <p:attrName>fill.type</p:attrName>
                                        </p:attrNameLst>
                                      </p:cBhvr>
                                      <p:to>
                                        <p:strVal val="solid"/>
                                      </p:to>
                                    </p:set>
                                  </p:childTnLst>
                                </p:cTn>
                              </p:par>
                              <p:par>
                                <p:cTn id="22" presetID="54" presetClass="entr" presetSubtype="0" accel="100000" fill="hold" grpId="0" nodeType="withEffect">
                                  <p:stCondLst>
                                    <p:cond delay="0"/>
                                  </p:stCondLst>
                                  <p:childTnLst>
                                    <p:set>
                                      <p:cBhvr>
                                        <p:cTn id="23" dur="1" fill="hold">
                                          <p:stCondLst>
                                            <p:cond delay="0"/>
                                          </p:stCondLst>
                                        </p:cTn>
                                        <p:tgtEl>
                                          <p:spTgt spid="22533"/>
                                        </p:tgtEl>
                                        <p:attrNameLst>
                                          <p:attrName>style.visibility</p:attrName>
                                        </p:attrNameLst>
                                      </p:cBhvr>
                                      <p:to>
                                        <p:strVal val="visible"/>
                                      </p:to>
                                    </p:set>
                                    <p:anim calcmode="lin" valueType="num">
                                      <p:cBhvr>
                                        <p:cTn id="24" dur="500" fill="hold"/>
                                        <p:tgtEl>
                                          <p:spTgt spid="22533"/>
                                        </p:tgtEl>
                                        <p:attrNameLst>
                                          <p:attrName>ppt_w</p:attrName>
                                        </p:attrNameLst>
                                      </p:cBhvr>
                                      <p:tavLst>
                                        <p:tav tm="0">
                                          <p:val>
                                            <p:strVal val="#ppt_w*0.05"/>
                                          </p:val>
                                        </p:tav>
                                        <p:tav tm="100000">
                                          <p:val>
                                            <p:strVal val="#ppt_w"/>
                                          </p:val>
                                        </p:tav>
                                      </p:tavLst>
                                    </p:anim>
                                    <p:anim calcmode="lin" valueType="num">
                                      <p:cBhvr>
                                        <p:cTn id="25" dur="500" fill="hold"/>
                                        <p:tgtEl>
                                          <p:spTgt spid="22533"/>
                                        </p:tgtEl>
                                        <p:attrNameLst>
                                          <p:attrName>ppt_h</p:attrName>
                                        </p:attrNameLst>
                                      </p:cBhvr>
                                      <p:tavLst>
                                        <p:tav tm="0">
                                          <p:val>
                                            <p:strVal val="#ppt_h"/>
                                          </p:val>
                                        </p:tav>
                                        <p:tav tm="100000">
                                          <p:val>
                                            <p:strVal val="#ppt_h"/>
                                          </p:val>
                                        </p:tav>
                                      </p:tavLst>
                                    </p:anim>
                                    <p:anim calcmode="lin" valueType="num">
                                      <p:cBhvr>
                                        <p:cTn id="26" dur="500" fill="hold"/>
                                        <p:tgtEl>
                                          <p:spTgt spid="22533"/>
                                        </p:tgtEl>
                                        <p:attrNameLst>
                                          <p:attrName>ppt_x</p:attrName>
                                        </p:attrNameLst>
                                      </p:cBhvr>
                                      <p:tavLst>
                                        <p:tav tm="0">
                                          <p:val>
                                            <p:strVal val="#ppt_x-.2"/>
                                          </p:val>
                                        </p:tav>
                                        <p:tav tm="100000">
                                          <p:val>
                                            <p:strVal val="#ppt_x"/>
                                          </p:val>
                                        </p:tav>
                                      </p:tavLst>
                                    </p:anim>
                                    <p:anim calcmode="lin" valueType="num">
                                      <p:cBhvr>
                                        <p:cTn id="27" dur="500" fill="hold"/>
                                        <p:tgtEl>
                                          <p:spTgt spid="22533"/>
                                        </p:tgtEl>
                                        <p:attrNameLst>
                                          <p:attrName>ppt_y</p:attrName>
                                        </p:attrNameLst>
                                      </p:cBhvr>
                                      <p:tavLst>
                                        <p:tav tm="0">
                                          <p:val>
                                            <p:strVal val="#ppt_y"/>
                                          </p:val>
                                        </p:tav>
                                        <p:tav tm="100000">
                                          <p:val>
                                            <p:strVal val="#ppt_y"/>
                                          </p:val>
                                        </p:tav>
                                      </p:tavLst>
                                    </p:anim>
                                    <p:animEffect transition="in" filter="fade">
                                      <p:cBhvr>
                                        <p:cTn id="28" dur="500"/>
                                        <p:tgtEl>
                                          <p:spTgt spid="22533"/>
                                        </p:tgtEl>
                                      </p:cBhvr>
                                    </p:animEffect>
                                  </p:childTnLst>
                                </p:cTn>
                              </p:par>
                              <p:par>
                                <p:cTn id="29" presetID="8" presetClass="entr" presetSubtype="16" fill="hold" grpId="0" nodeType="withEffect">
                                  <p:stCondLst>
                                    <p:cond delay="0"/>
                                  </p:stCondLst>
                                  <p:childTnLst>
                                    <p:set>
                                      <p:cBhvr>
                                        <p:cTn id="30" dur="1" fill="hold">
                                          <p:stCondLst>
                                            <p:cond delay="0"/>
                                          </p:stCondLst>
                                        </p:cTn>
                                        <p:tgtEl>
                                          <p:spTgt spid="22535"/>
                                        </p:tgtEl>
                                        <p:attrNameLst>
                                          <p:attrName>style.visibility</p:attrName>
                                        </p:attrNameLst>
                                      </p:cBhvr>
                                      <p:to>
                                        <p:strVal val="visible"/>
                                      </p:to>
                                    </p:set>
                                    <p:animEffect transition="in" filter="diamond(in)">
                                      <p:cBhvr>
                                        <p:cTn id="31" dur="2000"/>
                                        <p:tgtEl>
                                          <p:spTgt spid="22535"/>
                                        </p:tgtEl>
                                      </p:cBhvr>
                                    </p:animEffect>
                                  </p:childTnLst>
                                </p:cTn>
                              </p:par>
                              <p:par>
                                <p:cTn id="32" presetID="20" presetClass="entr" presetSubtype="0" fill="hold" grpId="0" nodeType="withEffect">
                                  <p:stCondLst>
                                    <p:cond delay="0"/>
                                  </p:stCondLst>
                                  <p:childTnLst>
                                    <p:set>
                                      <p:cBhvr>
                                        <p:cTn id="33" dur="1" fill="hold">
                                          <p:stCondLst>
                                            <p:cond delay="0"/>
                                          </p:stCondLst>
                                        </p:cTn>
                                        <p:tgtEl>
                                          <p:spTgt spid="22536"/>
                                        </p:tgtEl>
                                        <p:attrNameLst>
                                          <p:attrName>style.visibility</p:attrName>
                                        </p:attrNameLst>
                                      </p:cBhvr>
                                      <p:to>
                                        <p:strVal val="visible"/>
                                      </p:to>
                                    </p:set>
                                    <p:animEffect transition="in" filter="wedge">
                                      <p:cBhvr>
                                        <p:cTn id="34" dur="2000"/>
                                        <p:tgtEl>
                                          <p:spTgt spid="225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animBg="1"/>
      <p:bldP spid="22531" grpId="1" animBg="1"/>
      <p:bldP spid="22532" grpId="0" animBg="1"/>
      <p:bldP spid="22532" grpId="1" animBg="1"/>
      <p:bldP spid="22533" grpId="0" animBg="1"/>
      <p:bldP spid="22535" grpId="0" animBg="1"/>
      <p:bldP spid="2253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581025" y="0"/>
            <a:ext cx="4981575"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600" b="1">
                <a:solidFill>
                  <a:srgbClr val="C00000"/>
                </a:solidFill>
                <a:latin typeface="Times New Roman" panose="02020603050405020304" pitchFamily="18" charset="0"/>
              </a:rPr>
              <a:t>2. Hướng dẫn thực hiện ( tiết 2 )</a:t>
            </a:r>
          </a:p>
        </p:txBody>
      </p:sp>
      <p:sp>
        <p:nvSpPr>
          <p:cNvPr id="11267" name="Text Box 8"/>
          <p:cNvSpPr txBox="1">
            <a:spLocks noChangeArrowheads="1"/>
          </p:cNvSpPr>
          <p:nvPr/>
        </p:nvSpPr>
        <p:spPr bwMode="auto">
          <a:xfrm>
            <a:off x="838200" y="381000"/>
            <a:ext cx="80010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b="1">
                <a:latin typeface="Times New Roman" panose="02020603050405020304" pitchFamily="18" charset="0"/>
                <a:cs typeface="Times New Roman" panose="02020603050405020304" pitchFamily="18" charset="0"/>
              </a:rPr>
              <a:t> Sử dụng hình thức tạo hình yêu thích để tạo sản phẩm mĩ thuật về chân dung một người thân trong gia đình của em.</a:t>
            </a:r>
          </a:p>
        </p:txBody>
      </p:sp>
      <p:pic>
        <p:nvPicPr>
          <p:cNvPr id="11268" name="Picture 5"/>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t="16153" b="5867"/>
          <a:stretch>
            <a:fillRect/>
          </a:stretch>
        </p:blipFill>
        <p:spPr bwMode="auto">
          <a:xfrm>
            <a:off x="4038600" y="1089025"/>
            <a:ext cx="4921250" cy="538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Rectangle 1"/>
          <p:cNvSpPr>
            <a:spLocks noChangeArrowheads="1"/>
          </p:cNvSpPr>
          <p:nvPr/>
        </p:nvSpPr>
        <p:spPr bwMode="auto">
          <a:xfrm>
            <a:off x="152400" y="1219200"/>
            <a:ext cx="4038600" cy="369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t>* Thực hành SPMT theo gợi ý sau</a:t>
            </a:r>
            <a:r>
              <a:rPr lang="en-US" altLang="en-US" sz="1800"/>
              <a:t>:</a:t>
            </a:r>
          </a:p>
          <a:p>
            <a:pPr eaLnBrk="1" hangingPunct="1">
              <a:spcBef>
                <a:spcPct val="0"/>
              </a:spcBef>
              <a:buFontTx/>
              <a:buNone/>
            </a:pPr>
            <a:r>
              <a:rPr lang="en-US" altLang="en-US" sz="1800"/>
              <a:t>- Chọn một người thân trong gia đình để thể hiện SPMT.</a:t>
            </a:r>
          </a:p>
          <a:p>
            <a:pPr eaLnBrk="1" hangingPunct="1">
              <a:spcBef>
                <a:spcPct val="0"/>
              </a:spcBef>
              <a:buFontTx/>
              <a:buNone/>
            </a:pPr>
            <a:r>
              <a:rPr lang="en-US" altLang="en-US" sz="1800"/>
              <a:t>- Vẽ phác hình chân dung của nhân vật cân đối trên khổ giấy.</a:t>
            </a:r>
          </a:p>
          <a:p>
            <a:pPr eaLnBrk="1" hangingPunct="1">
              <a:spcBef>
                <a:spcPct val="0"/>
              </a:spcBef>
              <a:buFontTx/>
              <a:buNone/>
            </a:pPr>
            <a:r>
              <a:rPr lang="en-US" altLang="en-US" sz="1800"/>
              <a:t>- Chọn chất liệu để thể hiện. Với hình thức vẽ, xé dán có thể thể hiện vào Vở bài tập MT3 hoặc giấy trắng. Với hình thức miết đất nặn, có thể thực hiện lên giấy bìa hoặc giấy trắng.</a:t>
            </a:r>
          </a:p>
          <a:p>
            <a:pPr eaLnBrk="1" hangingPunct="1">
              <a:spcBef>
                <a:spcPct val="0"/>
              </a:spcBef>
              <a:buFontTx/>
              <a:buNone/>
            </a:pPr>
            <a:r>
              <a:rPr lang="en-US" altLang="en-US" sz="1800"/>
              <a:t>- Cách thực hiện: Làm sản phẩm 2D hoặc 3D phù hợp với năng lực của bản thân.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1267"/>
                                        </p:tgtEl>
                                        <p:attrNameLst>
                                          <p:attrName>style.visibility</p:attrName>
                                        </p:attrNameLst>
                                      </p:cBhvr>
                                      <p:to>
                                        <p:strVal val="visible"/>
                                      </p:to>
                                    </p:set>
                                    <p:animEffect transition="in" filter="fade">
                                      <p:cBhvr>
                                        <p:cTn id="7" dur="1000"/>
                                        <p:tgtEl>
                                          <p:spTgt spid="11267"/>
                                        </p:tgtEl>
                                      </p:cBhvr>
                                    </p:animEffect>
                                    <p:anim calcmode="lin" valueType="num">
                                      <p:cBhvr>
                                        <p:cTn id="8" dur="1000" fill="hold"/>
                                        <p:tgtEl>
                                          <p:spTgt spid="11267"/>
                                        </p:tgtEl>
                                        <p:attrNameLst>
                                          <p:attrName>ppt_x</p:attrName>
                                        </p:attrNameLst>
                                      </p:cBhvr>
                                      <p:tavLst>
                                        <p:tav tm="0">
                                          <p:val>
                                            <p:strVal val="#ppt_x"/>
                                          </p:val>
                                        </p:tav>
                                        <p:tav tm="100000">
                                          <p:val>
                                            <p:strVal val="#ppt_x"/>
                                          </p:val>
                                        </p:tav>
                                      </p:tavLst>
                                    </p:anim>
                                    <p:anim calcmode="lin" valueType="num">
                                      <p:cBhvr>
                                        <p:cTn id="9" dur="1000" fill="hold"/>
                                        <p:tgtEl>
                                          <p:spTgt spid="1126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6" presetClass="entr" presetSubtype="16" fill="hold" nodeType="clickEffect">
                                  <p:stCondLst>
                                    <p:cond delay="0"/>
                                  </p:stCondLst>
                                  <p:childTnLst>
                                    <p:set>
                                      <p:cBhvr>
                                        <p:cTn id="13" dur="1" fill="hold">
                                          <p:stCondLst>
                                            <p:cond delay="0"/>
                                          </p:stCondLst>
                                        </p:cTn>
                                        <p:tgtEl>
                                          <p:spTgt spid="11268"/>
                                        </p:tgtEl>
                                        <p:attrNameLst>
                                          <p:attrName>style.visibility</p:attrName>
                                        </p:attrNameLst>
                                      </p:cBhvr>
                                      <p:to>
                                        <p:strVal val="visible"/>
                                      </p:to>
                                    </p:set>
                                    <p:animEffect transition="in" filter="circle(in)">
                                      <p:cBhvr>
                                        <p:cTn id="14" dur="2000"/>
                                        <p:tgtEl>
                                          <p:spTgt spid="1126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11269"/>
                                        </p:tgtEl>
                                        <p:attrNameLst>
                                          <p:attrName>style.visibility</p:attrName>
                                        </p:attrNameLst>
                                      </p:cBhvr>
                                      <p:to>
                                        <p:strVal val="visible"/>
                                      </p:to>
                                    </p:set>
                                    <p:animEffect transition="in" filter="fade">
                                      <p:cBhvr>
                                        <p:cTn id="19" dur="1000"/>
                                        <p:tgtEl>
                                          <p:spTgt spid="11269"/>
                                        </p:tgtEl>
                                      </p:cBhvr>
                                    </p:animEffect>
                                    <p:anim calcmode="lin" valueType="num">
                                      <p:cBhvr>
                                        <p:cTn id="20" dur="1000" fill="hold"/>
                                        <p:tgtEl>
                                          <p:spTgt spid="11269"/>
                                        </p:tgtEl>
                                        <p:attrNameLst>
                                          <p:attrName>ppt_x</p:attrName>
                                        </p:attrNameLst>
                                      </p:cBhvr>
                                      <p:tavLst>
                                        <p:tav tm="0">
                                          <p:val>
                                            <p:strVal val="#ppt_x"/>
                                          </p:val>
                                        </p:tav>
                                        <p:tav tm="100000">
                                          <p:val>
                                            <p:strVal val="#ppt_x"/>
                                          </p:val>
                                        </p:tav>
                                      </p:tavLst>
                                    </p:anim>
                                    <p:anim calcmode="lin" valueType="num">
                                      <p:cBhvr>
                                        <p:cTn id="21" dur="1000" fill="hold"/>
                                        <p:tgtEl>
                                          <p:spTgt spid="1126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p:bldP spid="1126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8"/>
          <p:cNvSpPr txBox="1">
            <a:spLocks noChangeArrowheads="1"/>
          </p:cNvSpPr>
          <p:nvPr/>
        </p:nvSpPr>
        <p:spPr bwMode="auto">
          <a:xfrm>
            <a:off x="838200" y="381000"/>
            <a:ext cx="80010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b="1">
                <a:latin typeface="Times New Roman" panose="02020603050405020304" pitchFamily="18" charset="0"/>
                <a:cs typeface="Times New Roman" panose="02020603050405020304" pitchFamily="18" charset="0"/>
              </a:rPr>
              <a:t> Sử dụng hình thức tạo hình yêu thích để tạo sản phẩm mĩ thuật về chân dung một người thân trong gia đình của em.</a:t>
            </a:r>
          </a:p>
        </p:txBody>
      </p:sp>
      <p:pic>
        <p:nvPicPr>
          <p:cNvPr id="14339" name="Picture 5"/>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t="16153" b="5867"/>
          <a:stretch>
            <a:fillRect/>
          </a:stretch>
        </p:blipFill>
        <p:spPr bwMode="auto">
          <a:xfrm>
            <a:off x="4092575" y="1089025"/>
            <a:ext cx="4781550" cy="523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0" name="Rectangle 2"/>
          <p:cNvSpPr>
            <a:spLocks noChangeArrowheads="1"/>
          </p:cNvSpPr>
          <p:nvPr/>
        </p:nvSpPr>
        <p:spPr bwMode="auto">
          <a:xfrm>
            <a:off x="228600" y="1111250"/>
            <a:ext cx="39243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t>* Khi thực hành các em cần lưu ý</a:t>
            </a:r>
            <a:r>
              <a:rPr lang="en-US" altLang="en-US" sz="1800"/>
              <a:t>:</a:t>
            </a:r>
          </a:p>
          <a:p>
            <a:pPr eaLnBrk="1" hangingPunct="1">
              <a:spcBef>
                <a:spcPct val="0"/>
              </a:spcBef>
              <a:buFontTx/>
              <a:buNone/>
            </a:pPr>
            <a:r>
              <a:rPr lang="en-US" altLang="en-US" sz="1800"/>
              <a:t>- Về SPMT từ màu, bằng hình thức vẽ: Vẽ hình cân đối trên khổ giấy, chọn và vẽ các chi tiết thể hiện rõ đặc điểm, cảm xúc nhân vật. Có thể trang trí thêm một số chi tiết cho bức tranh sinh động.</a:t>
            </a:r>
          </a:p>
          <a:p>
            <a:pPr eaLnBrk="1" hangingPunct="1">
              <a:spcBef>
                <a:spcPct val="0"/>
              </a:spcBef>
              <a:buFontTx/>
              <a:buNone/>
            </a:pPr>
            <a:r>
              <a:rPr lang="en-US" altLang="en-US" sz="1800"/>
              <a:t>- Về SPMT từ đất nặn: Chọn màu đất phù hợp để thể hiện bài miết đất hoặc nặn tạo dáng, chú ý đậm, nhật và sự kết hợp giữa các màu sao cho nổi bật đặc điểm của nhân vật muốn thể hiện.</a:t>
            </a:r>
          </a:p>
          <a:p>
            <a:pPr eaLnBrk="1" hangingPunct="1">
              <a:spcBef>
                <a:spcPct val="0"/>
              </a:spcBef>
              <a:buFontTx/>
              <a:buNone/>
            </a:pPr>
            <a:r>
              <a:rPr lang="en-US" altLang="en-US" sz="1800"/>
              <a:t>- Về SPMT từ giấy màu: Chọn giấy màu tươi sáng, kết hợp đậm, nhạt hài hòa sao cho nổi bật hình chân dung muốn thể hiện.</a:t>
            </a:r>
          </a:p>
        </p:txBody>
      </p:sp>
      <p:sp>
        <p:nvSpPr>
          <p:cNvPr id="14341" name="Text Box 4"/>
          <p:cNvSpPr txBox="1">
            <a:spLocks noChangeArrowheads="1"/>
          </p:cNvSpPr>
          <p:nvPr/>
        </p:nvSpPr>
        <p:spPr bwMode="auto">
          <a:xfrm>
            <a:off x="581025" y="0"/>
            <a:ext cx="4981575"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600" b="1">
                <a:solidFill>
                  <a:srgbClr val="C00000"/>
                </a:solidFill>
                <a:latin typeface="Times New Roman" panose="02020603050405020304" pitchFamily="18" charset="0"/>
              </a:rPr>
              <a:t>2. Hướng dẫn thực hiện ( tiết 2 )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6" name="Text Box 8"/>
          <p:cNvSpPr txBox="1">
            <a:spLocks noChangeArrowheads="1"/>
          </p:cNvSpPr>
          <p:nvPr/>
        </p:nvSpPr>
        <p:spPr bwMode="auto">
          <a:xfrm>
            <a:off x="533400" y="1905000"/>
            <a:ext cx="8229600" cy="2677656"/>
          </a:xfrm>
          <a:prstGeom prst="rect">
            <a:avLst/>
          </a:prstGeom>
          <a:ln/>
        </p:spPr>
        <p:style>
          <a:lnRef idx="0">
            <a:schemeClr val="accent1"/>
          </a:lnRef>
          <a:fillRef idx="3">
            <a:schemeClr val="accent1"/>
          </a:fillRef>
          <a:effectRef idx="3">
            <a:schemeClr val="accent1"/>
          </a:effectRef>
          <a:fontRef idx="minor">
            <a:schemeClr val="lt1"/>
          </a:fontRef>
        </p:style>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r>
              <a:rPr lang="en-US" sz="2400" dirty="0">
                <a:latin typeface="Times New Roman" pitchFamily="18" charset="0"/>
              </a:rPr>
              <a:t> </a:t>
            </a:r>
            <a:r>
              <a:rPr lang="en-US" sz="2400" b="1" u="sng" dirty="0" err="1">
                <a:solidFill>
                  <a:srgbClr val="FF0000"/>
                </a:solidFill>
                <a:latin typeface="Times New Roman" pitchFamily="18" charset="0"/>
              </a:rPr>
              <a:t>Yêu</a:t>
            </a:r>
            <a:r>
              <a:rPr lang="en-US" sz="2400" b="1" u="sng" dirty="0">
                <a:solidFill>
                  <a:srgbClr val="FF0000"/>
                </a:solidFill>
                <a:latin typeface="Times New Roman" pitchFamily="18" charset="0"/>
              </a:rPr>
              <a:t> </a:t>
            </a:r>
            <a:r>
              <a:rPr lang="en-US" sz="2400" b="1" u="sng" dirty="0" err="1">
                <a:solidFill>
                  <a:srgbClr val="FF0000"/>
                </a:solidFill>
                <a:latin typeface="Times New Roman" pitchFamily="18" charset="0"/>
              </a:rPr>
              <a:t>cầu</a:t>
            </a:r>
            <a:r>
              <a:rPr lang="en-US" sz="2400" b="1" u="sng" dirty="0">
                <a:solidFill>
                  <a:srgbClr val="FF0000"/>
                </a:solidFill>
                <a:latin typeface="Times New Roman" pitchFamily="18" charset="0"/>
              </a:rPr>
              <a:t> </a:t>
            </a:r>
            <a:r>
              <a:rPr lang="en-US" sz="2400" b="1" u="sng" dirty="0" err="1">
                <a:solidFill>
                  <a:srgbClr val="FF0000"/>
                </a:solidFill>
                <a:latin typeface="Times New Roman" pitchFamily="18" charset="0"/>
              </a:rPr>
              <a:t>cần</a:t>
            </a:r>
            <a:r>
              <a:rPr lang="en-US" sz="2400" b="1" u="sng" dirty="0">
                <a:solidFill>
                  <a:srgbClr val="FF0000"/>
                </a:solidFill>
                <a:latin typeface="Times New Roman" pitchFamily="18" charset="0"/>
              </a:rPr>
              <a:t> </a:t>
            </a:r>
            <a:r>
              <a:rPr lang="en-US" sz="2400" b="1" u="sng" dirty="0" err="1">
                <a:solidFill>
                  <a:srgbClr val="FF0000"/>
                </a:solidFill>
                <a:latin typeface="Times New Roman" pitchFamily="18" charset="0"/>
              </a:rPr>
              <a:t>đạt</a:t>
            </a:r>
            <a:r>
              <a:rPr lang="en-US" sz="2400" b="1" u="sng" dirty="0">
                <a:solidFill>
                  <a:srgbClr val="FF0000"/>
                </a:solidFill>
                <a:latin typeface="Times New Roman" pitchFamily="18" charset="0"/>
              </a:rPr>
              <a:t>:</a:t>
            </a:r>
          </a:p>
          <a:p>
            <a:pPr>
              <a:defRPr/>
            </a:pPr>
            <a:r>
              <a:rPr lang="en-US" sz="2200" dirty="0">
                <a:latin typeface="Times New Roman" pitchFamily="18" charset="0"/>
              </a:rPr>
              <a:t>        </a:t>
            </a:r>
            <a:r>
              <a:rPr lang="en-US" sz="22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phẩm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thuật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chân</a:t>
            </a:r>
            <a:r>
              <a:rPr lang="en-US" sz="2400" dirty="0">
                <a:latin typeface="Times New Roman" pitchFamily="18" charset="0"/>
                <a:cs typeface="Times New Roman" pitchFamily="18" charset="0"/>
              </a:rPr>
              <a:t> dung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đình</a:t>
            </a:r>
            <a:r>
              <a:rPr lang="en-US" sz="2400" dirty="0">
                <a:latin typeface="Times New Roman" pitchFamily="18" charset="0"/>
                <a:cs typeface="Times New Roman" pitchFamily="18" charset="0"/>
              </a:rPr>
              <a:t>.</a:t>
            </a:r>
          </a:p>
          <a:p>
            <a:pPr>
              <a:defRPr/>
            </a:pP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Biết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nét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màu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đặc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điểm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khuôn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mặt</a:t>
            </a:r>
            <a:r>
              <a:rPr lang="en-US" sz="2400" dirty="0">
                <a:latin typeface="Times New Roman" pitchFamily="18" charset="0"/>
                <a:cs typeface="Times New Roman" pitchFamily="18" charset="0"/>
              </a:rPr>
              <a:t>.</a:t>
            </a:r>
          </a:p>
          <a:p>
            <a:pPr>
              <a:defRPr/>
            </a:pP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Sử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sẵn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phẩm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thuật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chủ</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đề</a:t>
            </a:r>
            <a:r>
              <a:rPr lang="en-US" sz="2400" dirty="0">
                <a:latin typeface="Times New Roman" pitchFamily="18" charset="0"/>
                <a:cs typeface="Times New Roman" pitchFamily="18" charset="0"/>
              </a:rPr>
              <a:t>.</a:t>
            </a:r>
          </a:p>
          <a:p>
            <a:pPr>
              <a:defRPr/>
            </a:pPr>
            <a:endParaRPr lang="en-US" sz="2400" dirty="0">
              <a:latin typeface="Times New Roman" pitchFamily="18" charset="0"/>
              <a:cs typeface="Times New Roman" pitchFamily="18" charset="0"/>
            </a:endParaRPr>
          </a:p>
        </p:txBody>
      </p:sp>
      <p:sp>
        <p:nvSpPr>
          <p:cNvPr id="5125" name="Text Box 3"/>
          <p:cNvSpPr txBox="1">
            <a:spLocks noChangeArrowheads="1"/>
          </p:cNvSpPr>
          <p:nvPr/>
        </p:nvSpPr>
        <p:spPr bwMode="auto">
          <a:xfrm>
            <a:off x="2819400" y="812800"/>
            <a:ext cx="3124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endParaRPr lang="en-US" altLang="en-US" sz="3600" u="sng">
              <a:solidFill>
                <a:srgbClr val="C00000"/>
              </a:solidFill>
              <a:latin typeface=".VnTime" panose="020B7200000000000000" pitchFamily="34" charset="0"/>
            </a:endParaRPr>
          </a:p>
        </p:txBody>
      </p:sp>
      <p:sp>
        <p:nvSpPr>
          <p:cNvPr id="3081" name="Text Box 4"/>
          <p:cNvSpPr txBox="1">
            <a:spLocks noChangeArrowheads="1"/>
          </p:cNvSpPr>
          <p:nvPr/>
        </p:nvSpPr>
        <p:spPr bwMode="auto">
          <a:xfrm>
            <a:off x="228600" y="1066800"/>
            <a:ext cx="8686800"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lgn="ctr">
              <a:spcBef>
                <a:spcPct val="50000"/>
              </a:spcBef>
              <a:buFontTx/>
              <a:buNone/>
            </a:pPr>
            <a:r>
              <a:rPr lang="en-US" altLang="en-US" sz="2400" b="1">
                <a:solidFill>
                  <a:srgbClr val="C00000"/>
                </a:solidFill>
                <a:latin typeface="Times New Roman" panose="02020603050405020304" pitchFamily="18" charset="0"/>
              </a:rPr>
              <a:t>Chủ đề 8: CHÂN DUNG NGƯỜI THÂN TRONG GIA ĐÌNH ( TIẾT 1,2 )</a:t>
            </a:r>
          </a:p>
        </p:txBody>
      </p:sp>
      <p:sp>
        <p:nvSpPr>
          <p:cNvPr id="5127" name="Text Box 2"/>
          <p:cNvSpPr txBox="1">
            <a:spLocks noChangeArrowheads="1"/>
          </p:cNvSpPr>
          <p:nvPr/>
        </p:nvSpPr>
        <p:spPr bwMode="auto">
          <a:xfrm>
            <a:off x="381000" y="130175"/>
            <a:ext cx="82296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800">
                <a:solidFill>
                  <a:srgbClr val="C00000"/>
                </a:solidFill>
                <a:latin typeface="Times New Roman" panose="02020603050405020304" pitchFamily="18" charset="0"/>
              </a:rPr>
              <a:t>Thứ    ngày   tháng 2 năm 2024</a:t>
            </a:r>
          </a:p>
        </p:txBody>
      </p:sp>
      <p:sp>
        <p:nvSpPr>
          <p:cNvPr id="5128" name="Text Box 4"/>
          <p:cNvSpPr txBox="1">
            <a:spLocks noChangeArrowheads="1"/>
          </p:cNvSpPr>
          <p:nvPr/>
        </p:nvSpPr>
        <p:spPr bwMode="auto">
          <a:xfrm>
            <a:off x="3581400" y="574675"/>
            <a:ext cx="35814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600" b="1">
                <a:solidFill>
                  <a:srgbClr val="C00000"/>
                </a:solidFill>
                <a:latin typeface="Times New Roman" panose="02020603050405020304" pitchFamily="18" charset="0"/>
              </a:rPr>
              <a:t>Mĩ thuật  lớp 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081"/>
                                        </p:tgtEl>
                                        <p:attrNameLst>
                                          <p:attrName>style.visibility</p:attrName>
                                        </p:attrNameLst>
                                      </p:cBhvr>
                                      <p:to>
                                        <p:strVal val="visible"/>
                                      </p:to>
                                    </p:set>
                                    <p:animEffect transition="in" filter="fade">
                                      <p:cBhvr>
                                        <p:cTn id="7" dur="1000"/>
                                        <p:tgtEl>
                                          <p:spTgt spid="3081"/>
                                        </p:tgtEl>
                                      </p:cBhvr>
                                    </p:animEffect>
                                    <p:anim calcmode="lin" valueType="num">
                                      <p:cBhvr>
                                        <p:cTn id="8" dur="1000" fill="hold"/>
                                        <p:tgtEl>
                                          <p:spTgt spid="3081"/>
                                        </p:tgtEl>
                                        <p:attrNameLst>
                                          <p:attrName>ppt_x</p:attrName>
                                        </p:attrNameLst>
                                      </p:cBhvr>
                                      <p:tavLst>
                                        <p:tav tm="0">
                                          <p:val>
                                            <p:strVal val="#ppt_x"/>
                                          </p:val>
                                        </p:tav>
                                        <p:tav tm="100000">
                                          <p:val>
                                            <p:strVal val="#ppt_x"/>
                                          </p:val>
                                        </p:tav>
                                      </p:tavLst>
                                    </p:anim>
                                    <p:anim calcmode="lin" valueType="num">
                                      <p:cBhvr>
                                        <p:cTn id="9" dur="1000" fill="hold"/>
                                        <p:tgtEl>
                                          <p:spTgt spid="3081"/>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2776"/>
                                        </p:tgtEl>
                                        <p:attrNameLst>
                                          <p:attrName>style.visibility</p:attrName>
                                        </p:attrNameLst>
                                      </p:cBhvr>
                                      <p:to>
                                        <p:strVal val="visible"/>
                                      </p:to>
                                    </p:set>
                                    <p:animEffect transition="in" filter="fade">
                                      <p:cBhvr>
                                        <p:cTn id="14" dur="1000"/>
                                        <p:tgtEl>
                                          <p:spTgt spid="32776"/>
                                        </p:tgtEl>
                                      </p:cBhvr>
                                    </p:animEffect>
                                    <p:anim calcmode="lin" valueType="num">
                                      <p:cBhvr>
                                        <p:cTn id="15" dur="1000" fill="hold"/>
                                        <p:tgtEl>
                                          <p:spTgt spid="32776"/>
                                        </p:tgtEl>
                                        <p:attrNameLst>
                                          <p:attrName>ppt_x</p:attrName>
                                        </p:attrNameLst>
                                      </p:cBhvr>
                                      <p:tavLst>
                                        <p:tav tm="0">
                                          <p:val>
                                            <p:strVal val="#ppt_x"/>
                                          </p:val>
                                        </p:tav>
                                        <p:tav tm="100000">
                                          <p:val>
                                            <p:strVal val="#ppt_x"/>
                                          </p:val>
                                        </p:tav>
                                      </p:tavLst>
                                    </p:anim>
                                    <p:anim calcmode="lin" valueType="num">
                                      <p:cBhvr>
                                        <p:cTn id="16" dur="1000" fill="hold"/>
                                        <p:tgtEl>
                                          <p:spTgt spid="327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581025" y="0"/>
            <a:ext cx="3228975"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600" b="1">
                <a:solidFill>
                  <a:srgbClr val="C00000"/>
                </a:solidFill>
                <a:latin typeface="Times New Roman" panose="02020603050405020304" pitchFamily="18" charset="0"/>
              </a:rPr>
              <a:t>1. Khám phá ( tiết 1 )</a:t>
            </a:r>
          </a:p>
        </p:txBody>
      </p:sp>
      <p:sp>
        <p:nvSpPr>
          <p:cNvPr id="8" name="Text Box 8"/>
          <p:cNvSpPr txBox="1">
            <a:spLocks noChangeArrowheads="1"/>
          </p:cNvSpPr>
          <p:nvPr/>
        </p:nvSpPr>
        <p:spPr bwMode="auto">
          <a:xfrm>
            <a:off x="838200" y="381000"/>
            <a:ext cx="64770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b="1">
                <a:latin typeface="Times New Roman" panose="02020603050405020304" pitchFamily="18" charset="0"/>
                <a:cs typeface="Times New Roman" panose="02020603050405020304" pitchFamily="18" charset="0"/>
              </a:rPr>
              <a:t>Hình ảnh chân dung qua một số bức ảnh.</a:t>
            </a:r>
          </a:p>
        </p:txBody>
      </p:sp>
      <p:sp>
        <p:nvSpPr>
          <p:cNvPr id="9" name="Text Box 8"/>
          <p:cNvSpPr txBox="1">
            <a:spLocks noChangeArrowheads="1"/>
          </p:cNvSpPr>
          <p:nvPr/>
        </p:nvSpPr>
        <p:spPr bwMode="auto">
          <a:xfrm>
            <a:off x="685800" y="739775"/>
            <a:ext cx="8077200" cy="10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a:t>Quan sát hình ảnh trong SGK MT3, trang 46 và trả lời câu hỏi gợi ý để nhận ra: Các thành viên trong gia đình, Đặc điểm trên khuôn mặt từng nhân vật.</a:t>
            </a:r>
          </a:p>
        </p:txBody>
      </p:sp>
      <p:sp>
        <p:nvSpPr>
          <p:cNvPr id="10" name="Text Box 8"/>
          <p:cNvSpPr txBox="1">
            <a:spLocks noChangeArrowheads="1"/>
          </p:cNvSpPr>
          <p:nvPr/>
        </p:nvSpPr>
        <p:spPr bwMode="auto">
          <a:xfrm>
            <a:off x="717550" y="5619750"/>
            <a:ext cx="82169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a:t>- Nêu một vài đặc điểm về chân dung nhân vật trong các bức ảnh trên.</a:t>
            </a:r>
          </a:p>
        </p:txBody>
      </p:sp>
      <p:sp>
        <p:nvSpPr>
          <p:cNvPr id="11" name="Text Box 8"/>
          <p:cNvSpPr txBox="1">
            <a:spLocks noChangeArrowheads="1"/>
          </p:cNvSpPr>
          <p:nvPr/>
        </p:nvSpPr>
        <p:spPr bwMode="auto">
          <a:xfrm>
            <a:off x="688975" y="6019800"/>
            <a:ext cx="82169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a:t>- Em sẽ chọn chân dung của ai trong gia đình để thể hiện sản phẩm mĩ thuật? Hãy miêu tả về đặc điểm trên khuôn mặt của người đó.</a:t>
            </a:r>
          </a:p>
        </p:txBody>
      </p:sp>
      <p:pic>
        <p:nvPicPr>
          <p:cNvPr id="4103" name="Picture 8"/>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t="37212" b="16959"/>
          <a:stretch>
            <a:fillRect/>
          </a:stretch>
        </p:blipFill>
        <p:spPr bwMode="auto">
          <a:xfrm>
            <a:off x="1870075" y="1676400"/>
            <a:ext cx="5854700" cy="376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nodeType="clickEffect">
                                  <p:stCondLst>
                                    <p:cond delay="0"/>
                                  </p:stCondLst>
                                  <p:childTnLst>
                                    <p:set>
                                      <p:cBhvr>
                                        <p:cTn id="16" dur="1" fill="hold">
                                          <p:stCondLst>
                                            <p:cond delay="0"/>
                                          </p:stCondLst>
                                        </p:cTn>
                                        <p:tgtEl>
                                          <p:spTgt spid="4103"/>
                                        </p:tgtEl>
                                        <p:attrNameLst>
                                          <p:attrName>style.visibility</p:attrName>
                                        </p:attrNameLst>
                                      </p:cBhvr>
                                      <p:to>
                                        <p:strVal val="visible"/>
                                      </p:to>
                                    </p:set>
                                    <p:animEffect transition="in" filter="circle(in)">
                                      <p:cBhvr>
                                        <p:cTn id="17" dur="2000"/>
                                        <p:tgtEl>
                                          <p:spTgt spid="410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arn(inVertical)">
                                      <p:cBhvr>
                                        <p:cTn id="22" dur="500"/>
                                        <p:tgtEl>
                                          <p:spTgt spid="1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arn(inVertical)">
                                      <p:cBhvr>
                                        <p:cTn id="2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8"/>
          <p:cNvSpPr txBox="1">
            <a:spLocks noChangeArrowheads="1"/>
          </p:cNvSpPr>
          <p:nvPr/>
        </p:nvSpPr>
        <p:spPr bwMode="auto">
          <a:xfrm>
            <a:off x="838200" y="381000"/>
            <a:ext cx="73914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b="1">
                <a:latin typeface="Times New Roman" panose="02020603050405020304" pitchFamily="18" charset="0"/>
                <a:cs typeface="Times New Roman" panose="02020603050405020304" pitchFamily="18" charset="0"/>
              </a:rPr>
              <a:t>Một số cách thực hiện sản phẩm mĩ thuật thể hiện chân dung.</a:t>
            </a:r>
          </a:p>
        </p:txBody>
      </p:sp>
      <p:sp>
        <p:nvSpPr>
          <p:cNvPr id="9" name="Text Box 8"/>
          <p:cNvSpPr txBox="1">
            <a:spLocks noChangeArrowheads="1"/>
          </p:cNvSpPr>
          <p:nvPr/>
        </p:nvSpPr>
        <p:spPr bwMode="auto">
          <a:xfrm>
            <a:off x="685800" y="739775"/>
            <a:ext cx="781050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t>Quan sát hình ảnh trong SGK MT3, trang 47 để nhận ra các cách vẽ chân dung:</a:t>
            </a:r>
          </a:p>
        </p:txBody>
      </p:sp>
      <p:sp>
        <p:nvSpPr>
          <p:cNvPr id="5125" name="Rectangle 2"/>
          <p:cNvSpPr>
            <a:spLocks noChangeArrowheads="1"/>
          </p:cNvSpPr>
          <p:nvPr/>
        </p:nvSpPr>
        <p:spPr bwMode="auto">
          <a:xfrm>
            <a:off x="773113" y="1385888"/>
            <a:ext cx="24828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 Vẽ qua trí nhớ.</a:t>
            </a:r>
          </a:p>
          <a:p>
            <a:pPr eaLnBrk="1" hangingPunct="1">
              <a:spcBef>
                <a:spcPct val="0"/>
              </a:spcBef>
              <a:buFontTx/>
              <a:buNone/>
            </a:pPr>
            <a:r>
              <a:rPr lang="en-US" altLang="en-US" sz="1800"/>
              <a:t>+ Vẽ bằng cách quan sát trực tiếp.</a:t>
            </a:r>
          </a:p>
        </p:txBody>
      </p:sp>
      <p:sp>
        <p:nvSpPr>
          <p:cNvPr id="11" name="Text Box 8"/>
          <p:cNvSpPr txBox="1">
            <a:spLocks noChangeArrowheads="1"/>
          </p:cNvSpPr>
          <p:nvPr/>
        </p:nvSpPr>
        <p:spPr bwMode="auto">
          <a:xfrm>
            <a:off x="806450" y="6027738"/>
            <a:ext cx="7696200" cy="830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600"/>
              <a:t>+ Em hãy nêu các bước vẽ chân dung theo hai cách?</a:t>
            </a:r>
          </a:p>
          <a:p>
            <a:pPr>
              <a:spcBef>
                <a:spcPct val="0"/>
              </a:spcBef>
              <a:buFontTx/>
              <a:buNone/>
            </a:pPr>
            <a:r>
              <a:rPr lang="en-US" altLang="en-US" sz="1600"/>
              <a:t>+ Khi vẽ chân dung, chúng ta cần chú ý đến những điều gì để làm nổi bật nhân vật muốn thể hiện?</a:t>
            </a:r>
          </a:p>
        </p:txBody>
      </p:sp>
      <p:pic>
        <p:nvPicPr>
          <p:cNvPr id="5127" name="Picture 11"/>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8632" t="13567" b="21005"/>
          <a:stretch>
            <a:fillRect/>
          </a:stretch>
        </p:blipFill>
        <p:spPr bwMode="auto">
          <a:xfrm>
            <a:off x="3167063" y="1160463"/>
            <a:ext cx="4833937" cy="4859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5" name="Text Box 4"/>
          <p:cNvSpPr txBox="1">
            <a:spLocks noChangeArrowheads="1"/>
          </p:cNvSpPr>
          <p:nvPr/>
        </p:nvSpPr>
        <p:spPr bwMode="auto">
          <a:xfrm>
            <a:off x="581025" y="0"/>
            <a:ext cx="3228975"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600" b="1">
                <a:solidFill>
                  <a:srgbClr val="C00000"/>
                </a:solidFill>
                <a:latin typeface="Times New Roman" panose="02020603050405020304" pitchFamily="18" charset="0"/>
              </a:rPr>
              <a:t>1. Khám phá ( tiết 1 )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5125"/>
                                        </p:tgtEl>
                                        <p:attrNameLst>
                                          <p:attrName>style.visibility</p:attrName>
                                        </p:attrNameLst>
                                      </p:cBhvr>
                                      <p:to>
                                        <p:strVal val="visible"/>
                                      </p:to>
                                    </p:set>
                                    <p:animEffect transition="in" filter="barn(inVertical)">
                                      <p:cBhvr>
                                        <p:cTn id="12" dur="500"/>
                                        <p:tgtEl>
                                          <p:spTgt spid="512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5127"/>
                                        </p:tgtEl>
                                        <p:attrNameLst>
                                          <p:attrName>style.visibility</p:attrName>
                                        </p:attrNameLst>
                                      </p:cBhvr>
                                      <p:to>
                                        <p:strVal val="visible"/>
                                      </p:to>
                                    </p:set>
                                    <p:animEffect transition="in" filter="barn(inVertical)">
                                      <p:cBhvr>
                                        <p:cTn id="17" dur="500"/>
                                        <p:tgtEl>
                                          <p:spTgt spid="512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arn(inVertical)">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5125"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8"/>
          <p:cNvSpPr txBox="1">
            <a:spLocks noChangeArrowheads="1"/>
          </p:cNvSpPr>
          <p:nvPr/>
        </p:nvSpPr>
        <p:spPr bwMode="auto">
          <a:xfrm>
            <a:off x="838200" y="381000"/>
            <a:ext cx="73914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b="1">
                <a:latin typeface="Times New Roman" panose="02020603050405020304" pitchFamily="18" charset="0"/>
                <a:cs typeface="Times New Roman" panose="02020603050405020304" pitchFamily="18" charset="0"/>
              </a:rPr>
              <a:t>Một số cách thực hiện sản phẩm mĩ thuật thể hiện chân dung.</a:t>
            </a:r>
          </a:p>
        </p:txBody>
      </p:sp>
      <p:sp>
        <p:nvSpPr>
          <p:cNvPr id="8195" name="Text Box 8"/>
          <p:cNvSpPr txBox="1">
            <a:spLocks noChangeArrowheads="1"/>
          </p:cNvSpPr>
          <p:nvPr/>
        </p:nvSpPr>
        <p:spPr bwMode="auto">
          <a:xfrm>
            <a:off x="685800" y="739775"/>
            <a:ext cx="781050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t>Quan sát hình ảnh trong SGK MT3, trang 47 để nhận ra các cách vẽ chân dung:</a:t>
            </a:r>
          </a:p>
        </p:txBody>
      </p:sp>
      <p:sp>
        <p:nvSpPr>
          <p:cNvPr id="8196" name="Rectangle 2"/>
          <p:cNvSpPr>
            <a:spLocks noChangeArrowheads="1"/>
          </p:cNvSpPr>
          <p:nvPr/>
        </p:nvSpPr>
        <p:spPr bwMode="auto">
          <a:xfrm>
            <a:off x="773113" y="1385888"/>
            <a:ext cx="24828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 Vẽ qua trí nhớ.</a:t>
            </a:r>
          </a:p>
          <a:p>
            <a:pPr eaLnBrk="1" hangingPunct="1">
              <a:spcBef>
                <a:spcPct val="0"/>
              </a:spcBef>
              <a:buFontTx/>
              <a:buNone/>
            </a:pPr>
            <a:r>
              <a:rPr lang="en-US" altLang="en-US" sz="1800"/>
              <a:t>+ Vẽ bằng cách quan sát trực tiếp.</a:t>
            </a:r>
          </a:p>
        </p:txBody>
      </p:sp>
      <p:sp>
        <p:nvSpPr>
          <p:cNvPr id="11" name="Text Box 8"/>
          <p:cNvSpPr txBox="1">
            <a:spLocks noChangeArrowheads="1"/>
          </p:cNvSpPr>
          <p:nvPr/>
        </p:nvSpPr>
        <p:spPr bwMode="auto">
          <a:xfrm>
            <a:off x="592138" y="5462588"/>
            <a:ext cx="8094662" cy="1323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600" b="1"/>
              <a:t>*Ghi nhớ: </a:t>
            </a:r>
            <a:endParaRPr lang="en-US" altLang="en-US" sz="1600"/>
          </a:p>
          <a:p>
            <a:pPr>
              <a:spcBef>
                <a:spcPct val="0"/>
              </a:spcBef>
              <a:buFontTx/>
              <a:buNone/>
            </a:pPr>
            <a:r>
              <a:rPr lang="en-US" altLang="en-US" sz="1600"/>
              <a:t>- Quan sát hoặc nhớ lại hình dạng, đặc điểm trên khuôn mặt nhân vật muốn thể hiện.</a:t>
            </a:r>
          </a:p>
          <a:p>
            <a:pPr>
              <a:spcBef>
                <a:spcPct val="0"/>
              </a:spcBef>
              <a:buFontTx/>
              <a:buNone/>
            </a:pPr>
            <a:r>
              <a:rPr lang="en-US" altLang="en-US" sz="1600"/>
              <a:t>- Phác hình cân đối trên khổ giấy.</a:t>
            </a:r>
          </a:p>
          <a:p>
            <a:pPr>
              <a:spcBef>
                <a:spcPct val="0"/>
              </a:spcBef>
              <a:buFontTx/>
              <a:buNone/>
            </a:pPr>
            <a:r>
              <a:rPr lang="en-US" altLang="en-US" sz="1600"/>
              <a:t>- Vẽ các chi tiết, bộ phận trên khuôn mặt theo đặc điểm riêng của nhân vật.</a:t>
            </a:r>
          </a:p>
          <a:p>
            <a:pPr>
              <a:spcBef>
                <a:spcPct val="0"/>
              </a:spcBef>
              <a:buFontTx/>
              <a:buNone/>
            </a:pPr>
            <a:r>
              <a:rPr lang="en-US" altLang="en-US" sz="1600"/>
              <a:t>- Sử dụng màu sắc có đậm, nhạt để làm nổi bật hình ảnh chân dung.</a:t>
            </a:r>
          </a:p>
        </p:txBody>
      </p:sp>
      <p:pic>
        <p:nvPicPr>
          <p:cNvPr id="8198" name="Picture 11"/>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8632" t="13567" b="21005"/>
          <a:stretch>
            <a:fillRect/>
          </a:stretch>
        </p:blipFill>
        <p:spPr bwMode="auto">
          <a:xfrm>
            <a:off x="3255963" y="1063625"/>
            <a:ext cx="4375150" cy="439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9" name="Text Box 4"/>
          <p:cNvSpPr txBox="1">
            <a:spLocks noChangeArrowheads="1"/>
          </p:cNvSpPr>
          <p:nvPr/>
        </p:nvSpPr>
        <p:spPr bwMode="auto">
          <a:xfrm>
            <a:off x="581025" y="0"/>
            <a:ext cx="3228975"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600" b="1">
                <a:solidFill>
                  <a:srgbClr val="C00000"/>
                </a:solidFill>
                <a:latin typeface="Times New Roman" panose="02020603050405020304" pitchFamily="18" charset="0"/>
              </a:rPr>
              <a:t>1. Khám phá ( tiết 1 )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8"/>
          <p:cNvSpPr txBox="1">
            <a:spLocks noChangeArrowheads="1"/>
          </p:cNvSpPr>
          <p:nvPr/>
        </p:nvSpPr>
        <p:spPr bwMode="auto">
          <a:xfrm>
            <a:off x="838200" y="381000"/>
            <a:ext cx="73914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b="1">
                <a:latin typeface="Times New Roman" panose="02020603050405020304" pitchFamily="18" charset="0"/>
                <a:cs typeface="Times New Roman" panose="02020603050405020304" pitchFamily="18" charset="0"/>
              </a:rPr>
              <a:t>Một số cách thực hiện sản phẩm mĩ thuật thể hiện chân dung.</a:t>
            </a:r>
          </a:p>
        </p:txBody>
      </p:sp>
      <p:sp>
        <p:nvSpPr>
          <p:cNvPr id="9219" name="Text Box 8"/>
          <p:cNvSpPr txBox="1">
            <a:spLocks noChangeArrowheads="1"/>
          </p:cNvSpPr>
          <p:nvPr/>
        </p:nvSpPr>
        <p:spPr bwMode="auto">
          <a:xfrm>
            <a:off x="685800" y="739775"/>
            <a:ext cx="781050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t>Quan sát hình ảnh trong SGK MT3, trang 47 để nhận ra các cách vẽ chân dung:</a:t>
            </a:r>
          </a:p>
        </p:txBody>
      </p:sp>
      <p:sp>
        <p:nvSpPr>
          <p:cNvPr id="9220" name="Rectangle 2"/>
          <p:cNvSpPr>
            <a:spLocks noChangeArrowheads="1"/>
          </p:cNvSpPr>
          <p:nvPr/>
        </p:nvSpPr>
        <p:spPr bwMode="auto">
          <a:xfrm>
            <a:off x="773113" y="1385888"/>
            <a:ext cx="24828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 Vẽ qua trí nhớ.</a:t>
            </a:r>
          </a:p>
          <a:p>
            <a:pPr eaLnBrk="1" hangingPunct="1">
              <a:spcBef>
                <a:spcPct val="0"/>
              </a:spcBef>
              <a:buFontTx/>
              <a:buNone/>
            </a:pPr>
            <a:r>
              <a:rPr lang="en-US" altLang="en-US" sz="1800"/>
              <a:t>+ Vẽ bằng cách quan sát trực tiếp.</a:t>
            </a:r>
          </a:p>
        </p:txBody>
      </p:sp>
      <p:pic>
        <p:nvPicPr>
          <p:cNvPr id="9221" name="Picture 11"/>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8632" t="13567" b="21005"/>
          <a:stretch>
            <a:fillRect/>
          </a:stretch>
        </p:blipFill>
        <p:spPr bwMode="auto">
          <a:xfrm>
            <a:off x="3236913" y="1063625"/>
            <a:ext cx="4376737" cy="439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9338" t="79974" r="7710" b="7980"/>
          <a:stretch>
            <a:fillRect/>
          </a:stretch>
        </p:blipFill>
        <p:spPr bwMode="auto">
          <a:xfrm>
            <a:off x="1143000" y="5462588"/>
            <a:ext cx="6934200" cy="141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3" name="Text Box 4"/>
          <p:cNvSpPr txBox="1">
            <a:spLocks noChangeArrowheads="1"/>
          </p:cNvSpPr>
          <p:nvPr/>
        </p:nvSpPr>
        <p:spPr bwMode="auto">
          <a:xfrm>
            <a:off x="581025" y="0"/>
            <a:ext cx="3228975"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600" b="1">
                <a:solidFill>
                  <a:srgbClr val="C00000"/>
                </a:solidFill>
                <a:latin typeface="Times New Roman" panose="02020603050405020304" pitchFamily="18" charset="0"/>
              </a:rPr>
              <a:t>1. Khám phá ( tiết 1 )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7175"/>
                                        </p:tgtEl>
                                        <p:attrNameLst>
                                          <p:attrName>style.visibility</p:attrName>
                                        </p:attrNameLst>
                                      </p:cBhvr>
                                      <p:to>
                                        <p:strVal val="visible"/>
                                      </p:to>
                                    </p:set>
                                    <p:animEffect transition="in" filter="fade">
                                      <p:cBhvr>
                                        <p:cTn id="7" dur="1000"/>
                                        <p:tgtEl>
                                          <p:spTgt spid="7175"/>
                                        </p:tgtEl>
                                      </p:cBhvr>
                                    </p:animEffect>
                                    <p:anim calcmode="lin" valueType="num">
                                      <p:cBhvr>
                                        <p:cTn id="8" dur="1000" fill="hold"/>
                                        <p:tgtEl>
                                          <p:spTgt spid="7175"/>
                                        </p:tgtEl>
                                        <p:attrNameLst>
                                          <p:attrName>ppt_x</p:attrName>
                                        </p:attrNameLst>
                                      </p:cBhvr>
                                      <p:tavLst>
                                        <p:tav tm="0">
                                          <p:val>
                                            <p:strVal val="#ppt_x"/>
                                          </p:val>
                                        </p:tav>
                                        <p:tav tm="100000">
                                          <p:val>
                                            <p:strVal val="#ppt_x"/>
                                          </p:val>
                                        </p:tav>
                                      </p:tavLst>
                                    </p:anim>
                                    <p:anim calcmode="lin" valueType="num">
                                      <p:cBhvr>
                                        <p:cTn id="9" dur="1000" fill="hold"/>
                                        <p:tgtEl>
                                          <p:spTgt spid="717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8"/>
          <p:cNvSpPr txBox="1">
            <a:spLocks noChangeArrowheads="1"/>
          </p:cNvSpPr>
          <p:nvPr/>
        </p:nvSpPr>
        <p:spPr bwMode="auto">
          <a:xfrm>
            <a:off x="838200" y="381000"/>
            <a:ext cx="73914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b="1">
                <a:latin typeface="Times New Roman" panose="02020603050405020304" pitchFamily="18" charset="0"/>
                <a:cs typeface="Times New Roman" panose="02020603050405020304" pitchFamily="18" charset="0"/>
              </a:rPr>
              <a:t>Chân dung trong sản phẩm mĩ thuật.</a:t>
            </a:r>
          </a:p>
        </p:txBody>
      </p:sp>
      <p:sp>
        <p:nvSpPr>
          <p:cNvPr id="9" name="Text Box 8"/>
          <p:cNvSpPr txBox="1">
            <a:spLocks noChangeArrowheads="1"/>
          </p:cNvSpPr>
          <p:nvPr/>
        </p:nvSpPr>
        <p:spPr bwMode="auto">
          <a:xfrm>
            <a:off x="685800" y="739775"/>
            <a:ext cx="781050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t>Quan sát SPMT ở SGK MT3, trang 48, thảo luận và trả lời câu hỏi gợi ý để tìm hiểu các hình thức thể hiện SPMT chân dung:</a:t>
            </a:r>
          </a:p>
        </p:txBody>
      </p:sp>
      <p:sp>
        <p:nvSpPr>
          <p:cNvPr id="8197" name="Rectangle 1"/>
          <p:cNvSpPr>
            <a:spLocks noChangeArrowheads="1"/>
          </p:cNvSpPr>
          <p:nvPr/>
        </p:nvSpPr>
        <p:spPr bwMode="auto">
          <a:xfrm>
            <a:off x="569913" y="5926138"/>
            <a:ext cx="80772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 SPMT được thể hiện bằng chất liệu gì?</a:t>
            </a:r>
          </a:p>
          <a:p>
            <a:pPr eaLnBrk="1" hangingPunct="1">
              <a:spcBef>
                <a:spcPct val="0"/>
              </a:spcBef>
              <a:buFontTx/>
              <a:buNone/>
            </a:pPr>
            <a:r>
              <a:rPr lang="en-US" altLang="en-US" sz="1800"/>
              <a:t>- Nhân vật trong SPMT có những đặc điểm gì nổi bật? (tóc, mắt, mũi, miệng, râu, trang phục…).</a:t>
            </a:r>
          </a:p>
        </p:txBody>
      </p:sp>
      <p:pic>
        <p:nvPicPr>
          <p:cNvPr id="8198"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9708" t="9984" r="1900" b="54614"/>
          <a:stretch>
            <a:fillRect/>
          </a:stretch>
        </p:blipFill>
        <p:spPr bwMode="auto">
          <a:xfrm>
            <a:off x="847725" y="1422400"/>
            <a:ext cx="7669213" cy="431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Text Box 4"/>
          <p:cNvSpPr txBox="1">
            <a:spLocks noChangeArrowheads="1"/>
          </p:cNvSpPr>
          <p:nvPr/>
        </p:nvSpPr>
        <p:spPr bwMode="auto">
          <a:xfrm>
            <a:off x="581025" y="0"/>
            <a:ext cx="3228975"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600" b="1">
                <a:solidFill>
                  <a:srgbClr val="C00000"/>
                </a:solidFill>
                <a:latin typeface="Times New Roman" panose="02020603050405020304" pitchFamily="18" charset="0"/>
              </a:rPr>
              <a:t>1. Khám phá ( tiết 1 )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1" fill="hold" nodeType="clickEffect">
                                  <p:stCondLst>
                                    <p:cond delay="0"/>
                                  </p:stCondLst>
                                  <p:childTnLst>
                                    <p:set>
                                      <p:cBhvr>
                                        <p:cTn id="11" dur="1" fill="hold">
                                          <p:stCondLst>
                                            <p:cond delay="0"/>
                                          </p:stCondLst>
                                        </p:cTn>
                                        <p:tgtEl>
                                          <p:spTgt spid="8198"/>
                                        </p:tgtEl>
                                        <p:attrNameLst>
                                          <p:attrName>style.visibility</p:attrName>
                                        </p:attrNameLst>
                                      </p:cBhvr>
                                      <p:to>
                                        <p:strVal val="visible"/>
                                      </p:to>
                                    </p:set>
                                    <p:animEffect transition="in" filter="wheel(1)">
                                      <p:cBhvr>
                                        <p:cTn id="12" dur="2000"/>
                                        <p:tgtEl>
                                          <p:spTgt spid="819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8197"/>
                                        </p:tgtEl>
                                        <p:attrNameLst>
                                          <p:attrName>style.visibility</p:attrName>
                                        </p:attrNameLst>
                                      </p:cBhvr>
                                      <p:to>
                                        <p:strVal val="visible"/>
                                      </p:to>
                                    </p:set>
                                    <p:animEffect transition="in" filter="wipe(down)">
                                      <p:cBhvr>
                                        <p:cTn id="17" dur="500"/>
                                        <p:tgtEl>
                                          <p:spTgt spid="81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819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8"/>
          <p:cNvSpPr txBox="1">
            <a:spLocks noChangeArrowheads="1"/>
          </p:cNvSpPr>
          <p:nvPr/>
        </p:nvSpPr>
        <p:spPr bwMode="auto">
          <a:xfrm>
            <a:off x="838200" y="381000"/>
            <a:ext cx="73914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b="1">
                <a:latin typeface="Times New Roman" panose="02020603050405020304" pitchFamily="18" charset="0"/>
                <a:cs typeface="Times New Roman" panose="02020603050405020304" pitchFamily="18" charset="0"/>
              </a:rPr>
              <a:t>Chân dung trong sản phẩm mĩ thuật.</a:t>
            </a:r>
          </a:p>
        </p:txBody>
      </p:sp>
      <p:sp>
        <p:nvSpPr>
          <p:cNvPr id="9" name="Text Box 8"/>
          <p:cNvSpPr txBox="1">
            <a:spLocks noChangeArrowheads="1"/>
          </p:cNvSpPr>
          <p:nvPr/>
        </p:nvSpPr>
        <p:spPr bwMode="auto">
          <a:xfrm>
            <a:off x="1036638" y="739775"/>
            <a:ext cx="7812087"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t>Quan sát SGK MT3, trang 48, thảo luận và trả lời câu hỏi về tranh chân dung tự họa của Pa-blô-Pi-cát-xô (Pablo Picasso):</a:t>
            </a:r>
          </a:p>
          <a:p>
            <a:pPr>
              <a:spcBef>
                <a:spcPct val="0"/>
              </a:spcBef>
              <a:buFontTx/>
              <a:buNone/>
            </a:pPr>
            <a:endParaRPr lang="en-US" altLang="en-US" sz="1800"/>
          </a:p>
        </p:txBody>
      </p:sp>
      <p:pic>
        <p:nvPicPr>
          <p:cNvPr id="9221"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6006" t="58960" r="6883" b="20193"/>
          <a:stretch>
            <a:fillRect/>
          </a:stretch>
        </p:blipFill>
        <p:spPr bwMode="auto">
          <a:xfrm>
            <a:off x="581025" y="1524000"/>
            <a:ext cx="8391525"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2" name="Rectangle 2"/>
          <p:cNvSpPr>
            <a:spLocks noChangeArrowheads="1"/>
          </p:cNvSpPr>
          <p:nvPr/>
        </p:nvSpPr>
        <p:spPr bwMode="auto">
          <a:xfrm>
            <a:off x="592138" y="4567238"/>
            <a:ext cx="84486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 Em hãy tìm các đặc điểm nổi bật trên khuôn mặt ở ảnh chân dung của họa sĩ?</a:t>
            </a:r>
          </a:p>
          <a:p>
            <a:pPr eaLnBrk="1" hangingPunct="1">
              <a:spcBef>
                <a:spcPct val="0"/>
              </a:spcBef>
              <a:buFontTx/>
              <a:buNone/>
            </a:pPr>
            <a:r>
              <a:rPr lang="en-US" altLang="en-US" sz="1800"/>
              <a:t>- Trong các bức chân dung tự họa, họa sĩ đã thể hiện các chi tiết nào để tạo điểm nhấn trên khuôn mặt mình?</a:t>
            </a:r>
          </a:p>
        </p:txBody>
      </p:sp>
      <p:sp>
        <p:nvSpPr>
          <p:cNvPr id="11270" name="Text Box 4"/>
          <p:cNvSpPr txBox="1">
            <a:spLocks noChangeArrowheads="1"/>
          </p:cNvSpPr>
          <p:nvPr/>
        </p:nvSpPr>
        <p:spPr bwMode="auto">
          <a:xfrm>
            <a:off x="581025" y="0"/>
            <a:ext cx="3228975"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600" b="1">
                <a:solidFill>
                  <a:srgbClr val="C00000"/>
                </a:solidFill>
                <a:latin typeface="Times New Roman" panose="02020603050405020304" pitchFamily="18" charset="0"/>
              </a:rPr>
              <a:t>1. Khám phá ( tiết 1 )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9221"/>
                                        </p:tgtEl>
                                        <p:attrNameLst>
                                          <p:attrName>style.visibility</p:attrName>
                                        </p:attrNameLst>
                                      </p:cBhvr>
                                      <p:to>
                                        <p:strVal val="visible"/>
                                      </p:to>
                                    </p:set>
                                    <p:animEffect transition="in" filter="circle(in)">
                                      <p:cBhvr>
                                        <p:cTn id="12" dur="2000"/>
                                        <p:tgtEl>
                                          <p:spTgt spid="922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2" presetClass="entr" presetSubtype="0" fill="hold" nodeType="clickEffect">
                                  <p:stCondLst>
                                    <p:cond delay="0"/>
                                  </p:stCondLst>
                                  <p:childTnLst>
                                    <p:set>
                                      <p:cBhvr>
                                        <p:cTn id="16" dur="1" fill="hold">
                                          <p:stCondLst>
                                            <p:cond delay="0"/>
                                          </p:stCondLst>
                                        </p:cTn>
                                        <p:tgtEl>
                                          <p:spTgt spid="9222"/>
                                        </p:tgtEl>
                                        <p:attrNameLst>
                                          <p:attrName>style.visibility</p:attrName>
                                        </p:attrNameLst>
                                      </p:cBhvr>
                                      <p:to>
                                        <p:strVal val="visible"/>
                                      </p:to>
                                    </p:set>
                                    <p:animEffect transition="in" filter="fade">
                                      <p:cBhvr>
                                        <p:cTn id="17" dur="1000"/>
                                        <p:tgtEl>
                                          <p:spTgt spid="9222"/>
                                        </p:tgtEl>
                                      </p:cBhvr>
                                    </p:animEffect>
                                    <p:anim calcmode="lin" valueType="num">
                                      <p:cBhvr>
                                        <p:cTn id="18" dur="1000" fill="hold"/>
                                        <p:tgtEl>
                                          <p:spTgt spid="9222"/>
                                        </p:tgtEl>
                                        <p:attrNameLst>
                                          <p:attrName>ppt_x</p:attrName>
                                        </p:attrNameLst>
                                      </p:cBhvr>
                                      <p:tavLst>
                                        <p:tav tm="0">
                                          <p:val>
                                            <p:strVal val="#ppt_x"/>
                                          </p:val>
                                        </p:tav>
                                        <p:tav tm="100000">
                                          <p:val>
                                            <p:strVal val="#ppt_x"/>
                                          </p:val>
                                        </p:tav>
                                      </p:tavLst>
                                    </p:anim>
                                    <p:anim calcmode="lin" valueType="num">
                                      <p:cBhvr>
                                        <p:cTn id="19" dur="1000" fill="hold"/>
                                        <p:tgtEl>
                                          <p:spTgt spid="92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22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8"/>
          <p:cNvSpPr txBox="1">
            <a:spLocks noChangeArrowheads="1"/>
          </p:cNvSpPr>
          <p:nvPr/>
        </p:nvSpPr>
        <p:spPr bwMode="auto">
          <a:xfrm>
            <a:off x="838200" y="381000"/>
            <a:ext cx="73914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b="1">
                <a:latin typeface="Times New Roman" panose="02020603050405020304" pitchFamily="18" charset="0"/>
                <a:cs typeface="Times New Roman" panose="02020603050405020304" pitchFamily="18" charset="0"/>
              </a:rPr>
              <a:t>Chân dung trong sản phẩm mĩ thuật.</a:t>
            </a:r>
          </a:p>
        </p:txBody>
      </p:sp>
      <p:sp>
        <p:nvSpPr>
          <p:cNvPr id="9" name="Text Box 8"/>
          <p:cNvSpPr txBox="1">
            <a:spLocks noChangeArrowheads="1"/>
          </p:cNvSpPr>
          <p:nvPr/>
        </p:nvSpPr>
        <p:spPr bwMode="auto">
          <a:xfrm>
            <a:off x="1036638" y="739775"/>
            <a:ext cx="7812087"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t>Quan sát SGK MT3, trang 48, thảo luận và trả lời câu hỏi về tranh chân dung tự họa của Pa-blô-Pi-cát-xô (Pablo Picasso):</a:t>
            </a:r>
          </a:p>
          <a:p>
            <a:pPr>
              <a:spcBef>
                <a:spcPct val="0"/>
              </a:spcBef>
              <a:buFontTx/>
              <a:buNone/>
            </a:pPr>
            <a:endParaRPr lang="en-US" altLang="en-US" sz="1800"/>
          </a:p>
        </p:txBody>
      </p:sp>
      <p:pic>
        <p:nvPicPr>
          <p:cNvPr id="10245"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6006" t="58960" r="6883" b="20193"/>
          <a:stretch>
            <a:fillRect/>
          </a:stretch>
        </p:blipFill>
        <p:spPr bwMode="auto">
          <a:xfrm>
            <a:off x="1204913" y="1371600"/>
            <a:ext cx="6429375" cy="216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Rectangle 1"/>
          <p:cNvSpPr>
            <a:spLocks noChangeArrowheads="1"/>
          </p:cNvSpPr>
          <p:nvPr/>
        </p:nvSpPr>
        <p:spPr bwMode="auto">
          <a:xfrm>
            <a:off x="381000" y="3983038"/>
            <a:ext cx="8637588"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 Pa-blô-Pi-cát-xô (1881-1973) là họa sĩ và nhà điêu khắc người Tây Ban Nha. Ông được coi là một trong những nghệ sĩ nổi bật nhất của trường phái Lập thể vào thế kỉ XX.</a:t>
            </a:r>
          </a:p>
          <a:p>
            <a:pPr eaLnBrk="1" hangingPunct="1">
              <a:spcBef>
                <a:spcPct val="0"/>
              </a:spcBef>
              <a:buFontTx/>
              <a:buNone/>
            </a:pPr>
            <a:r>
              <a:rPr lang="en-US" altLang="en-US" sz="1800"/>
              <a:t>- Sáng tác của trường phái Lập thể thường sử dụng các hình, các đường cắt không tuân thủ theo quy tắc thông thường với những góc nhìn khác nhau, mục đích chính là muốn nhấn mạnh các yếu tố muốn thể hiện trong tác phẩm của mình.</a:t>
            </a:r>
          </a:p>
          <a:p>
            <a:pPr eaLnBrk="1" hangingPunct="1">
              <a:spcBef>
                <a:spcPct val="0"/>
              </a:spcBef>
              <a:buFontTx/>
              <a:buNone/>
            </a:pPr>
            <a:r>
              <a:rPr lang="en-US" altLang="en-US" sz="1800"/>
              <a:t>- Trong các bức chân dung tự họa, họa sĩ Pa-blô-Pi-cát-xô đã tập trung diễn tả các đặc điểm nổi bật trên khuôn mặt: khuôn mặt dài, mũi to, hai mắt to tạo điểm nhấn cho bức tranh.</a:t>
            </a:r>
          </a:p>
        </p:txBody>
      </p:sp>
      <p:sp>
        <p:nvSpPr>
          <p:cNvPr id="10247" name="Rectangle 3"/>
          <p:cNvSpPr>
            <a:spLocks noChangeArrowheads="1"/>
          </p:cNvSpPr>
          <p:nvPr/>
        </p:nvSpPr>
        <p:spPr bwMode="auto">
          <a:xfrm>
            <a:off x="371475" y="3613150"/>
            <a:ext cx="3971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t>* Giới thiệu về tác giả, tác phẩm:</a:t>
            </a:r>
          </a:p>
        </p:txBody>
      </p:sp>
      <p:sp>
        <p:nvSpPr>
          <p:cNvPr id="12295" name="Text Box 4"/>
          <p:cNvSpPr txBox="1">
            <a:spLocks noChangeArrowheads="1"/>
          </p:cNvSpPr>
          <p:nvPr/>
        </p:nvSpPr>
        <p:spPr bwMode="auto">
          <a:xfrm>
            <a:off x="581025" y="0"/>
            <a:ext cx="3228975"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600" b="1">
                <a:solidFill>
                  <a:srgbClr val="C00000"/>
                </a:solidFill>
                <a:latin typeface="Times New Roman" panose="02020603050405020304" pitchFamily="18" charset="0"/>
              </a:rPr>
              <a:t>1. Khám phá ( tiết 1 )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10245"/>
                                        </p:tgtEl>
                                        <p:attrNameLst>
                                          <p:attrName>style.visibility</p:attrName>
                                        </p:attrNameLst>
                                      </p:cBhvr>
                                      <p:to>
                                        <p:strVal val="visible"/>
                                      </p:to>
                                    </p:set>
                                    <p:animEffect transition="in" filter="barn(inVertical)">
                                      <p:cBhvr>
                                        <p:cTn id="12" dur="500"/>
                                        <p:tgtEl>
                                          <p:spTgt spid="1024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2" presetClass="entr" presetSubtype="0" fill="hold" nodeType="clickEffect">
                                  <p:stCondLst>
                                    <p:cond delay="0"/>
                                  </p:stCondLst>
                                  <p:childTnLst>
                                    <p:set>
                                      <p:cBhvr>
                                        <p:cTn id="16" dur="1" fill="hold">
                                          <p:stCondLst>
                                            <p:cond delay="0"/>
                                          </p:stCondLst>
                                        </p:cTn>
                                        <p:tgtEl>
                                          <p:spTgt spid="10246"/>
                                        </p:tgtEl>
                                        <p:attrNameLst>
                                          <p:attrName>style.visibility</p:attrName>
                                        </p:attrNameLst>
                                      </p:cBhvr>
                                      <p:to>
                                        <p:strVal val="visible"/>
                                      </p:to>
                                    </p:set>
                                    <p:animEffect transition="in" filter="fade">
                                      <p:cBhvr>
                                        <p:cTn id="17" dur="1000"/>
                                        <p:tgtEl>
                                          <p:spTgt spid="10246"/>
                                        </p:tgtEl>
                                      </p:cBhvr>
                                    </p:animEffect>
                                    <p:anim calcmode="lin" valueType="num">
                                      <p:cBhvr>
                                        <p:cTn id="18" dur="1000" fill="hold"/>
                                        <p:tgtEl>
                                          <p:spTgt spid="10246"/>
                                        </p:tgtEl>
                                        <p:attrNameLst>
                                          <p:attrName>ppt_x</p:attrName>
                                        </p:attrNameLst>
                                      </p:cBhvr>
                                      <p:tavLst>
                                        <p:tav tm="0">
                                          <p:val>
                                            <p:strVal val="#ppt_x"/>
                                          </p:val>
                                        </p:tav>
                                        <p:tav tm="100000">
                                          <p:val>
                                            <p:strVal val="#ppt_x"/>
                                          </p:val>
                                        </p:tav>
                                      </p:tavLst>
                                    </p:anim>
                                    <p:anim calcmode="lin" valueType="num">
                                      <p:cBhvr>
                                        <p:cTn id="19" dur="1000" fill="hold"/>
                                        <p:tgtEl>
                                          <p:spTgt spid="10246"/>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10247"/>
                                        </p:tgtEl>
                                        <p:attrNameLst>
                                          <p:attrName>style.visibility</p:attrName>
                                        </p:attrNameLst>
                                      </p:cBhvr>
                                      <p:to>
                                        <p:strVal val="visible"/>
                                      </p:to>
                                    </p:set>
                                    <p:animEffect transition="in" filter="fade">
                                      <p:cBhvr>
                                        <p:cTn id="22" dur="1000"/>
                                        <p:tgtEl>
                                          <p:spTgt spid="10247"/>
                                        </p:tgtEl>
                                      </p:cBhvr>
                                    </p:animEffect>
                                    <p:anim calcmode="lin" valueType="num">
                                      <p:cBhvr>
                                        <p:cTn id="23" dur="1000" fill="hold"/>
                                        <p:tgtEl>
                                          <p:spTgt spid="10247"/>
                                        </p:tgtEl>
                                        <p:attrNameLst>
                                          <p:attrName>ppt_x</p:attrName>
                                        </p:attrNameLst>
                                      </p:cBhvr>
                                      <p:tavLst>
                                        <p:tav tm="0">
                                          <p:val>
                                            <p:strVal val="#ppt_x"/>
                                          </p:val>
                                        </p:tav>
                                        <p:tav tm="100000">
                                          <p:val>
                                            <p:strVal val="#ppt_x"/>
                                          </p:val>
                                        </p:tav>
                                      </p:tavLst>
                                    </p:anim>
                                    <p:anim calcmode="lin" valueType="num">
                                      <p:cBhvr>
                                        <p:cTn id="24" dur="1000" fill="hold"/>
                                        <p:tgtEl>
                                          <p:spTgt spid="102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246" grpId="0"/>
      <p:bldP spid="10247"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5093</TotalTime>
  <Words>1160</Words>
  <Application>Microsoft Office PowerPoint</Application>
  <PresentationFormat>On-screen Show (4:3)</PresentationFormat>
  <Paragraphs>68</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Times New Roman</vt:lpstr>
      <vt:lpstr>.VnTime</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ktvmaytinh.info.tm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binh</dc:creator>
  <cp:lastModifiedBy>Windows User</cp:lastModifiedBy>
  <cp:revision>567</cp:revision>
  <dcterms:created xsi:type="dcterms:W3CDTF">2014-11-30T01:53:37Z</dcterms:created>
  <dcterms:modified xsi:type="dcterms:W3CDTF">2024-05-14T14:43:13Z</dcterms:modified>
</cp:coreProperties>
</file>