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8761" r:id="rId2"/>
    <p:sldId id="8767" r:id="rId3"/>
    <p:sldId id="8762" r:id="rId4"/>
    <p:sldId id="8764" r:id="rId5"/>
    <p:sldId id="8765" r:id="rId6"/>
    <p:sldId id="8768" r:id="rId7"/>
    <p:sldId id="8769" r:id="rId8"/>
    <p:sldId id="8771" r:id="rId9"/>
    <p:sldId id="8772" r:id="rId10"/>
    <p:sldId id="8773" r:id="rId11"/>
    <p:sldId id="263" r:id="rId12"/>
    <p:sldId id="8774" r:id="rId13"/>
    <p:sldId id="8775" r:id="rId14"/>
    <p:sldId id="8776" r:id="rId15"/>
    <p:sldId id="8777" r:id="rId16"/>
    <p:sldId id="8778" r:id="rId17"/>
    <p:sldId id="8779" r:id="rId18"/>
    <p:sldId id="8780" r:id="rId19"/>
    <p:sldId id="8781" r:id="rId20"/>
    <p:sldId id="8782" r:id="rId21"/>
    <p:sldId id="8783" r:id="rId22"/>
    <p:sldId id="87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61"/>
            <p14:sldId id="8767"/>
            <p14:sldId id="8762"/>
            <p14:sldId id="8764"/>
            <p14:sldId id="8765"/>
            <p14:sldId id="8768"/>
            <p14:sldId id="8769"/>
            <p14:sldId id="8771"/>
            <p14:sldId id="8772"/>
            <p14:sldId id="8773"/>
          </p14:sldIdLst>
        </p14:section>
        <p14:section name="Mục tiêu" id="{0A42DB6A-B175-4EC1-8147-3AF9E7E7E059}">
          <p14:sldIdLst/>
        </p14:section>
        <p14:section name="Câu chuyện STEM" id="{6DF10FD7-1B1D-4E9C-8942-9074E69F4802}">
          <p14:sldIdLst/>
        </p14:section>
        <p14:section name="Thử thách STEM" id="{F57B3FEF-E011-4FF8-8695-DCD79C9E3483}">
          <p14:sldIdLst>
            <p14:sldId id="263"/>
            <p14:sldId id="8774"/>
            <p14:sldId id="8775"/>
            <p14:sldId id="8776"/>
            <p14:sldId id="8777"/>
            <p14:sldId id="8778"/>
            <p14:sldId id="8779"/>
            <p14:sldId id="8780"/>
            <p14:sldId id="8781"/>
            <p14:sldId id="8782"/>
            <p14:sldId id="8783"/>
            <p14:sldId id="8784"/>
          </p14:sldIdLst>
        </p14:section>
        <p14:section name="Kiến thức STEM" id="{AC62E804-BA6D-4A20-BA90-31D8BA44CE3A}">
          <p14:sldIdLst/>
        </p14:section>
        <p14:section name="Sáng chế STEM" id="{0929B790-4050-4A38-92BB-6BC7A8F36E77}">
          <p14:sldIdLst/>
        </p14:section>
        <p14:section name="STEM và cuộc sống" id="{B69CB021-8670-4037-AF61-C4C11098D4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CD"/>
    <a:srgbClr val="649081"/>
    <a:srgbClr val="BBE3E3"/>
    <a:srgbClr val="BFDFCF"/>
    <a:srgbClr val="006699"/>
    <a:srgbClr val="FFE5E5"/>
    <a:srgbClr val="DBEDE4"/>
    <a:srgbClr val="B7DBC8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332" autoAdjust="0"/>
  </p:normalViewPr>
  <p:slideViewPr>
    <p:cSldViewPr snapToGrid="0">
      <p:cViewPr varScale="1">
        <p:scale>
          <a:sx n="78" d="100"/>
          <a:sy n="78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F70ECF-1567-4A4E-8CD4-4E9442FB76CC}"/>
              </a:ext>
            </a:extLst>
          </p:cNvPr>
          <p:cNvSpPr txBox="1"/>
          <p:nvPr/>
        </p:nvSpPr>
        <p:spPr>
          <a:xfrm>
            <a:off x="1086717" y="1038918"/>
            <a:ext cx="8701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NGỌC BÌNH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pic>
        <p:nvPicPr>
          <p:cNvPr id="3076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5" y="0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23156A-C23C-4FEA-9101-9719BE21FA88}"/>
              </a:ext>
            </a:extLst>
          </p:cNvPr>
          <p:cNvSpPr/>
          <p:nvPr/>
        </p:nvSpPr>
        <p:spPr>
          <a:xfrm>
            <a:off x="1500563" y="3061552"/>
            <a:ext cx="7705725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1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 Thị Kim Sơn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4C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-147541" y="5066607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B8BAFC-B8A4-C99B-66F4-2834C37E833D}"/>
              </a:ext>
            </a:extLst>
          </p:cNvPr>
          <p:cNvSpPr txBox="1"/>
          <p:nvPr/>
        </p:nvSpPr>
        <p:spPr>
          <a:xfrm>
            <a:off x="1451811" y="2024763"/>
            <a:ext cx="8701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A99518-10C5-DB74-2850-57B29EAA73F1}"/>
              </a:ext>
            </a:extLst>
          </p:cNvPr>
          <p:cNvSpPr txBox="1"/>
          <p:nvPr/>
        </p:nvSpPr>
        <p:spPr>
          <a:xfrm>
            <a:off x="1165268" y="2110950"/>
            <a:ext cx="870183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THỰC ĐƠN CÂN BẰNG LÀNH MẠNH CHO 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pic>
        <p:nvPicPr>
          <p:cNvPr id="5" name="Picture 15" descr="C:\Users\Administrator\Downloads\tải xuống (4).jpg">
            <a:extLst>
              <a:ext uri="{FF2B5EF4-FFF2-40B4-BE49-F238E27FC236}">
                <a16:creationId xmlns:a16="http://schemas.microsoft.com/office/drawing/2014/main" xmlns="" id="{99464BFB-F7F8-A4A2-9BA1-2EAF3B28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5" y="27976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Administrator\Downloads\tải xuống (4).jpg">
            <a:extLst>
              <a:ext uri="{FF2B5EF4-FFF2-40B4-BE49-F238E27FC236}">
                <a16:creationId xmlns:a16="http://schemas.microsoft.com/office/drawing/2014/main" xmlns="" id="{2CC6AC36-4FD9-48E7-3F35-1D5B3CFE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20" y="42049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Administrator\Downloads\tải xuống (4).jpg">
            <a:extLst>
              <a:ext uri="{FF2B5EF4-FFF2-40B4-BE49-F238E27FC236}">
                <a16:creationId xmlns:a16="http://schemas.microsoft.com/office/drawing/2014/main" xmlns="" id="{EEFDEA7F-8C97-749F-C04B-47EE811D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27" y="42049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Administrator\Downloads\tải xuống (4).jpg">
            <a:extLst>
              <a:ext uri="{FF2B5EF4-FFF2-40B4-BE49-F238E27FC236}">
                <a16:creationId xmlns:a16="http://schemas.microsoft.com/office/drawing/2014/main" xmlns="" id="{723D9788-FBAD-56F3-1ECE-59B3DF6C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56" y="69091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xmlns="" id="{52F48D70-2386-6894-BAAD-0DC0BD00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1195020" y="5096258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">
            <a:extLst>
              <a:ext uri="{FF2B5EF4-FFF2-40B4-BE49-F238E27FC236}">
                <a16:creationId xmlns:a16="http://schemas.microsoft.com/office/drawing/2014/main" xmlns="" id="{03F56993-2465-4018-3B79-F91FF38BA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2592896" y="5096258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xmlns="" id="{6E0A2DDE-12B2-56A1-750B-134EB8F09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3751610" y="5138131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xmlns="" id="{913A728E-8C98-9A07-641D-9C9B84626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5001206" y="5096259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xmlns="" id="{318091F4-1B64-BC7F-E40A-3A65D07C0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6322713" y="5096260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xmlns="" id="{62BF5358-ADEB-877B-7984-3DF526FBF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7690714" y="5096260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044A9CB-77E6-7CE9-7394-92FCF7B9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9238130" y="5114308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xmlns="" id="{5861D405-D1BA-8AAC-F572-2D9237837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10702377" y="5138131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757184" y="606438"/>
            <a:ext cx="8482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810590" y="2026188"/>
            <a:ext cx="7055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N</a:t>
            </a:r>
            <a:r>
              <a:rPr lang="vi-VN" sz="2800" dirty="0"/>
              <a:t>ếu </a:t>
            </a:r>
            <a:r>
              <a:rPr lang="vi-VN" sz="2800" b="1" dirty="0">
                <a:solidFill>
                  <a:srgbClr val="FF0000"/>
                </a:solidFill>
              </a:rPr>
              <a:t>mỗi bữa</a:t>
            </a:r>
            <a:r>
              <a:rPr lang="vi-VN" sz="2800" dirty="0"/>
              <a:t>, bạn đó ăn </a:t>
            </a:r>
            <a:r>
              <a:rPr lang="vi-VN" sz="2800" b="1" dirty="0">
                <a:solidFill>
                  <a:srgbClr val="FF0000"/>
                </a:solidFill>
              </a:rPr>
              <a:t>hai bát cơm</a:t>
            </a:r>
            <a:r>
              <a:rPr lang="vi-VN" sz="2800" dirty="0"/>
              <a:t>, </a:t>
            </a:r>
            <a:r>
              <a:rPr lang="vi-VN" sz="2800" b="1" dirty="0">
                <a:solidFill>
                  <a:srgbClr val="FF0000"/>
                </a:solidFill>
              </a:rPr>
              <a:t>mỗi bát khoảng 100 g chất bột đường</a:t>
            </a:r>
            <a:r>
              <a:rPr lang="vi-VN" sz="2800" dirty="0"/>
              <a:t>, thì lượng chất bột đường </a:t>
            </a:r>
            <a:r>
              <a:rPr lang="vi-VN" sz="2800" b="1" dirty="0">
                <a:solidFill>
                  <a:srgbClr val="FF0000"/>
                </a:solidFill>
              </a:rPr>
              <a:t>có phù hợp </a:t>
            </a:r>
            <a:r>
              <a:rPr lang="vi-VN" sz="2800" dirty="0"/>
              <a:t>theo Tháp dinh dưỡng không?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2078804-0915-4192-811E-E71DD0B8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201360" y="4375748"/>
            <a:ext cx="1988670" cy="2207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EF4C13-14EC-45C5-8DCE-B4A5B210E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369"/>
          <a:stretch/>
        </p:blipFill>
        <p:spPr>
          <a:xfrm>
            <a:off x="7858485" y="1798171"/>
            <a:ext cx="3363530" cy="45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xmlns="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53602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xmlns="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836318" y="575555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A4271F-6361-E789-9B68-F82D5510A85C}"/>
              </a:ext>
            </a:extLst>
          </p:cNvPr>
          <p:cNvSpPr txBox="1"/>
          <p:nvPr/>
        </p:nvSpPr>
        <p:spPr>
          <a:xfrm>
            <a:off x="774256" y="1624996"/>
            <a:ext cx="1051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thông tin về dinh dưỡng trong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2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56, 57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86E1304-F5A0-421A-8130-0613B357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23" y="2783716"/>
            <a:ext cx="8823688" cy="35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93024F-5B30-9117-CC7E-FC46FC9CA567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4FE478-FDB6-E7AE-91F7-33D2F214C915}"/>
              </a:ext>
            </a:extLst>
          </p:cNvPr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62A045B-9719-4FBD-AC27-4C4057FF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757" y="4168430"/>
            <a:ext cx="2499697" cy="22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26409" y="425241"/>
            <a:ext cx="7772321" cy="584776"/>
            <a:chOff x="3432899" y="1210319"/>
            <a:chExt cx="7772321" cy="584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35743" y="1210320"/>
              <a:ext cx="776947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32899" y="1210319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A9FF296-1E91-4577-AD38-765D8F4C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40" y="1770310"/>
            <a:ext cx="11146920" cy="40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527973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90214" y="399467"/>
            <a:ext cx="3110399" cy="586166"/>
            <a:chOff x="3496704" y="1184545"/>
            <a:chExt cx="3110399" cy="5861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9955" y="1184545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dirty="0" err="1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</a:t>
              </a:r>
              <a:r>
                <a:rPr lang="en-US" sz="3200" b="1" spc="50" dirty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ý </a:t>
              </a:r>
              <a:r>
                <a:rPr lang="en-US" sz="3200" b="1" spc="50" dirty="0" err="1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tưởng</a:t>
              </a:r>
              <a:endPara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6AFC8-71E3-1BB0-DA3A-EED9E72001AC}"/>
              </a:ext>
            </a:extLst>
          </p:cNvPr>
          <p:cNvSpPr txBox="1"/>
          <p:nvPr/>
        </p:nvSpPr>
        <p:spPr>
          <a:xfrm>
            <a:off x="876278" y="1764371"/>
            <a:ext cx="5581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(4), (5)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hãy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tên và 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 thảo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và bố cục trình bày, trang trí thực đơn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D274A96-1E1B-40A8-AD62-1816AF834878}"/>
              </a:ext>
            </a:extLst>
          </p:cNvPr>
          <p:cNvSpPr txBox="1"/>
          <p:nvPr/>
        </p:nvSpPr>
        <p:spPr>
          <a:xfrm>
            <a:off x="930752" y="4118724"/>
            <a:ext cx="107363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thực đơn đã phù hợp với chủ đề ăn uống cân bằng, lành mạnh chưa?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cho mấy ngày, mỗi ngày mấy bữa?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trình bày các ngày, các bữa, minh hoạ các món ăn như thế nào?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trí tổng thể và sử dụng màu sắc như thế nào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5D3EBE-D8FF-4274-8085-CBDE77ED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433" y="1182984"/>
            <a:ext cx="4600045" cy="31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1034986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9969286" cy="623687"/>
            <a:chOff x="3495548" y="1185932"/>
            <a:chExt cx="2241627" cy="2603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224047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107950" cmpd="sng">
                    <a:solidFill>
                      <a:prstClr val="white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SAF" panose="02040603050506020204" pitchFamily="18" charset="0"/>
                  <a:ea typeface="Roboto" panose="02000000000000000000" pitchFamily="2" charset="0"/>
                  <a:cs typeface="+mn-cs"/>
                </a:rPr>
                <a:t>LỰA CHỌN VẬT LIỆU, DỤNG CỤ, THIẾT KẾ CHI TIẾT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2229505" cy="25545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uLnTx/>
                  <a:uFillTx/>
                  <a:latin typeface="SVN-SAF" panose="02040603050506020204" pitchFamily="18" charset="0"/>
                  <a:ea typeface="Roboto" panose="02000000000000000000" pitchFamily="2" charset="0"/>
                  <a:cs typeface="+mn-cs"/>
                </a:rPr>
                <a:t>LỰA CHỌN VẬT LIỆU, DỤNG CỤ, THIẾT KẾ CHI TIẾT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329402" y="1070496"/>
            <a:ext cx="111745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vi-VN" sz="3200" dirty="0">
                <a:latin typeface="+mj-lt"/>
              </a:rPr>
              <a:t>Căn cứ vào các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yêu cầu (1), (2), (3)</a:t>
            </a:r>
            <a:r>
              <a:rPr lang="en-SG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SG" sz="32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SG" sz="3200" dirty="0" err="1">
                <a:latin typeface="+mj-lt"/>
                <a:cs typeface="Arial" panose="020B0604020202020204" pitchFamily="34" charset="0"/>
              </a:rPr>
              <a:t>thử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SG" sz="3200" dirty="0" err="1">
                <a:latin typeface="+mj-lt"/>
                <a:cs typeface="Arial" panose="020B0604020202020204" pitchFamily="34" charset="0"/>
              </a:rPr>
              <a:t>thách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SG" sz="3200" dirty="0">
                <a:latin typeface="+mj-lt"/>
              </a:rPr>
              <a:t>STEM </a:t>
            </a:r>
            <a:r>
              <a:rPr lang="en-SG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SG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56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,</a:t>
            </a:r>
            <a:r>
              <a:rPr lang="vi-VN" sz="3200" dirty="0">
                <a:latin typeface="+mj-lt"/>
              </a:rPr>
              <a:t>  thông tin trong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Tháp dinh dưỡ</a:t>
            </a:r>
            <a:r>
              <a:rPr lang="vi-VN" sz="3200" dirty="0">
                <a:latin typeface="+mj-lt"/>
              </a:rPr>
              <a:t>ng, hoàn thành món ăn cho thực đơn theo bản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g </a:t>
            </a:r>
            <a:r>
              <a:rPr lang="en-SG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SG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60.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vi-VN" sz="3200" dirty="0">
                <a:latin typeface="+mj-lt"/>
              </a:rPr>
              <a:t>Kiểm tra xem nội dung thực đơn đã đảm bảo các yêu cầu về ăn uống cân bằng, lành mạnh chưa. Điều chỉnh lại nếu chưa phù hợp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CEFCDC-627F-442D-BC8C-B77C64D6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53" y="3959871"/>
            <a:ext cx="7875367" cy="25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4296828" cy="596411"/>
            <a:chOff x="3495548" y="1185932"/>
            <a:chExt cx="966156" cy="24892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dirty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646297" y="1503169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Phân công nhiệm vụ trong nhóm theo bảng gợi ý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rồi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cùng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nhau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làm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thực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đơn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theo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thiết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kế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A0D8CC-4F02-4D56-0B44-348651C04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39"/>
          <a:stretch/>
        </p:blipFill>
        <p:spPr>
          <a:xfrm>
            <a:off x="4238937" y="2668102"/>
            <a:ext cx="7040705" cy="32212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AD09C99-70F3-4965-94B2-8A5588D4E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332618" y="3199123"/>
            <a:ext cx="223406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917920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29" y="399799"/>
            <a:ext cx="8609146" cy="596411"/>
            <a:chOff x="3495548" y="1185932"/>
            <a:chExt cx="1935795" cy="2489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192348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1935795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FE1CDD-693F-5110-FAF6-555980E48C19}"/>
              </a:ext>
            </a:extLst>
          </p:cNvPr>
          <p:cNvSpPr txBox="1"/>
          <p:nvPr/>
        </p:nvSpPr>
        <p:spPr>
          <a:xfrm>
            <a:off x="994938" y="1685424"/>
            <a:ext cx="62059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đơn với các yêu cầu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và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</a:t>
            </a:r>
            <a:endParaRPr lang="vi-VN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8CF8905-8D57-484C-9C2C-C54B7781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22" y="3231662"/>
            <a:ext cx="8402893" cy="30473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E89C878-BB7C-4CF6-B54D-BA7F7C436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897369" y="3564042"/>
            <a:ext cx="223406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5642702" cy="523221"/>
            <a:chOff x="3495548" y="1185932"/>
            <a:chExt cx="966156" cy="4544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836748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dirty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D8B69CE-E21E-FE44-A50D-36A0C19BF9A0}"/>
              </a:ext>
            </a:extLst>
          </p:cNvPr>
          <p:cNvSpPr txBox="1"/>
          <p:nvPr/>
        </p:nvSpPr>
        <p:spPr>
          <a:xfrm>
            <a:off x="1187620" y="1836767"/>
            <a:ext cx="113565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dirty="0">
                <a:latin typeface="+mj-lt"/>
              </a:rPr>
              <a:t>Các nhóm trưng bày thực </a:t>
            </a:r>
            <a:r>
              <a:rPr lang="vi-VN" sz="3600" dirty="0" smtClean="0">
                <a:latin typeface="+mj-lt"/>
              </a:rPr>
              <a:t>đơn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của nhóm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 smtClean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giá chéo theo các yêu cầu 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chọn thực đơn được yêu thích nhất</a:t>
            </a:r>
            <a:endParaRPr lang="vi-VN" sz="3200" b="1" dirty="0">
              <a:solidFill>
                <a:srgbClr val="F5811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A647C1-92C3-A94F-2EBB-1CB1070622FB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EDE9F3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DED6EA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D5CAE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94B0C7-8477-3C20-F614-2CCD7849C1EE}"/>
              </a:ext>
            </a:extLst>
          </p:cNvPr>
          <p:cNvGrpSpPr/>
          <p:nvPr/>
        </p:nvGrpSpPr>
        <p:grpSpPr>
          <a:xfrm>
            <a:off x="9067237" y="-24574"/>
            <a:ext cx="3586196" cy="7449566"/>
            <a:chOff x="9067237" y="-24574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DED6EA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DED6EA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24574"/>
              <a:ext cx="3349561" cy="7449566"/>
              <a:chOff x="9303872" y="-24574"/>
              <a:chExt cx="3349561" cy="7449566"/>
            </a:xfrm>
            <a:solidFill>
              <a:srgbClr val="D5CAE4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0FE7DB-27A5-8A4E-F0A0-AF5D84C77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924C7B8-FBFA-4D6E-BAC7-35C48EB6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757" y="4168430"/>
            <a:ext cx="2499697" cy="22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3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36002"/>
            <a:ext cx="12460941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452599" y="3229856"/>
            <a:ext cx="9451375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BÀI 9:THỰC ĐƠN AN TOÀN LÀNH MẠNH CHO EM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F70ECF-1567-4A4E-8CD4-4E9442FB76CC}"/>
              </a:ext>
            </a:extLst>
          </p:cNvPr>
          <p:cNvSpPr txBox="1"/>
          <p:nvPr/>
        </p:nvSpPr>
        <p:spPr>
          <a:xfrm>
            <a:off x="1548300" y="2456387"/>
            <a:ext cx="7900505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197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80859F-1208-4DAB-914C-454162736254}"/>
              </a:ext>
            </a:extLst>
          </p:cNvPr>
          <p:cNvSpPr/>
          <p:nvPr/>
        </p:nvSpPr>
        <p:spPr>
          <a:xfrm>
            <a:off x="1548300" y="2329030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6789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oogle Shape;1135;p78">
            <a:extLst>
              <a:ext uri="{FF2B5EF4-FFF2-40B4-BE49-F238E27FC236}">
                <a16:creationId xmlns:a16="http://schemas.microsoft.com/office/drawing/2014/main" xmlns="" id="{70785806-4AA3-E4EE-09BC-99BA834F38C4}"/>
              </a:ext>
            </a:extLst>
          </p:cNvPr>
          <p:cNvSpPr/>
          <p:nvPr/>
        </p:nvSpPr>
        <p:spPr>
          <a:xfrm>
            <a:off x="923601" y="1948925"/>
            <a:ext cx="5854345" cy="309753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ùng người thân tính chỉ số BMI cho từng người.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bên để xác định tình trạng cân nặng của mỗi người.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chế độ và thói quen ăn uống của mỗi người với Tháp dinh dưỡng để đề xuất những điều chỉnh cần thiết.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B50FF4A-22D8-4901-B4E8-A738D6DB37D3}"/>
              </a:ext>
            </a:extLst>
          </p:cNvPr>
          <p:cNvSpPr txBox="1"/>
          <p:nvPr/>
        </p:nvSpPr>
        <p:spPr>
          <a:xfrm>
            <a:off x="1782464" y="1223764"/>
            <a:ext cx="6570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Em làm bác sĩ gia đình </a:t>
            </a:r>
            <a:endParaRPr lang="en-SG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9215F7B-3C78-414C-8E79-B690F801C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757" y="1348314"/>
            <a:ext cx="4322760" cy="53960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4A22068-E2E5-4DB5-A0BE-EF082B5B2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96" y="5276507"/>
            <a:ext cx="1738899" cy="15268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28BC139-317C-49C1-AC20-BF39611C9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237" y="5450908"/>
            <a:ext cx="4079380" cy="10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oogle Shape;1135;p78">
            <a:extLst>
              <a:ext uri="{FF2B5EF4-FFF2-40B4-BE49-F238E27FC236}">
                <a16:creationId xmlns:a16="http://schemas.microsoft.com/office/drawing/2014/main" xmlns="" id="{70785806-4AA3-E4EE-09BC-99BA834F38C4}"/>
              </a:ext>
            </a:extLst>
          </p:cNvPr>
          <p:cNvSpPr/>
          <p:nvPr/>
        </p:nvSpPr>
        <p:spPr>
          <a:xfrm>
            <a:off x="782333" y="1490807"/>
            <a:ext cx="11126247" cy="137726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cần thiết như thế nào với cơ thể? </a:t>
            </a:r>
            <a:endParaRPr lang="en-SG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như thế nào là đúng cách và tốt cho sức khoẻ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D082AA1-8AD1-43A7-944D-926F4EE94509}"/>
              </a:ext>
            </a:extLst>
          </p:cNvPr>
          <p:cNvSpPr txBox="1"/>
          <p:nvPr/>
        </p:nvSpPr>
        <p:spPr>
          <a:xfrm>
            <a:off x="5127820" y="3195612"/>
            <a:ext cx="6392924" cy="2631490"/>
          </a:xfrm>
          <a:prstGeom prst="rect">
            <a:avLst/>
          </a:prstGeom>
          <a:solidFill>
            <a:srgbClr val="EDE9F3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vi-VN" sz="2800" dirty="0"/>
              <a:t>–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thông tin trên Internet để trả lời các câu hỏi trên. 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Viết tóm tắt câu trả lời và chia sẻ với người thân, bạn bè để cùng thực hiện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8752AC8-F844-41F8-802D-3F7867F00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17" y="2764021"/>
            <a:ext cx="4068129" cy="3753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233FDD9-E14A-47D8-844E-CC0ED0C72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834" y="5417622"/>
            <a:ext cx="6618549" cy="10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1449651" y="1416789"/>
            <a:ext cx="9201819" cy="4952839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25248E-A0D6-AD5A-5800-9A78FC7887FD}"/>
              </a:ext>
            </a:extLst>
          </p:cNvPr>
          <p:cNvSpPr txBox="1"/>
          <p:nvPr/>
        </p:nvSpPr>
        <p:spPr>
          <a:xfrm>
            <a:off x="3923212" y="356368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1" y="1451587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37084">
            <a:off x="9169665" y="-146315"/>
            <a:ext cx="2376488" cy="2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23" y="968608"/>
            <a:ext cx="5256708" cy="1433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347" y="1216793"/>
            <a:ext cx="5124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STEM</a:t>
            </a:r>
            <a:endParaRPr lang="en-US" sz="4000" b="1" spc="50" dirty="0">
              <a:ln w="9525" cmpd="sng">
                <a:noFill/>
                <a:prstDash val="solid"/>
              </a:ln>
              <a:solidFill>
                <a:srgbClr val="00A68B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Oval 39">
            <a:extLst>
              <a:ext uri="{FF2B5EF4-FFF2-40B4-BE49-F238E27FC236}">
                <a16:creationId xmlns:a16="http://schemas.microsoft.com/office/drawing/2014/main" xmlns="" id="{DAD5D867-6AD2-4840-85E4-7C8CF6BA1ADE}"/>
              </a:ext>
            </a:extLst>
          </p:cNvPr>
          <p:cNvSpPr/>
          <p:nvPr/>
        </p:nvSpPr>
        <p:spPr>
          <a:xfrm>
            <a:off x="5967055" y="541595"/>
            <a:ext cx="5921026" cy="2370701"/>
          </a:xfrm>
          <a:custGeom>
            <a:avLst/>
            <a:gdLst>
              <a:gd name="connsiteX0" fmla="*/ 7875 w 5921026"/>
              <a:gd name="connsiteY0" fmla="*/ 2821703 h 2370701"/>
              <a:gd name="connsiteX1" fmla="*/ 800746 w 5921026"/>
              <a:gd name="connsiteY1" fmla="*/ 1996076 h 2370701"/>
              <a:gd name="connsiteX2" fmla="*/ 2401711 w 5921026"/>
              <a:gd name="connsiteY2" fmla="*/ 21306 h 2370701"/>
              <a:gd name="connsiteX3" fmla="*/ 4615166 w 5921026"/>
              <a:gd name="connsiteY3" fmla="*/ 202421 h 2370701"/>
              <a:gd name="connsiteX4" fmla="*/ 3781312 w 5921026"/>
              <a:gd name="connsiteY4" fmla="*/ 2324233 h 2370701"/>
              <a:gd name="connsiteX5" fmla="*/ 1716536 w 5921026"/>
              <a:gd name="connsiteY5" fmla="*/ 2260980 h 2370701"/>
              <a:gd name="connsiteX6" fmla="*/ 7875 w 5921026"/>
              <a:gd name="connsiteY6" fmla="*/ 2821703 h 23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026" h="2370701" fill="none" extrusionOk="0">
                <a:moveTo>
                  <a:pt x="7875" y="2821703"/>
                </a:moveTo>
                <a:cubicBezTo>
                  <a:pt x="286107" y="2641796"/>
                  <a:pt x="548813" y="2308128"/>
                  <a:pt x="800746" y="1996076"/>
                </a:cubicBezTo>
                <a:cubicBezTo>
                  <a:pt x="-825057" y="1270371"/>
                  <a:pt x="51064" y="203774"/>
                  <a:pt x="2401711" y="21306"/>
                </a:cubicBezTo>
                <a:cubicBezTo>
                  <a:pt x="3130737" y="-95487"/>
                  <a:pt x="4091230" y="66979"/>
                  <a:pt x="4615166" y="202421"/>
                </a:cubicBezTo>
                <a:cubicBezTo>
                  <a:pt x="6666541" y="710549"/>
                  <a:pt x="6308596" y="2016134"/>
                  <a:pt x="3781312" y="2324233"/>
                </a:cubicBezTo>
                <a:cubicBezTo>
                  <a:pt x="3202811" y="2420850"/>
                  <a:pt x="2345084" y="2511079"/>
                  <a:pt x="1716536" y="2260980"/>
                </a:cubicBezTo>
                <a:cubicBezTo>
                  <a:pt x="1522004" y="2460275"/>
                  <a:pt x="572377" y="2727301"/>
                  <a:pt x="7875" y="2821703"/>
                </a:cubicBezTo>
                <a:close/>
              </a:path>
              <a:path w="5921026" h="2370701" stroke="0" extrusionOk="0">
                <a:moveTo>
                  <a:pt x="7875" y="2821703"/>
                </a:moveTo>
                <a:cubicBezTo>
                  <a:pt x="318956" y="2415459"/>
                  <a:pt x="649317" y="2265006"/>
                  <a:pt x="800746" y="1996076"/>
                </a:cubicBezTo>
                <a:cubicBezTo>
                  <a:pt x="-624727" y="1480958"/>
                  <a:pt x="356994" y="61691"/>
                  <a:pt x="2401711" y="21306"/>
                </a:cubicBezTo>
                <a:cubicBezTo>
                  <a:pt x="3161886" y="-38227"/>
                  <a:pt x="4001501" y="15431"/>
                  <a:pt x="4615166" y="202421"/>
                </a:cubicBezTo>
                <a:cubicBezTo>
                  <a:pt x="6669346" y="667566"/>
                  <a:pt x="6299653" y="2142037"/>
                  <a:pt x="3781312" y="2324233"/>
                </a:cubicBezTo>
                <a:cubicBezTo>
                  <a:pt x="3029754" y="2367988"/>
                  <a:pt x="2355458" y="2265252"/>
                  <a:pt x="1716536" y="2260980"/>
                </a:cubicBezTo>
                <a:cubicBezTo>
                  <a:pt x="1432140" y="2242375"/>
                  <a:pt x="500908" y="2621105"/>
                  <a:pt x="7875" y="28217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49867"/>
                      <a:gd name="adj2" fmla="val 6902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STEM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trang 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55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trả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lời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hỏi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D8E0752-F250-4D06-8F5E-ECBABE492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913" y="3101882"/>
            <a:ext cx="3344420" cy="3397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46" y="3834581"/>
            <a:ext cx="65261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BMI của bé Hoa là bao nhiêu?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xem cơ thể bé Hoa thuộc vùng nào theo hình 1?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em cần có chế độ ăn uống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để cơ thể khỏe mạnh?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altLang="vi-VN" sz="2800" b="1" dirty="0" smtClean="0">
                <a:latin typeface="Times New Roman" pitchFamily="18" charset="0"/>
                <a:cs typeface="Times New Roman" pitchFamily="18" charset="0"/>
              </a:rPr>
              <a:t>Hãy xây dựng thực đơn ăn uống cân bằng lành mạnh cho các bạn học sinh lớp 4 trong hai ngày mỗi ngày ba bữa theo các yêu cầu trong phần thử thách Stem trang 56 </a:t>
            </a:r>
            <a:endParaRPr lang="vi-VN" altLang="vi-VN" sz="2800" b="1" dirty="0"/>
          </a:p>
        </p:txBody>
      </p:sp>
      <p:sp>
        <p:nvSpPr>
          <p:cNvPr id="34" name="Speech Bubble: Oval 4">
            <a:extLst>
              <a:ext uri="{FF2B5EF4-FFF2-40B4-BE49-F238E27FC236}">
                <a16:creationId xmlns:a16="http://schemas.microsoft.com/office/drawing/2014/main" xmlns="" id="{94501F37-9E86-BFF3-957E-88C2046685A3}"/>
              </a:ext>
            </a:extLst>
          </p:cNvPr>
          <p:cNvSpPr/>
          <p:nvPr/>
        </p:nvSpPr>
        <p:spPr>
          <a:xfrm>
            <a:off x="1960146" y="3348521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THỬ</a:t>
            </a:r>
            <a:r>
              <a:rPr lang="en-US" sz="3600" b="1" dirty="0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STEM</a:t>
            </a: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trang 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56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F50C654-9698-6D4C-5EDF-B51A590A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2" y="670346"/>
            <a:ext cx="13773821" cy="31539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CA4FE73-B399-4660-B149-EFA47B41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957" y="3824257"/>
            <a:ext cx="2804959" cy="276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xmlns="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53602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xmlns="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836318" y="575555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A4271F-6361-E789-9B68-F82D5510A85C}"/>
              </a:ext>
            </a:extLst>
          </p:cNvPr>
          <p:cNvSpPr txBox="1"/>
          <p:nvPr/>
        </p:nvSpPr>
        <p:spPr>
          <a:xfrm>
            <a:off x="774256" y="1624996"/>
            <a:ext cx="1051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thông tin về dinh dưỡng trong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2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56, 57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86E1304-F5A0-421A-8130-0613B357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23" y="2783716"/>
            <a:ext cx="8823688" cy="35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1285585" y="1660940"/>
            <a:ext cx="73250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Chế độ ăn uống cân bằng, lành mạnh cần đảm bảo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đủ các chất dinh dưỡng với lượng phù hợp</a:t>
            </a:r>
            <a:r>
              <a:rPr lang="vi-VN" sz="3200" dirty="0">
                <a:latin typeface="+mj-lt"/>
              </a:rPr>
              <a:t>.</a:t>
            </a:r>
            <a:r>
              <a:rPr lang="en-SG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Cụ thể cần: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đủ chất bột đường và hoa quả, rau xanh;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vừa phải chất đạm;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có mức độ chất béo,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ít đồ ngọt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hạn chế ăn mặn.</a:t>
            </a:r>
            <a:endParaRPr lang="x-none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67C9A3-97DC-48AD-AB18-C8C15DE0D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8"/>
          <a:stretch/>
        </p:blipFill>
        <p:spPr>
          <a:xfrm>
            <a:off x="8458988" y="3126242"/>
            <a:ext cx="3733012" cy="35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957133" y="523072"/>
            <a:ext cx="8482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7484421" y="1946614"/>
            <a:ext cx="3613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Tháp dinh dưỡng và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D87B5A-57E0-45D7-B4AC-E765A4F6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7" y="1448505"/>
            <a:ext cx="5778794" cy="53330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2078804-0915-4192-811E-E71DD0B8A7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8235400" y="4236820"/>
            <a:ext cx="223406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xmlns="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44BD54-CD0C-F2AA-F786-E1AC828AF9D1}"/>
              </a:ext>
            </a:extLst>
          </p:cNvPr>
          <p:cNvSpPr txBox="1"/>
          <p:nvPr/>
        </p:nvSpPr>
        <p:spPr>
          <a:xfrm>
            <a:off x="1850124" y="616974"/>
            <a:ext cx="8482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xmlns="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DB3694-E2AD-4E5B-B9ED-168A1C2A6B5A}"/>
              </a:ext>
            </a:extLst>
          </p:cNvPr>
          <p:cNvSpPr txBox="1"/>
          <p:nvPr/>
        </p:nvSpPr>
        <p:spPr>
          <a:xfrm>
            <a:off x="698993" y="1935427"/>
            <a:ext cx="33635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Cho biết thực đơn ngày nào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tốt cho sức khoẻ</a:t>
            </a:r>
            <a:r>
              <a:rPr lang="vi-VN" sz="3200" dirty="0">
                <a:latin typeface="+mj-lt"/>
              </a:rPr>
              <a:t>? Giải thích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vì sao</a:t>
            </a:r>
            <a:r>
              <a:rPr lang="vi-VN" sz="3200" b="1" dirty="0">
                <a:solidFill>
                  <a:srgbClr val="FF0000"/>
                </a:solidFill>
              </a:rPr>
              <a:t>.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2078804-0915-4192-811E-E71DD0B8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120791" y="4126170"/>
            <a:ext cx="2234062" cy="2479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EF4C13-14EC-45C5-8DCE-B4A5B210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051" y="1816481"/>
            <a:ext cx="7709064" cy="45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920</Words>
  <Application>Microsoft Office PowerPoint</Application>
  <PresentationFormat>Widescreen</PresentationFormat>
  <Paragraphs>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HP001 4 hàng 2 ô ly</vt:lpstr>
      <vt:lpstr>Open Sans</vt:lpstr>
      <vt:lpstr>Roboto</vt:lpstr>
      <vt:lpstr>Roboto Black</vt:lpstr>
      <vt:lpstr>SVN-SAF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DELL</cp:lastModifiedBy>
  <cp:revision>78</cp:revision>
  <dcterms:created xsi:type="dcterms:W3CDTF">2023-09-04T08:16:17Z</dcterms:created>
  <dcterms:modified xsi:type="dcterms:W3CDTF">2024-05-09T14:22:33Z</dcterms:modified>
</cp:coreProperties>
</file>