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7"/>
  </p:notesMasterIdLst>
  <p:sldIdLst>
    <p:sldId id="268" r:id="rId2"/>
    <p:sldId id="269" r:id="rId3"/>
    <p:sldId id="270" r:id="rId4"/>
    <p:sldId id="271" r:id="rId5"/>
    <p:sldId id="273" r:id="rId6"/>
    <p:sldId id="274" r:id="rId7"/>
    <p:sldId id="275" r:id="rId8"/>
    <p:sldId id="276" r:id="rId9"/>
    <p:sldId id="277" r:id="rId10"/>
    <p:sldId id="278" r:id="rId11"/>
    <p:sldId id="279" r:id="rId12"/>
    <p:sldId id="280" r:id="rId13"/>
    <p:sldId id="281" r:id="rId14"/>
    <p:sldId id="282" r:id="rId15"/>
    <p:sldId id="284" r:id="rId16"/>
  </p:sldIdLst>
  <p:sldSz cx="12192000" cy="6858000"/>
  <p:notesSz cx="6858000" cy="9144000"/>
  <p:embeddedFontLst>
    <p:embeddedFont>
      <p:font typeface="Roboto"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Roboto Black" panose="020B060402020202020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NnBaDqcdN3AmCASMIYQkVFhVG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39454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184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88" name="Google Shape;5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568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Kiểm tra theo tiêu chí, điều chỉnh nếu chưa đúng tiêu chí</a:t>
            </a:r>
            <a:endParaRPr/>
          </a:p>
        </p:txBody>
      </p:sp>
      <p:sp>
        <p:nvSpPr>
          <p:cNvPr id="598" name="Google Shape;59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753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ĐạI diện từng nhóm lên trình bày sản phẩm của nhóm, nêu ưu điểm, nhược điểm của sản phẩm. Sử dụng vật liệu gì? Có đạt tiêu chí không? Công đoạn nào khó nhất? Nhóm đã khắc phục thế nào?</a:t>
            </a:r>
            <a:endParaRPr>
              <a:latin typeface="Times New Roman"/>
              <a:ea typeface="Times New Roman"/>
              <a:cs typeface="Times New Roman"/>
              <a:sym typeface="Times New Roman"/>
            </a:endParaRPr>
          </a:p>
        </p:txBody>
      </p:sp>
      <p:sp>
        <p:nvSpPr>
          <p:cNvPr id="609" name="Google Shape;6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4520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20" name="Google Shape;6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7448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64" name="Google Shape;6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747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94" name="Google Shape;6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005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486" name="Google Shape;4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3038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trong đó có thể gợi mở cho HS cách làm sử dụng hình vẽ, cắt dán</a:t>
            </a: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763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508" name="Google Shape;5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646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HS lựa chọn vật liệu dùng làm đồ dùng học tập</a:t>
            </a:r>
            <a:endParaRPr/>
          </a:p>
        </p:txBody>
      </p:sp>
      <p:sp>
        <p:nvSpPr>
          <p:cNvPr id="530" name="Google Shape;5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065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hiện theo ý tưởng của nhóm, hướng dẫn nếu nhóm gặp khó khăn</a:t>
            </a:r>
            <a:endParaRPr>
              <a:latin typeface="Times New Roman"/>
              <a:ea typeface="Times New Roman"/>
              <a:cs typeface="Times New Roman"/>
              <a:sym typeface="Times New Roman"/>
            </a:endParaRPr>
          </a:p>
        </p:txBody>
      </p:sp>
      <p:sp>
        <p:nvSpPr>
          <p:cNvPr id="545" name="Google Shape;5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063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57" name="Google Shape;5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798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68" name="Google Shape;5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211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78" name="Google Shape;5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683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3"/>
          <p:cNvSpPr>
            <a:spLocks noGrp="1"/>
          </p:cNvSpPr>
          <p:nvPr>
            <p:ph type="pic" idx="2"/>
          </p:nvPr>
        </p:nvSpPr>
        <p:spPr>
          <a:xfrm>
            <a:off x="5183188" y="987425"/>
            <a:ext cx="6172200" cy="4873625"/>
          </a:xfrm>
          <a:prstGeom prst="rect">
            <a:avLst/>
          </a:prstGeom>
          <a:noFill/>
          <a:ln>
            <a:noFill/>
          </a:ln>
        </p:spPr>
      </p:sp>
      <p:sp>
        <p:nvSpPr>
          <p:cNvPr id="218" name="Google Shape;21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80" name="Google Shape;480;p13"/>
          <p:cNvSpPr txBox="1"/>
          <p:nvPr/>
        </p:nvSpPr>
        <p:spPr>
          <a:xfrm>
            <a:off x="5354270" y="1559468"/>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BÍ ẨN</a:t>
            </a:r>
            <a:endParaRPr/>
          </a:p>
        </p:txBody>
      </p:sp>
      <p:pic>
        <p:nvPicPr>
          <p:cNvPr id="481" name="Google Shape;481;p13"/>
          <p:cNvPicPr preferRelativeResize="0"/>
          <p:nvPr/>
        </p:nvPicPr>
        <p:blipFill rotWithShape="1">
          <a:blip r:embed="rId3">
            <a:alphaModFix/>
          </a:blip>
          <a:srcRect/>
          <a:stretch/>
        </p:blipFill>
        <p:spPr>
          <a:xfrm>
            <a:off x="6130636" y="4791010"/>
            <a:ext cx="4183812" cy="1795415"/>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4">
            <a:alphaModFix/>
          </a:blip>
          <a:srcRect/>
          <a:stretch/>
        </p:blipFill>
        <p:spPr>
          <a:xfrm>
            <a:off x="0" y="1520347"/>
            <a:ext cx="5117867" cy="5337653"/>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23" presetClass="entr" presetSubtype="16"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 calcmode="lin" valueType="num">
                                      <p:cBhvr additive="base">
                                        <p:cTn id="10" dur="500"/>
                                        <p:tgtEl>
                                          <p:spTgt spid="482"/>
                                        </p:tgtEl>
                                        <p:attrNameLst>
                                          <p:attrName>ppt_w</p:attrName>
                                        </p:attrNameLst>
                                      </p:cBhvr>
                                      <p:tavLst>
                                        <p:tav tm="0">
                                          <p:val>
                                            <p:strVal val="0"/>
                                          </p:val>
                                        </p:tav>
                                        <p:tav tm="100000">
                                          <p:val>
                                            <p:strVal val="#ppt_w"/>
                                          </p:val>
                                        </p:tav>
                                      </p:tavLst>
                                    </p:anim>
                                    <p:anim calcmode="lin" valueType="num">
                                      <p:cBhvr additive="base">
                                        <p:cTn id="11" dur="500"/>
                                        <p:tgtEl>
                                          <p:spTgt spid="482"/>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81"/>
                                        </p:tgtEl>
                                        <p:attrNameLst>
                                          <p:attrName>style.visibility</p:attrName>
                                        </p:attrNameLst>
                                      </p:cBhvr>
                                      <p:to>
                                        <p:strVal val="visible"/>
                                      </p:to>
                                    </p:set>
                                    <p:anim calcmode="lin" valueType="num">
                                      <p:cBhvr additive="base">
                                        <p:cTn id="14" dur="500"/>
                                        <p:tgtEl>
                                          <p:spTgt spid="481"/>
                                        </p:tgtEl>
                                        <p:attrNameLst>
                                          <p:attrName>ppt_w</p:attrName>
                                        </p:attrNameLst>
                                      </p:cBhvr>
                                      <p:tavLst>
                                        <p:tav tm="0">
                                          <p:val>
                                            <p:strVal val="0"/>
                                          </p:val>
                                        </p:tav>
                                        <p:tav tm="100000">
                                          <p:val>
                                            <p:strVal val="#ppt_w"/>
                                          </p:val>
                                        </p:tav>
                                      </p:tavLst>
                                    </p:anim>
                                    <p:anim calcmode="lin" valueType="num">
                                      <p:cBhvr additive="base">
                                        <p:cTn id="15" dur="500"/>
                                        <p:tgtEl>
                                          <p:spTgt spid="4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3"/>
          <p:cNvSpPr txBox="1"/>
          <p:nvPr/>
        </p:nvSpPr>
        <p:spPr>
          <a:xfrm>
            <a:off x="275863" y="3491589"/>
            <a:ext cx="4838398" cy="110799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Gắn băng giấy có 6 ô (ở bước 2) và luồn các băng giấy (ở bước 1) lên tấm bìa và hoàn thiện sản phẩm</a:t>
            </a:r>
            <a:endParaRPr sz="2400" b="0" i="0" u="none" strike="noStrike" cap="none">
              <a:solidFill>
                <a:srgbClr val="002060"/>
              </a:solidFill>
              <a:latin typeface="Roboto"/>
              <a:ea typeface="Roboto"/>
              <a:cs typeface="Roboto"/>
              <a:sym typeface="Roboto"/>
            </a:endParaRPr>
          </a:p>
        </p:txBody>
      </p:sp>
      <p:sp>
        <p:nvSpPr>
          <p:cNvPr id="592" name="Google Shape;592;p23"/>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93" name="Google Shape;593;p23"/>
          <p:cNvSpPr/>
          <p:nvPr/>
        </p:nvSpPr>
        <p:spPr>
          <a:xfrm>
            <a:off x="1962042" y="183216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4</a:t>
            </a:r>
            <a:endParaRPr/>
          </a:p>
        </p:txBody>
      </p:sp>
      <p:pic>
        <p:nvPicPr>
          <p:cNvPr id="594" name="Google Shape;594;p23"/>
          <p:cNvPicPr preferRelativeResize="0"/>
          <p:nvPr/>
        </p:nvPicPr>
        <p:blipFill rotWithShape="1">
          <a:blip r:embed="rId3">
            <a:alphaModFix/>
          </a:blip>
          <a:srcRect/>
          <a:stretch/>
        </p:blipFill>
        <p:spPr>
          <a:xfrm>
            <a:off x="4982542" y="1068415"/>
            <a:ext cx="5940029" cy="545448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p:tgtEl>
                                          <p:spTgt spid="590"/>
                                        </p:tgtEl>
                                        <p:attrNameLst>
                                          <p:attrName>ppt_w</p:attrName>
                                        </p:attrNameLst>
                                      </p:cBhvr>
                                      <p:tavLst>
                                        <p:tav tm="0">
                                          <p:val>
                                            <p:strVal val="0"/>
                                          </p:val>
                                        </p:tav>
                                        <p:tav tm="100000">
                                          <p:val>
                                            <p:strVal val="#ppt_w"/>
                                          </p:val>
                                        </p:tav>
                                      </p:tavLst>
                                    </p:anim>
                                    <p:anim calcmode="lin" valueType="num">
                                      <p:cBhvr additive="base">
                                        <p:cTn id="8" dur="500"/>
                                        <p:tgtEl>
                                          <p:spTgt spid="59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92"/>
                                        </p:tgtEl>
                                        <p:attrNameLst>
                                          <p:attrName>style.visibility</p:attrName>
                                        </p:attrNameLst>
                                      </p:cBhvr>
                                      <p:to>
                                        <p:strVal val="visible"/>
                                      </p:to>
                                    </p:set>
                                    <p:animEffect transition="in" filter="fade">
                                      <p:cBhvr>
                                        <p:cTn id="11" dur="500"/>
                                        <p:tgtEl>
                                          <p:spTgt spid="592"/>
                                        </p:tgtEl>
                                      </p:cBhvr>
                                    </p:animEffect>
                                  </p:childTnLst>
                                </p:cTn>
                              </p:par>
                              <p:par>
                                <p:cTn id="12" presetID="10" presetClass="entr" presetSubtype="0" fill="hold" nodeType="withEffect">
                                  <p:stCondLst>
                                    <p:cond delay="0"/>
                                  </p:stCondLst>
                                  <p:childTnLst>
                                    <p:set>
                                      <p:cBhvr>
                                        <p:cTn id="13" dur="1" fill="hold">
                                          <p:stCondLst>
                                            <p:cond delay="0"/>
                                          </p:stCondLst>
                                        </p:cTn>
                                        <p:tgtEl>
                                          <p:spTgt spid="594"/>
                                        </p:tgtEl>
                                        <p:attrNameLst>
                                          <p:attrName>style.visibility</p:attrName>
                                        </p:attrNameLst>
                                      </p:cBhvr>
                                      <p:to>
                                        <p:strVal val="visible"/>
                                      </p:to>
                                    </p:set>
                                    <p:animEffect transition="in" filter="fade">
                                      <p:cBhvr>
                                        <p:cTn id="14"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4"/>
          <p:cNvSpPr txBox="1"/>
          <p:nvPr/>
        </p:nvSpPr>
        <p:spPr>
          <a:xfrm>
            <a:off x="1939062" y="1135022"/>
            <a:ext cx="93799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0" i="0" u="none" strike="noStrike" cap="none">
                <a:solidFill>
                  <a:srgbClr val="002060"/>
                </a:solidFill>
                <a:latin typeface="Roboto"/>
                <a:ea typeface="Roboto"/>
                <a:cs typeface="Roboto"/>
                <a:sym typeface="Roboto"/>
              </a:rPr>
              <a:t>Kiểm tra và điều chỉnh sản phẩm theo các tiêu chí</a:t>
            </a:r>
            <a:endParaRPr/>
          </a:p>
        </p:txBody>
      </p:sp>
      <p:sp>
        <p:nvSpPr>
          <p:cNvPr id="601" name="Google Shape;601;p24"/>
          <p:cNvSpPr/>
          <p:nvPr/>
        </p:nvSpPr>
        <p:spPr>
          <a:xfrm>
            <a:off x="1374584" y="1941780"/>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3" name="Google Shape;603;p24"/>
          <p:cNvSpPr txBox="1"/>
          <p:nvPr/>
        </p:nvSpPr>
        <p:spPr>
          <a:xfrm>
            <a:off x="5627620" y="2685093"/>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604" name="Google Shape;604;p24"/>
          <p:cNvSpPr txBox="1"/>
          <p:nvPr/>
        </p:nvSpPr>
        <p:spPr>
          <a:xfrm>
            <a:off x="5627620" y="4154283"/>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605" name="Google Shape;605;p24"/>
          <p:cNvPicPr preferRelativeResize="0"/>
          <p:nvPr/>
        </p:nvPicPr>
        <p:blipFill rotWithShape="1">
          <a:blip r:embed="rId3">
            <a:alphaModFix/>
          </a:blip>
          <a:srcRect/>
          <a:stretch/>
        </p:blipFill>
        <p:spPr>
          <a:xfrm>
            <a:off x="1626393" y="2216149"/>
            <a:ext cx="3635736" cy="333854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par>
                                <p:cTn id="14" presetID="10" presetClass="entr" presetSubtype="0" fill="hold" nodeType="withEffect">
                                  <p:stCondLst>
                                    <p:cond delay="0"/>
                                  </p:stCondLst>
                                  <p:childTnLst>
                                    <p:set>
                                      <p:cBhvr>
                                        <p:cTn id="15" dur="1" fill="hold">
                                          <p:stCondLst>
                                            <p:cond delay="0"/>
                                          </p:stCondLst>
                                        </p:cTn>
                                        <p:tgtEl>
                                          <p:spTgt spid="604"/>
                                        </p:tgtEl>
                                        <p:attrNameLst>
                                          <p:attrName>style.visibility</p:attrName>
                                        </p:attrNameLst>
                                      </p:cBhvr>
                                      <p:to>
                                        <p:strVal val="visible"/>
                                      </p:to>
                                    </p:set>
                                    <p:animEffect transition="in" filter="fade">
                                      <p:cBhvr>
                                        <p:cTn id="16" dur="500"/>
                                        <p:tgtEl>
                                          <p:spTgt spid="604"/>
                                        </p:tgtEl>
                                      </p:cBhvr>
                                    </p:animEffect>
                                  </p:childTnLst>
                                </p:cTn>
                              </p:par>
                              <p:par>
                                <p:cTn id="17" presetID="10" presetClass="entr" presetSubtype="0" fill="hold" nodeType="withEffect">
                                  <p:stCondLst>
                                    <p:cond delay="0"/>
                                  </p:stCondLst>
                                  <p:childTnLst>
                                    <p:set>
                                      <p:cBhvr>
                                        <p:cTn id="18" dur="1" fill="hold">
                                          <p:stCondLst>
                                            <p:cond delay="0"/>
                                          </p:stCondLst>
                                        </p:cTn>
                                        <p:tgtEl>
                                          <p:spTgt spid="605"/>
                                        </p:tgtEl>
                                        <p:attrNameLst>
                                          <p:attrName>style.visibility</p:attrName>
                                        </p:attrNameLst>
                                      </p:cBhvr>
                                      <p:to>
                                        <p:strVal val="visible"/>
                                      </p:to>
                                    </p:set>
                                    <p:animEffect transition="in" filter="fade">
                                      <p:cBhvr>
                                        <p:cTn id="19"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2" name="Google Shape;612;p25"/>
          <p:cNvSpPr txBox="1"/>
          <p:nvPr/>
        </p:nvSpPr>
        <p:spPr>
          <a:xfrm>
            <a:off x="2100665" y="483640"/>
            <a:ext cx="8619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TRƯNG BÀY VÀ THUYẾT TRÌNH SẢN PHẨM</a:t>
            </a:r>
            <a:endParaRPr sz="3200" b="1" i="0" u="none" strike="noStrike" cap="none">
              <a:solidFill>
                <a:srgbClr val="002060"/>
              </a:solidFill>
              <a:latin typeface="Roboto"/>
              <a:ea typeface="Roboto"/>
              <a:cs typeface="Roboto"/>
              <a:sym typeface="Roboto"/>
            </a:endParaRPr>
          </a:p>
        </p:txBody>
      </p:sp>
      <p:pic>
        <p:nvPicPr>
          <p:cNvPr id="613" name="Google Shape;613;p25"/>
          <p:cNvPicPr preferRelativeResize="0"/>
          <p:nvPr/>
        </p:nvPicPr>
        <p:blipFill rotWithShape="1">
          <a:blip r:embed="rId3">
            <a:alphaModFix/>
          </a:blip>
          <a:srcRect/>
          <a:stretch/>
        </p:blipFill>
        <p:spPr>
          <a:xfrm>
            <a:off x="7746582" y="4462368"/>
            <a:ext cx="2298615" cy="986413"/>
          </a:xfrm>
          <a:prstGeom prst="rect">
            <a:avLst/>
          </a:prstGeom>
          <a:noFill/>
          <a:ln>
            <a:noFill/>
          </a:ln>
          <a:effectLst>
            <a:outerShdw blurRad="63500" sx="102000" sy="102000" algn="ctr" rotWithShape="0">
              <a:srgbClr val="000000">
                <a:alpha val="40000"/>
              </a:srgbClr>
            </a:outerShdw>
          </a:effectLst>
        </p:spPr>
      </p:pic>
      <p:pic>
        <p:nvPicPr>
          <p:cNvPr id="614" name="Google Shape;614;p25"/>
          <p:cNvPicPr preferRelativeResize="0"/>
          <p:nvPr/>
        </p:nvPicPr>
        <p:blipFill rotWithShape="1">
          <a:blip r:embed="rId4">
            <a:alphaModFix/>
          </a:blip>
          <a:srcRect/>
          <a:stretch/>
        </p:blipFill>
        <p:spPr>
          <a:xfrm>
            <a:off x="1158378" y="2469211"/>
            <a:ext cx="3128928" cy="3263300"/>
          </a:xfrm>
          <a:prstGeom prst="rect">
            <a:avLst/>
          </a:prstGeom>
          <a:noFill/>
          <a:ln>
            <a:noFill/>
          </a:ln>
          <a:effectLst>
            <a:outerShdw blurRad="63500" sx="102000" sy="102000" algn="ctr" rotWithShape="0">
              <a:srgbClr val="000000">
                <a:alpha val="40000"/>
              </a:srgbClr>
            </a:outerShdw>
          </a:effectLst>
        </p:spPr>
      </p:pic>
      <p:pic>
        <p:nvPicPr>
          <p:cNvPr id="615" name="Google Shape;615;p25"/>
          <p:cNvPicPr preferRelativeResize="0"/>
          <p:nvPr/>
        </p:nvPicPr>
        <p:blipFill rotWithShape="1">
          <a:blip r:embed="rId5">
            <a:alphaModFix/>
          </a:blip>
          <a:srcRect l="9489" t="10928" r="55771" b="4156"/>
          <a:stretch/>
        </p:blipFill>
        <p:spPr>
          <a:xfrm>
            <a:off x="7824871" y="1982444"/>
            <a:ext cx="3208751" cy="1565895"/>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616" name="Google Shape;616;p25" descr="A picture containing measuring stick, indoor&#10;&#10;Description automatically generated"/>
          <p:cNvPicPr preferRelativeResize="0"/>
          <p:nvPr/>
        </p:nvPicPr>
        <p:blipFill rotWithShape="1">
          <a:blip r:embed="rId6">
            <a:alphaModFix/>
          </a:blip>
          <a:srcRect/>
          <a:stretch/>
        </p:blipFill>
        <p:spPr>
          <a:xfrm>
            <a:off x="4676684" y="1698793"/>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500"/>
                                        <p:tgtEl>
                                          <p:spTgt spid="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gtEl>
                                        <p:attrNameLst>
                                          <p:attrName>style.visibility</p:attrName>
                                        </p:attrNameLst>
                                      </p:cBhvr>
                                      <p:to>
                                        <p:strVal val="visible"/>
                                      </p:to>
                                    </p:set>
                                    <p:animEffect transition="in" filter="fade">
                                      <p:cBhvr>
                                        <p:cTn id="12" dur="500"/>
                                        <p:tgtEl>
                                          <p:spTgt spid="614"/>
                                        </p:tgtEl>
                                      </p:cBhvr>
                                    </p:animEffect>
                                  </p:childTnLst>
                                </p:cTn>
                              </p:par>
                              <p:par>
                                <p:cTn id="13" presetID="10" presetClass="entr" presetSubtype="0" fill="hold" nodeType="withEffect">
                                  <p:stCondLst>
                                    <p:cond delay="0"/>
                                  </p:stCondLst>
                                  <p:childTnLst>
                                    <p:set>
                                      <p:cBhvr>
                                        <p:cTn id="14" dur="1" fill="hold">
                                          <p:stCondLst>
                                            <p:cond delay="0"/>
                                          </p:stCondLst>
                                        </p:cTn>
                                        <p:tgtEl>
                                          <p:spTgt spid="613"/>
                                        </p:tgtEl>
                                        <p:attrNameLst>
                                          <p:attrName>style.visibility</p:attrName>
                                        </p:attrNameLst>
                                      </p:cBhvr>
                                      <p:to>
                                        <p:strVal val="visible"/>
                                      </p:to>
                                    </p:set>
                                    <p:animEffect transition="in" filter="fade">
                                      <p:cBhvr>
                                        <p:cTn id="15" dur="500"/>
                                        <p:tgtEl>
                                          <p:spTgt spid="613"/>
                                        </p:tgtEl>
                                      </p:cBhvr>
                                    </p:animEffect>
                                  </p:childTnLst>
                                </p:cTn>
                              </p:par>
                              <p:par>
                                <p:cTn id="16" presetID="10" presetClass="entr" presetSubtype="0" fill="hold" nodeType="with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3" name="Google Shape;623;p26"/>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24" name="Google Shape;624;p26"/>
          <p:cNvSpPr txBox="1"/>
          <p:nvPr/>
        </p:nvSpPr>
        <p:spPr>
          <a:xfrm>
            <a:off x="2107353" y="1814554"/>
            <a:ext cx="7738395"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Lập nhanh các số theo yêu cầu và đọc số vừa lập được</a:t>
            </a:r>
            <a:endParaRPr sz="2400" b="0" i="0" u="none" strike="noStrike" cap="none">
              <a:solidFill>
                <a:srgbClr val="002060"/>
              </a:solidFill>
              <a:latin typeface="Roboto"/>
              <a:ea typeface="Roboto"/>
              <a:cs typeface="Roboto"/>
              <a:sym typeface="Roboto"/>
            </a:endParaRPr>
          </a:p>
        </p:txBody>
      </p:sp>
      <p:grpSp>
        <p:nvGrpSpPr>
          <p:cNvPr id="625" name="Google Shape;625;p26"/>
          <p:cNvGrpSpPr/>
          <p:nvPr/>
        </p:nvGrpSpPr>
        <p:grpSpPr>
          <a:xfrm>
            <a:off x="279249" y="2232141"/>
            <a:ext cx="3612845" cy="3529909"/>
            <a:chOff x="587303" y="2171877"/>
            <a:chExt cx="3795340" cy="3686664"/>
          </a:xfrm>
        </p:grpSpPr>
        <p:sp>
          <p:nvSpPr>
            <p:cNvPr id="626" name="Google Shape;626;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3">
              <a:alphaModFix/>
            </a:blip>
            <a:srcRect/>
            <a:stretch/>
          </p:blipFill>
          <p:spPr>
            <a:xfrm>
              <a:off x="587303" y="2171877"/>
              <a:ext cx="3795340" cy="3686664"/>
            </a:xfrm>
            <a:prstGeom prst="rect">
              <a:avLst/>
            </a:prstGeom>
            <a:noFill/>
            <a:ln>
              <a:noFill/>
            </a:ln>
          </p:spPr>
        </p:pic>
      </p:grpSp>
      <p:sp>
        <p:nvSpPr>
          <p:cNvPr id="628" name="Google Shape;628;p26"/>
          <p:cNvSpPr txBox="1"/>
          <p:nvPr/>
        </p:nvSpPr>
        <p:spPr>
          <a:xfrm>
            <a:off x="987424" y="3458404"/>
            <a:ext cx="198095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lớn nhất có 6 chữ số</a:t>
            </a:r>
            <a:endParaRPr sz="2400" b="0" i="0" u="none" strike="noStrike" cap="none">
              <a:solidFill>
                <a:srgbClr val="002060"/>
              </a:solidFill>
              <a:latin typeface="Roboto"/>
              <a:ea typeface="Roboto"/>
              <a:cs typeface="Roboto"/>
              <a:sym typeface="Roboto"/>
            </a:endParaRPr>
          </a:p>
        </p:txBody>
      </p:sp>
      <p:grpSp>
        <p:nvGrpSpPr>
          <p:cNvPr id="629" name="Google Shape;629;p26"/>
          <p:cNvGrpSpPr/>
          <p:nvPr/>
        </p:nvGrpSpPr>
        <p:grpSpPr>
          <a:xfrm>
            <a:off x="4330512" y="2232141"/>
            <a:ext cx="3612845" cy="3529909"/>
            <a:chOff x="587303" y="2171877"/>
            <a:chExt cx="3795340" cy="3686664"/>
          </a:xfrm>
        </p:grpSpPr>
        <p:sp>
          <p:nvSpPr>
            <p:cNvPr id="630" name="Google Shape;630;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1" name="Google Shape;631;p26"/>
            <p:cNvPicPr preferRelativeResize="0"/>
            <p:nvPr/>
          </p:nvPicPr>
          <p:blipFill rotWithShape="1">
            <a:blip r:embed="rId3">
              <a:alphaModFix/>
            </a:blip>
            <a:srcRect/>
            <a:stretch/>
          </p:blipFill>
          <p:spPr>
            <a:xfrm>
              <a:off x="587303" y="2171877"/>
              <a:ext cx="3795340" cy="3686664"/>
            </a:xfrm>
            <a:prstGeom prst="rect">
              <a:avLst/>
            </a:prstGeom>
            <a:noFill/>
            <a:ln>
              <a:noFill/>
            </a:ln>
          </p:spPr>
        </p:pic>
      </p:grpSp>
      <p:grpSp>
        <p:nvGrpSpPr>
          <p:cNvPr id="632" name="Google Shape;632;p26"/>
          <p:cNvGrpSpPr/>
          <p:nvPr/>
        </p:nvGrpSpPr>
        <p:grpSpPr>
          <a:xfrm>
            <a:off x="8381774" y="2232141"/>
            <a:ext cx="3612845" cy="3529909"/>
            <a:chOff x="587303" y="2171877"/>
            <a:chExt cx="3795340" cy="3686664"/>
          </a:xfrm>
        </p:grpSpPr>
        <p:sp>
          <p:nvSpPr>
            <p:cNvPr id="633" name="Google Shape;633;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4" name="Google Shape;634;p26"/>
            <p:cNvPicPr preferRelativeResize="0"/>
            <p:nvPr/>
          </p:nvPicPr>
          <p:blipFill rotWithShape="1">
            <a:blip r:embed="rId3">
              <a:alphaModFix/>
            </a:blip>
            <a:srcRect/>
            <a:stretch/>
          </p:blipFill>
          <p:spPr>
            <a:xfrm>
              <a:off x="587303" y="2171877"/>
              <a:ext cx="3795340" cy="3686664"/>
            </a:xfrm>
            <a:prstGeom prst="rect">
              <a:avLst/>
            </a:prstGeom>
            <a:noFill/>
            <a:ln>
              <a:noFill/>
            </a:ln>
          </p:spPr>
        </p:pic>
      </p:grpSp>
      <p:sp>
        <p:nvSpPr>
          <p:cNvPr id="635" name="Google Shape;635;p26"/>
          <p:cNvSpPr txBox="1"/>
          <p:nvPr/>
        </p:nvSpPr>
        <p:spPr>
          <a:xfrm>
            <a:off x="8700367" y="3395887"/>
            <a:ext cx="276126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liền trước số nhỏ nhất có 6 chữ số </a:t>
            </a:r>
            <a:endParaRPr sz="2400" b="0" i="0" u="none" strike="noStrike" cap="none">
              <a:solidFill>
                <a:srgbClr val="002060"/>
              </a:solidFill>
              <a:latin typeface="Roboto"/>
              <a:ea typeface="Roboto"/>
              <a:cs typeface="Roboto"/>
              <a:sym typeface="Roboto"/>
            </a:endParaRPr>
          </a:p>
        </p:txBody>
      </p:sp>
      <p:sp>
        <p:nvSpPr>
          <p:cNvPr id="636" name="Google Shape;636;p26"/>
          <p:cNvSpPr txBox="1"/>
          <p:nvPr/>
        </p:nvSpPr>
        <p:spPr>
          <a:xfrm>
            <a:off x="4756301" y="3395887"/>
            <a:ext cx="2761265"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gồm 3 trăm nghìn, 4 chục nghìn, 6 nghìn và 3 đơn vị</a:t>
            </a:r>
            <a:endParaRPr sz="2400" b="0" i="0" u="none" strike="noStrike" cap="none">
              <a:solidFill>
                <a:srgbClr val="002060"/>
              </a:solidFill>
              <a:latin typeface="Roboto"/>
              <a:ea typeface="Roboto"/>
              <a:cs typeface="Roboto"/>
              <a:sym typeface="Roboto"/>
            </a:endParaRPr>
          </a:p>
        </p:txBody>
      </p:sp>
      <p:grpSp>
        <p:nvGrpSpPr>
          <p:cNvPr id="637" name="Google Shape;637;p26"/>
          <p:cNvGrpSpPr/>
          <p:nvPr/>
        </p:nvGrpSpPr>
        <p:grpSpPr>
          <a:xfrm>
            <a:off x="840210" y="4318295"/>
            <a:ext cx="2248806" cy="1119406"/>
            <a:chOff x="840210" y="4318295"/>
            <a:chExt cx="2248806" cy="1119406"/>
          </a:xfrm>
        </p:grpSpPr>
        <p:pic>
          <p:nvPicPr>
            <p:cNvPr id="638" name="Google Shape;638;p26"/>
            <p:cNvPicPr preferRelativeResize="0"/>
            <p:nvPr/>
          </p:nvPicPr>
          <p:blipFill rotWithShape="1">
            <a:blip r:embed="rId4">
              <a:alphaModFix/>
            </a:blip>
            <a:srcRect/>
            <a:stretch/>
          </p:blipFill>
          <p:spPr>
            <a:xfrm>
              <a:off x="840210" y="4318295"/>
              <a:ext cx="2248806" cy="1119406"/>
            </a:xfrm>
            <a:prstGeom prst="roundRect">
              <a:avLst>
                <a:gd name="adj" fmla="val 16667"/>
              </a:avLst>
            </a:prstGeom>
            <a:noFill/>
            <a:ln>
              <a:noFill/>
            </a:ln>
          </p:spPr>
        </p:pic>
        <p:sp>
          <p:nvSpPr>
            <p:cNvPr id="639" name="Google Shape;639;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0" name="Google Shape;640;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1" name="Google Shape;641;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2" name="Google Shape;642;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3" name="Google Shape;643;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4" name="Google Shape;644;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grpSp>
        <p:nvGrpSpPr>
          <p:cNvPr id="645" name="Google Shape;645;p26"/>
          <p:cNvGrpSpPr/>
          <p:nvPr/>
        </p:nvGrpSpPr>
        <p:grpSpPr>
          <a:xfrm>
            <a:off x="5012530" y="4535781"/>
            <a:ext cx="2248806" cy="981479"/>
            <a:chOff x="840210" y="4354676"/>
            <a:chExt cx="2248806" cy="1119406"/>
          </a:xfrm>
        </p:grpSpPr>
        <p:pic>
          <p:nvPicPr>
            <p:cNvPr id="646" name="Google Shape;646;p26"/>
            <p:cNvPicPr preferRelativeResize="0"/>
            <p:nvPr/>
          </p:nvPicPr>
          <p:blipFill rotWithShape="1">
            <a:blip r:embed="rId4">
              <a:alphaModFix/>
            </a:blip>
            <a:srcRect/>
            <a:stretch/>
          </p:blipFill>
          <p:spPr>
            <a:xfrm>
              <a:off x="840210" y="4354676"/>
              <a:ext cx="2248806" cy="1119406"/>
            </a:xfrm>
            <a:prstGeom prst="roundRect">
              <a:avLst>
                <a:gd name="adj" fmla="val 16667"/>
              </a:avLst>
            </a:prstGeom>
            <a:noFill/>
            <a:ln>
              <a:noFill/>
            </a:ln>
          </p:spPr>
        </p:pic>
        <p:sp>
          <p:nvSpPr>
            <p:cNvPr id="647" name="Google Shape;647;p26"/>
            <p:cNvSpPr txBox="1"/>
            <p:nvPr/>
          </p:nvSpPr>
          <p:spPr>
            <a:xfrm>
              <a:off x="840210" y="4960541"/>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sp>
          <p:nvSpPr>
            <p:cNvPr id="648" name="Google Shape;648;p26"/>
            <p:cNvSpPr txBox="1"/>
            <p:nvPr/>
          </p:nvSpPr>
          <p:spPr>
            <a:xfrm>
              <a:off x="1220769" y="4963530"/>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4</a:t>
              </a:r>
              <a:endParaRPr sz="2400" b="0" i="0" u="none" strike="noStrike" cap="none">
                <a:solidFill>
                  <a:srgbClr val="002060"/>
                </a:solidFill>
                <a:latin typeface="Roboto"/>
                <a:ea typeface="Roboto"/>
                <a:cs typeface="Roboto"/>
                <a:sym typeface="Roboto"/>
              </a:endParaRPr>
            </a:p>
          </p:txBody>
        </p:sp>
        <p:sp>
          <p:nvSpPr>
            <p:cNvPr id="649" name="Google Shape;649;p26"/>
            <p:cNvSpPr txBox="1"/>
            <p:nvPr/>
          </p:nvSpPr>
          <p:spPr>
            <a:xfrm>
              <a:off x="1601328" y="4944882"/>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6</a:t>
              </a:r>
              <a:endParaRPr sz="2400" b="0" i="0" u="none" strike="noStrike" cap="none">
                <a:solidFill>
                  <a:srgbClr val="002060"/>
                </a:solidFill>
                <a:latin typeface="Roboto"/>
                <a:ea typeface="Roboto"/>
                <a:cs typeface="Roboto"/>
                <a:sym typeface="Roboto"/>
              </a:endParaRPr>
            </a:p>
          </p:txBody>
        </p:sp>
        <p:sp>
          <p:nvSpPr>
            <p:cNvPr id="650" name="Google Shape;650;p26"/>
            <p:cNvSpPr txBox="1"/>
            <p:nvPr/>
          </p:nvSpPr>
          <p:spPr>
            <a:xfrm>
              <a:off x="1943239" y="4923615"/>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1" name="Google Shape;651;p26"/>
            <p:cNvSpPr txBox="1"/>
            <p:nvPr/>
          </p:nvSpPr>
          <p:spPr>
            <a:xfrm>
              <a:off x="2315195" y="491288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2" name="Google Shape;652;p26"/>
            <p:cNvSpPr txBox="1"/>
            <p:nvPr/>
          </p:nvSpPr>
          <p:spPr>
            <a:xfrm>
              <a:off x="2631956" y="491044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grpSp>
      <p:grpSp>
        <p:nvGrpSpPr>
          <p:cNvPr id="653" name="Google Shape;653;p26"/>
          <p:cNvGrpSpPr/>
          <p:nvPr/>
        </p:nvGrpSpPr>
        <p:grpSpPr>
          <a:xfrm>
            <a:off x="9063793" y="4239037"/>
            <a:ext cx="2248806" cy="1119406"/>
            <a:chOff x="840210" y="4318295"/>
            <a:chExt cx="2248806" cy="1119406"/>
          </a:xfrm>
        </p:grpSpPr>
        <p:pic>
          <p:nvPicPr>
            <p:cNvPr id="654" name="Google Shape;654;p26"/>
            <p:cNvPicPr preferRelativeResize="0"/>
            <p:nvPr/>
          </p:nvPicPr>
          <p:blipFill rotWithShape="1">
            <a:blip r:embed="rId4">
              <a:alphaModFix/>
            </a:blip>
            <a:srcRect/>
            <a:stretch/>
          </p:blipFill>
          <p:spPr>
            <a:xfrm>
              <a:off x="840210" y="4318295"/>
              <a:ext cx="2248806" cy="1119406"/>
            </a:xfrm>
            <a:prstGeom prst="roundRect">
              <a:avLst>
                <a:gd name="adj" fmla="val 16667"/>
              </a:avLst>
            </a:prstGeom>
            <a:noFill/>
            <a:ln>
              <a:noFill/>
            </a:ln>
          </p:spPr>
        </p:pic>
        <p:sp>
          <p:nvSpPr>
            <p:cNvPr id="655" name="Google Shape;655;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6" name="Google Shape;656;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7" name="Google Shape;657;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8" name="Google Shape;658;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9" name="Google Shape;659;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60" name="Google Shape;660;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par>
                                <p:cTn id="8" presetID="23" presetClass="entr" presetSubtype="16" fill="hold" nodeType="withEffect">
                                  <p:stCondLst>
                                    <p:cond delay="0"/>
                                  </p:stCondLst>
                                  <p:childTnLst>
                                    <p:set>
                                      <p:cBhvr>
                                        <p:cTn id="9" dur="1" fill="hold">
                                          <p:stCondLst>
                                            <p:cond delay="0"/>
                                          </p:stCondLst>
                                        </p:cTn>
                                        <p:tgtEl>
                                          <p:spTgt spid="624"/>
                                        </p:tgtEl>
                                        <p:attrNameLst>
                                          <p:attrName>style.visibility</p:attrName>
                                        </p:attrNameLst>
                                      </p:cBhvr>
                                      <p:to>
                                        <p:strVal val="visible"/>
                                      </p:to>
                                    </p:set>
                                    <p:anim calcmode="lin" valueType="num">
                                      <p:cBhvr additive="base">
                                        <p:cTn id="10" dur="500"/>
                                        <p:tgtEl>
                                          <p:spTgt spid="624"/>
                                        </p:tgtEl>
                                        <p:attrNameLst>
                                          <p:attrName>ppt_w</p:attrName>
                                        </p:attrNameLst>
                                      </p:cBhvr>
                                      <p:tavLst>
                                        <p:tav tm="0">
                                          <p:val>
                                            <p:strVal val="0"/>
                                          </p:val>
                                        </p:tav>
                                        <p:tav tm="100000">
                                          <p:val>
                                            <p:strVal val="#ppt_w"/>
                                          </p:val>
                                        </p:tav>
                                      </p:tavLst>
                                    </p:anim>
                                    <p:anim calcmode="lin" valueType="num">
                                      <p:cBhvr additive="base">
                                        <p:cTn id="11" dur="500"/>
                                        <p:tgtEl>
                                          <p:spTgt spid="62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5"/>
                                        </p:tgtEl>
                                        <p:attrNameLst>
                                          <p:attrName>style.visibility</p:attrName>
                                        </p:attrNameLst>
                                      </p:cBhvr>
                                      <p:to>
                                        <p:strVal val="visible"/>
                                      </p:to>
                                    </p:set>
                                    <p:animEffect transition="in" filter="fade">
                                      <p:cBhvr>
                                        <p:cTn id="16" dur="1000"/>
                                        <p:tgtEl>
                                          <p:spTgt spid="625"/>
                                        </p:tgtEl>
                                      </p:cBhvr>
                                    </p:animEffect>
                                  </p:childTnLst>
                                </p:cTn>
                              </p:par>
                              <p:par>
                                <p:cTn id="17" presetID="23" presetClass="entr" presetSubtype="16" fill="hold" nodeType="withEffect">
                                  <p:stCondLst>
                                    <p:cond delay="0"/>
                                  </p:stCondLst>
                                  <p:childTnLst>
                                    <p:set>
                                      <p:cBhvr>
                                        <p:cTn id="18" dur="1" fill="hold">
                                          <p:stCondLst>
                                            <p:cond delay="0"/>
                                          </p:stCondLst>
                                        </p:cTn>
                                        <p:tgtEl>
                                          <p:spTgt spid="628"/>
                                        </p:tgtEl>
                                        <p:attrNameLst>
                                          <p:attrName>style.visibility</p:attrName>
                                        </p:attrNameLst>
                                      </p:cBhvr>
                                      <p:to>
                                        <p:strVal val="visible"/>
                                      </p:to>
                                    </p:set>
                                    <p:anim calcmode="lin" valueType="num">
                                      <p:cBhvr additive="base">
                                        <p:cTn id="19" dur="500"/>
                                        <p:tgtEl>
                                          <p:spTgt spid="628"/>
                                        </p:tgtEl>
                                        <p:attrNameLst>
                                          <p:attrName>ppt_w</p:attrName>
                                        </p:attrNameLst>
                                      </p:cBhvr>
                                      <p:tavLst>
                                        <p:tav tm="0">
                                          <p:val>
                                            <p:strVal val="0"/>
                                          </p:val>
                                        </p:tav>
                                        <p:tav tm="100000">
                                          <p:val>
                                            <p:strVal val="#ppt_w"/>
                                          </p:val>
                                        </p:tav>
                                      </p:tavLst>
                                    </p:anim>
                                    <p:anim calcmode="lin" valueType="num">
                                      <p:cBhvr additive="base">
                                        <p:cTn id="20" dur="500"/>
                                        <p:tgtEl>
                                          <p:spTgt spid="62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7"/>
                                        </p:tgtEl>
                                        <p:attrNameLst>
                                          <p:attrName>style.visibility</p:attrName>
                                        </p:attrNameLst>
                                      </p:cBhvr>
                                      <p:to>
                                        <p:strVal val="visible"/>
                                      </p:to>
                                    </p:set>
                                    <p:animEffect transition="in" filter="fade">
                                      <p:cBhvr>
                                        <p:cTn id="25" dur="1000"/>
                                        <p:tgtEl>
                                          <p:spTgt spid="6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9"/>
                                        </p:tgtEl>
                                        <p:attrNameLst>
                                          <p:attrName>style.visibility</p:attrName>
                                        </p:attrNameLst>
                                      </p:cBhvr>
                                      <p:to>
                                        <p:strVal val="visible"/>
                                      </p:to>
                                    </p:set>
                                    <p:animEffect transition="in" filter="fade">
                                      <p:cBhvr>
                                        <p:cTn id="30" dur="1000"/>
                                        <p:tgtEl>
                                          <p:spTgt spid="629"/>
                                        </p:tgtEl>
                                      </p:cBhvr>
                                    </p:animEffect>
                                  </p:childTnLst>
                                </p:cTn>
                              </p:par>
                              <p:par>
                                <p:cTn id="31" presetID="23" presetClass="entr" presetSubtype="16" fill="hold" nodeType="with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500"/>
                                        <p:tgtEl>
                                          <p:spTgt spid="636"/>
                                        </p:tgtEl>
                                        <p:attrNameLst>
                                          <p:attrName>ppt_w</p:attrName>
                                        </p:attrNameLst>
                                      </p:cBhvr>
                                      <p:tavLst>
                                        <p:tav tm="0">
                                          <p:val>
                                            <p:strVal val="0"/>
                                          </p:val>
                                        </p:tav>
                                        <p:tav tm="100000">
                                          <p:val>
                                            <p:strVal val="#ppt_w"/>
                                          </p:val>
                                        </p:tav>
                                      </p:tavLst>
                                    </p:anim>
                                    <p:anim calcmode="lin" valueType="num">
                                      <p:cBhvr additive="base">
                                        <p:cTn id="34" dur="500"/>
                                        <p:tgtEl>
                                          <p:spTgt spid="636"/>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5"/>
                                        </p:tgtEl>
                                        <p:attrNameLst>
                                          <p:attrName>style.visibility</p:attrName>
                                        </p:attrNameLst>
                                      </p:cBhvr>
                                      <p:to>
                                        <p:strVal val="visible"/>
                                      </p:to>
                                    </p:set>
                                    <p:animEffect transition="in" filter="fade">
                                      <p:cBhvr>
                                        <p:cTn id="39" dur="1000"/>
                                        <p:tgtEl>
                                          <p:spTgt spid="6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32"/>
                                        </p:tgtEl>
                                        <p:attrNameLst>
                                          <p:attrName>style.visibility</p:attrName>
                                        </p:attrNameLst>
                                      </p:cBhvr>
                                      <p:to>
                                        <p:strVal val="visible"/>
                                      </p:to>
                                    </p:set>
                                    <p:animEffect transition="in" filter="fade">
                                      <p:cBhvr>
                                        <p:cTn id="44" dur="1000"/>
                                        <p:tgtEl>
                                          <p:spTgt spid="632"/>
                                        </p:tgtEl>
                                      </p:cBhvr>
                                    </p:animEffect>
                                  </p:childTnLst>
                                </p:cTn>
                              </p:par>
                              <p:par>
                                <p:cTn id="45" presetID="23" presetClass="entr" presetSubtype="16" fill="hold" nodeType="withEffect">
                                  <p:stCondLst>
                                    <p:cond delay="0"/>
                                  </p:stCondLst>
                                  <p:childTnLst>
                                    <p:set>
                                      <p:cBhvr>
                                        <p:cTn id="46" dur="1" fill="hold">
                                          <p:stCondLst>
                                            <p:cond delay="0"/>
                                          </p:stCondLst>
                                        </p:cTn>
                                        <p:tgtEl>
                                          <p:spTgt spid="635"/>
                                        </p:tgtEl>
                                        <p:attrNameLst>
                                          <p:attrName>style.visibility</p:attrName>
                                        </p:attrNameLst>
                                      </p:cBhvr>
                                      <p:to>
                                        <p:strVal val="visible"/>
                                      </p:to>
                                    </p:set>
                                    <p:anim calcmode="lin" valueType="num">
                                      <p:cBhvr additive="base">
                                        <p:cTn id="47" dur="500"/>
                                        <p:tgtEl>
                                          <p:spTgt spid="635"/>
                                        </p:tgtEl>
                                        <p:attrNameLst>
                                          <p:attrName>ppt_w</p:attrName>
                                        </p:attrNameLst>
                                      </p:cBhvr>
                                      <p:tavLst>
                                        <p:tav tm="0">
                                          <p:val>
                                            <p:strVal val="0"/>
                                          </p:val>
                                        </p:tav>
                                        <p:tav tm="100000">
                                          <p:val>
                                            <p:strVal val="#ppt_w"/>
                                          </p:val>
                                        </p:tav>
                                      </p:tavLst>
                                    </p:anim>
                                    <p:anim calcmode="lin" valueType="num">
                                      <p:cBhvr additive="base">
                                        <p:cTn id="48" dur="500"/>
                                        <p:tgtEl>
                                          <p:spTgt spid="635"/>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3"/>
                                        </p:tgtEl>
                                        <p:attrNameLst>
                                          <p:attrName>style.visibility</p:attrName>
                                        </p:attrNameLst>
                                      </p:cBhvr>
                                      <p:to>
                                        <p:strVal val="visible"/>
                                      </p:to>
                                    </p:set>
                                    <p:animEffect transition="in" filter="fade">
                                      <p:cBhvr>
                                        <p:cTn id="53" dur="10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27"/>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68" name="Google Shape;668;p27"/>
          <p:cNvSpPr txBox="1"/>
          <p:nvPr/>
        </p:nvSpPr>
        <p:spPr>
          <a:xfrm>
            <a:off x="2628610" y="1310675"/>
            <a:ext cx="7463833"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Xác định và nêu giá trị của chữ số 5 trong mỗi số sau</a:t>
            </a:r>
            <a:endParaRPr sz="2400" b="0" i="0" u="none" strike="noStrike" cap="none">
              <a:solidFill>
                <a:srgbClr val="002060"/>
              </a:solidFill>
              <a:latin typeface="Roboto"/>
              <a:ea typeface="Roboto"/>
              <a:cs typeface="Roboto"/>
              <a:sym typeface="Roboto"/>
            </a:endParaRPr>
          </a:p>
        </p:txBody>
      </p:sp>
      <p:sp>
        <p:nvSpPr>
          <p:cNvPr id="669" name="Google Shape;669;p27"/>
          <p:cNvSpPr/>
          <p:nvPr/>
        </p:nvSpPr>
        <p:spPr>
          <a:xfrm>
            <a:off x="2574826" y="1987758"/>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27"/>
          <p:cNvSpPr txBox="1"/>
          <p:nvPr/>
        </p:nvSpPr>
        <p:spPr>
          <a:xfrm>
            <a:off x="2833467" y="2305705"/>
            <a:ext cx="1749166"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524 237</a:t>
            </a:r>
            <a:endParaRPr sz="3200" b="1" i="0" u="none" strike="noStrike" cap="none">
              <a:solidFill>
                <a:srgbClr val="002060"/>
              </a:solidFill>
              <a:latin typeface="Roboto"/>
              <a:ea typeface="Roboto"/>
              <a:cs typeface="Roboto"/>
              <a:sym typeface="Roboto"/>
            </a:endParaRPr>
          </a:p>
        </p:txBody>
      </p:sp>
      <p:sp>
        <p:nvSpPr>
          <p:cNvPr id="671" name="Google Shape;671;p27"/>
          <p:cNvSpPr/>
          <p:nvPr/>
        </p:nvSpPr>
        <p:spPr>
          <a:xfrm>
            <a:off x="2556562" y="3608007"/>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27"/>
          <p:cNvSpPr/>
          <p:nvPr/>
        </p:nvSpPr>
        <p:spPr>
          <a:xfrm>
            <a:off x="2522519" y="5237712"/>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3" name="Google Shape;673;p27"/>
          <p:cNvSpPr txBox="1"/>
          <p:nvPr/>
        </p:nvSpPr>
        <p:spPr>
          <a:xfrm>
            <a:off x="4978640" y="2357173"/>
            <a:ext cx="4782048"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nghìn nên có giá trị là 500 000</a:t>
            </a:r>
            <a:endParaRPr sz="2400" b="0" i="0" u="none" strike="noStrike" cap="none">
              <a:solidFill>
                <a:srgbClr val="002060"/>
              </a:solidFill>
              <a:latin typeface="Roboto"/>
              <a:ea typeface="Roboto"/>
              <a:cs typeface="Roboto"/>
              <a:sym typeface="Roboto"/>
            </a:endParaRPr>
          </a:p>
        </p:txBody>
      </p:sp>
      <p:sp>
        <p:nvSpPr>
          <p:cNvPr id="674" name="Google Shape;674;p27"/>
          <p:cNvSpPr txBox="1"/>
          <p:nvPr/>
        </p:nvSpPr>
        <p:spPr>
          <a:xfrm>
            <a:off x="4915788" y="5636381"/>
            <a:ext cx="48449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năm thuộc hàng chục nghìn nên có giá trị là 50 000</a:t>
            </a:r>
            <a:endParaRPr sz="2400" b="0" i="0" u="none" strike="noStrike" cap="none">
              <a:solidFill>
                <a:srgbClr val="002060"/>
              </a:solidFill>
              <a:latin typeface="Roboto"/>
              <a:ea typeface="Roboto"/>
              <a:cs typeface="Roboto"/>
              <a:sym typeface="Roboto"/>
            </a:endParaRPr>
          </a:p>
        </p:txBody>
      </p:sp>
      <p:sp>
        <p:nvSpPr>
          <p:cNvPr id="675" name="Google Shape;675;p27"/>
          <p:cNvSpPr txBox="1"/>
          <p:nvPr/>
        </p:nvSpPr>
        <p:spPr>
          <a:xfrm>
            <a:off x="4915788" y="4006675"/>
            <a:ext cx="4844899"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nên có giá trị là 500</a:t>
            </a:r>
            <a:endParaRPr sz="2400" b="0" i="0" u="none" strike="noStrike" cap="none">
              <a:solidFill>
                <a:srgbClr val="002060"/>
              </a:solidFill>
              <a:latin typeface="Roboto"/>
              <a:ea typeface="Roboto"/>
              <a:cs typeface="Roboto"/>
              <a:sym typeface="Roboto"/>
            </a:endParaRPr>
          </a:p>
        </p:txBody>
      </p:sp>
      <p:sp>
        <p:nvSpPr>
          <p:cNvPr id="676" name="Google Shape;676;p27"/>
          <p:cNvSpPr txBox="1"/>
          <p:nvPr/>
        </p:nvSpPr>
        <p:spPr>
          <a:xfrm>
            <a:off x="2732344" y="4129786"/>
            <a:ext cx="1682312"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17 502</a:t>
            </a:r>
            <a:endParaRPr sz="3200" b="1" i="0" u="none" strike="noStrike" cap="none">
              <a:solidFill>
                <a:srgbClr val="002060"/>
              </a:solidFill>
              <a:latin typeface="Roboto"/>
              <a:ea typeface="Roboto"/>
              <a:cs typeface="Roboto"/>
              <a:sym typeface="Roboto"/>
            </a:endParaRPr>
          </a:p>
        </p:txBody>
      </p:sp>
      <p:sp>
        <p:nvSpPr>
          <p:cNvPr id="677" name="Google Shape;677;p27"/>
          <p:cNvSpPr txBox="1"/>
          <p:nvPr/>
        </p:nvSpPr>
        <p:spPr>
          <a:xfrm>
            <a:off x="2732344" y="5665789"/>
            <a:ext cx="2014527"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154 398</a:t>
            </a:r>
            <a:endParaRPr sz="3200" b="1"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23" presetClass="entr" presetSubtype="16"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additive="base">
                                        <p:cTn id="10" dur="500"/>
                                        <p:tgtEl>
                                          <p:spTgt spid="668"/>
                                        </p:tgtEl>
                                        <p:attrNameLst>
                                          <p:attrName>ppt_w</p:attrName>
                                        </p:attrNameLst>
                                      </p:cBhvr>
                                      <p:tavLst>
                                        <p:tav tm="0">
                                          <p:val>
                                            <p:strVal val="0"/>
                                          </p:val>
                                        </p:tav>
                                        <p:tav tm="100000">
                                          <p:val>
                                            <p:strVal val="#ppt_w"/>
                                          </p:val>
                                        </p:tav>
                                      </p:tavLst>
                                    </p:anim>
                                    <p:anim calcmode="lin" valueType="num">
                                      <p:cBhvr additive="base">
                                        <p:cTn id="11" dur="500"/>
                                        <p:tgtEl>
                                          <p:spTgt spid="66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9"/>
                                        </p:tgtEl>
                                        <p:attrNameLst>
                                          <p:attrName>style.visibility</p:attrName>
                                        </p:attrNameLst>
                                      </p:cBhvr>
                                      <p:to>
                                        <p:strVal val="visible"/>
                                      </p:to>
                                    </p:set>
                                    <p:animEffect transition="in" filter="fade">
                                      <p:cBhvr>
                                        <p:cTn id="16" dur="1000"/>
                                        <p:tgtEl>
                                          <p:spTgt spid="669"/>
                                        </p:tgtEl>
                                      </p:cBhvr>
                                    </p:animEffect>
                                  </p:childTnLst>
                                </p:cTn>
                              </p:par>
                              <p:par>
                                <p:cTn id="17" presetID="10" presetClass="entr" presetSubtype="0" fill="hold" nodeType="with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10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3"/>
                                        </p:tgtEl>
                                        <p:attrNameLst>
                                          <p:attrName>style.visibility</p:attrName>
                                        </p:attrNameLst>
                                      </p:cBhvr>
                                      <p:to>
                                        <p:strVal val="visible"/>
                                      </p:to>
                                    </p:set>
                                    <p:animEffect transition="in" filter="fade">
                                      <p:cBhvr>
                                        <p:cTn id="24" dur="1000"/>
                                        <p:tgtEl>
                                          <p:spTgt spid="6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1"/>
                                        </p:tgtEl>
                                        <p:attrNameLst>
                                          <p:attrName>style.visibility</p:attrName>
                                        </p:attrNameLst>
                                      </p:cBhvr>
                                      <p:to>
                                        <p:strVal val="visible"/>
                                      </p:to>
                                    </p:set>
                                    <p:animEffect transition="in" filter="fade">
                                      <p:cBhvr>
                                        <p:cTn id="29" dur="1000"/>
                                        <p:tgtEl>
                                          <p:spTgt spid="671"/>
                                        </p:tgtEl>
                                      </p:cBhvr>
                                    </p:animEffect>
                                  </p:childTnLst>
                                </p:cTn>
                              </p:par>
                              <p:par>
                                <p:cTn id="30" presetID="10" presetClass="entr" presetSubtype="0" fill="hold" nodeType="withEffect">
                                  <p:stCondLst>
                                    <p:cond delay="0"/>
                                  </p:stCondLst>
                                  <p:childTnLst>
                                    <p:set>
                                      <p:cBhvr>
                                        <p:cTn id="31" dur="1" fill="hold">
                                          <p:stCondLst>
                                            <p:cond delay="0"/>
                                          </p:stCondLst>
                                        </p:cTn>
                                        <p:tgtEl>
                                          <p:spTgt spid="676"/>
                                        </p:tgtEl>
                                        <p:attrNameLst>
                                          <p:attrName>style.visibility</p:attrName>
                                        </p:attrNameLst>
                                      </p:cBhvr>
                                      <p:to>
                                        <p:strVal val="visible"/>
                                      </p:to>
                                    </p:set>
                                    <p:animEffect transition="in" filter="fade">
                                      <p:cBhvr>
                                        <p:cTn id="32" dur="1000"/>
                                        <p:tgtEl>
                                          <p:spTgt spid="6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5"/>
                                        </p:tgtEl>
                                        <p:attrNameLst>
                                          <p:attrName>style.visibility</p:attrName>
                                        </p:attrNameLst>
                                      </p:cBhvr>
                                      <p:to>
                                        <p:strVal val="visible"/>
                                      </p:to>
                                    </p:set>
                                    <p:animEffect transition="in" filter="fade">
                                      <p:cBhvr>
                                        <p:cTn id="37" dur="1000"/>
                                        <p:tgtEl>
                                          <p:spTgt spid="6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2"/>
                                        </p:tgtEl>
                                        <p:attrNameLst>
                                          <p:attrName>style.visibility</p:attrName>
                                        </p:attrNameLst>
                                      </p:cBhvr>
                                      <p:to>
                                        <p:strVal val="visible"/>
                                      </p:to>
                                    </p:set>
                                    <p:animEffect transition="in" filter="fade">
                                      <p:cBhvr>
                                        <p:cTn id="42" dur="1000"/>
                                        <p:tgtEl>
                                          <p:spTgt spid="672"/>
                                        </p:tgtEl>
                                      </p:cBhvr>
                                    </p:animEffect>
                                  </p:childTnLst>
                                </p:cTn>
                              </p:par>
                              <p:par>
                                <p:cTn id="43" presetID="10" presetClass="entr" presetSubtype="0" fill="hold" nodeType="withEffect">
                                  <p:stCondLst>
                                    <p:cond delay="0"/>
                                  </p:stCondLst>
                                  <p:childTnLst>
                                    <p:set>
                                      <p:cBhvr>
                                        <p:cTn id="44" dur="1" fill="hold">
                                          <p:stCondLst>
                                            <p:cond delay="0"/>
                                          </p:stCondLst>
                                        </p:cTn>
                                        <p:tgtEl>
                                          <p:spTgt spid="677"/>
                                        </p:tgtEl>
                                        <p:attrNameLst>
                                          <p:attrName>style.visibility</p:attrName>
                                        </p:attrNameLst>
                                      </p:cBhvr>
                                      <p:to>
                                        <p:strVal val="visible"/>
                                      </p:to>
                                    </p:set>
                                    <p:animEffect transition="in" filter="fade">
                                      <p:cBhvr>
                                        <p:cTn id="45" dur="1000"/>
                                        <p:tgtEl>
                                          <p:spTgt spid="6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4"/>
                                        </p:tgtEl>
                                        <p:attrNameLst>
                                          <p:attrName>style.visibility</p:attrName>
                                        </p:attrNameLst>
                                      </p:cBhvr>
                                      <p:to>
                                        <p:strVal val="visible"/>
                                      </p:to>
                                    </p:set>
                                    <p:animEffect transition="in" filter="fade">
                                      <p:cBhvr>
                                        <p:cTn id="50" dur="10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rot="10800000">
            <a:off x="1449651" y="1416789"/>
            <a:ext cx="9201819" cy="4952839"/>
          </a:xfrm>
          <a:prstGeom prst="roundRect">
            <a:avLst>
              <a:gd name="adj" fmla="val 16667"/>
            </a:avLst>
          </a:prstGeom>
          <a:noFill/>
          <a:ln w="28575" cap="flat" cmpd="sng">
            <a:solidFill>
              <a:srgbClr val="9562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7" name="Google Shape;697;p29"/>
          <p:cNvSpPr txBox="1"/>
          <p:nvPr/>
        </p:nvSpPr>
        <p:spPr>
          <a:xfrm>
            <a:off x="3923212" y="3563689"/>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698" name="Google Shape;698;p29"/>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pic>
        <p:nvPicPr>
          <p:cNvPr id="699" name="Google Shape;699;p29"/>
          <p:cNvPicPr preferRelativeResize="0"/>
          <p:nvPr/>
        </p:nvPicPr>
        <p:blipFill rotWithShape="1">
          <a:blip r:embed="rId4">
            <a:alphaModFix/>
          </a:blip>
          <a:srcRect/>
          <a:stretch/>
        </p:blipFill>
        <p:spPr>
          <a:xfrm>
            <a:off x="3380951" y="1451587"/>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 calcmode="lin" valueType="num">
                                      <p:cBhvr additive="base">
                                        <p:cTn id="7" dur="500"/>
                                        <p:tgtEl>
                                          <p:spTgt spid="6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txBox="1"/>
          <p:nvPr/>
        </p:nvSpPr>
        <p:spPr>
          <a:xfrm>
            <a:off x="968693" y="1751804"/>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Thảo luận và chia sẻ ý tưởng làm “Bộ chữ số bí ẩn”</a:t>
            </a:r>
            <a:endParaRPr/>
          </a:p>
        </p:txBody>
      </p:sp>
      <p:sp>
        <p:nvSpPr>
          <p:cNvPr id="489" name="Google Shape;489;p14"/>
          <p:cNvSpPr txBox="1"/>
          <p:nvPr/>
        </p:nvSpPr>
        <p:spPr>
          <a:xfrm>
            <a:off x="2537779" y="334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490" name="Google Shape;490;p14"/>
          <p:cNvSpPr txBox="1"/>
          <p:nvPr/>
        </p:nvSpPr>
        <p:spPr>
          <a:xfrm>
            <a:off x="5123545" y="5972314"/>
            <a:ext cx="16013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Gợi ý</a:t>
            </a:r>
            <a:endParaRPr sz="3200" b="1" i="0" u="none" strike="noStrike" cap="none">
              <a:solidFill>
                <a:srgbClr val="FF0000"/>
              </a:solidFill>
              <a:latin typeface="Roboto"/>
              <a:ea typeface="Roboto"/>
              <a:cs typeface="Roboto"/>
              <a:sym typeface="Roboto"/>
            </a:endParaRPr>
          </a:p>
        </p:txBody>
      </p:sp>
      <p:pic>
        <p:nvPicPr>
          <p:cNvPr id="492" name="Google Shape;492;p14"/>
          <p:cNvPicPr preferRelativeResize="0"/>
          <p:nvPr/>
        </p:nvPicPr>
        <p:blipFill rotWithShape="1">
          <a:blip r:embed="rId3">
            <a:alphaModFix/>
          </a:blip>
          <a:srcRect/>
          <a:stretch/>
        </p:blipFill>
        <p:spPr>
          <a:xfrm>
            <a:off x="1494538" y="3195184"/>
            <a:ext cx="4183812" cy="1795415"/>
          </a:xfrm>
          <a:prstGeom prst="rect">
            <a:avLst/>
          </a:prstGeom>
          <a:noFill/>
          <a:ln>
            <a:noFill/>
          </a:ln>
          <a:effectLst>
            <a:outerShdw blurRad="63500" sx="102000" sy="102000" algn="ctr" rotWithShape="0">
              <a:srgbClr val="000000">
                <a:alpha val="40000"/>
              </a:srgbClr>
            </a:outerShdw>
          </a:effectLst>
        </p:spPr>
      </p:pic>
      <p:pic>
        <p:nvPicPr>
          <p:cNvPr id="493" name="Google Shape;493;p14"/>
          <p:cNvPicPr preferRelativeResize="0"/>
          <p:nvPr/>
        </p:nvPicPr>
        <p:blipFill rotWithShape="1">
          <a:blip r:embed="rId4">
            <a:alphaModFix/>
          </a:blip>
          <a:srcRect/>
          <a:stretch/>
        </p:blipFill>
        <p:spPr>
          <a:xfrm>
            <a:off x="6132569" y="2122808"/>
            <a:ext cx="4545889" cy="474111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500"/>
                                        <p:tgtEl>
                                          <p:spTgt spid="488"/>
                                        </p:tgtEl>
                                      </p:cBhvr>
                                    </p:animEffect>
                                  </p:childTnLst>
                                </p:cTn>
                              </p:par>
                              <p:par>
                                <p:cTn id="11" presetID="10"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23" presetClass="entr" presetSubtype="16" fill="hold" nodeType="withEffect">
                                  <p:stCondLst>
                                    <p:cond delay="0"/>
                                  </p:stCondLst>
                                  <p:childTnLst>
                                    <p:set>
                                      <p:cBhvr>
                                        <p:cTn id="15" dur="1" fill="hold">
                                          <p:stCondLst>
                                            <p:cond delay="0"/>
                                          </p:stCondLst>
                                        </p:cTn>
                                        <p:tgtEl>
                                          <p:spTgt spid="493"/>
                                        </p:tgtEl>
                                        <p:attrNameLst>
                                          <p:attrName>style.visibility</p:attrName>
                                        </p:attrNameLst>
                                      </p:cBhvr>
                                      <p:to>
                                        <p:strVal val="visible"/>
                                      </p:to>
                                    </p:set>
                                    <p:anim calcmode="lin" valueType="num">
                                      <p:cBhvr additive="base">
                                        <p:cTn id="16" dur="500"/>
                                        <p:tgtEl>
                                          <p:spTgt spid="493"/>
                                        </p:tgtEl>
                                        <p:attrNameLst>
                                          <p:attrName>ppt_w</p:attrName>
                                        </p:attrNameLst>
                                      </p:cBhvr>
                                      <p:tavLst>
                                        <p:tav tm="0">
                                          <p:val>
                                            <p:strVal val="0"/>
                                          </p:val>
                                        </p:tav>
                                        <p:tav tm="100000">
                                          <p:val>
                                            <p:strVal val="#ppt_w"/>
                                          </p:val>
                                        </p:tav>
                                      </p:tavLst>
                                    </p:anim>
                                    <p:anim calcmode="lin" valueType="num">
                                      <p:cBhvr additive="base">
                                        <p:cTn id="17" dur="500"/>
                                        <p:tgtEl>
                                          <p:spTgt spid="49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92"/>
                                        </p:tgtEl>
                                        <p:attrNameLst>
                                          <p:attrName>style.visibility</p:attrName>
                                        </p:attrNameLst>
                                      </p:cBhvr>
                                      <p:to>
                                        <p:strVal val="visible"/>
                                      </p:to>
                                    </p:set>
                                    <p:anim calcmode="lin" valueType="num">
                                      <p:cBhvr additive="base">
                                        <p:cTn id="20" dur="500"/>
                                        <p:tgtEl>
                                          <p:spTgt spid="492"/>
                                        </p:tgtEl>
                                        <p:attrNameLst>
                                          <p:attrName>ppt_w</p:attrName>
                                        </p:attrNameLst>
                                      </p:cBhvr>
                                      <p:tavLst>
                                        <p:tav tm="0">
                                          <p:val>
                                            <p:strVal val="0"/>
                                          </p:val>
                                        </p:tav>
                                        <p:tav tm="100000">
                                          <p:val>
                                            <p:strVal val="#ppt_w"/>
                                          </p:val>
                                        </p:tav>
                                      </p:tavLst>
                                    </p:anim>
                                    <p:anim calcmode="lin" valueType="num">
                                      <p:cBhvr additive="base">
                                        <p:cTn id="21" dur="500"/>
                                        <p:tgtEl>
                                          <p:spTgt spid="4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txBox="1"/>
          <p:nvPr/>
        </p:nvSpPr>
        <p:spPr>
          <a:xfrm>
            <a:off x="3296180" y="716023"/>
            <a:ext cx="547846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TIÊU CHÍ SẢN PHẨM</a:t>
            </a:r>
            <a:endParaRPr/>
          </a:p>
        </p:txBody>
      </p:sp>
      <p:sp>
        <p:nvSpPr>
          <p:cNvPr id="500" name="Google Shape;500;p15"/>
          <p:cNvSpPr/>
          <p:nvPr/>
        </p:nvSpPr>
        <p:spPr>
          <a:xfrm>
            <a:off x="1270385" y="2088932"/>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1" name="Google Shape;501;p15"/>
          <p:cNvSpPr txBox="1"/>
          <p:nvPr/>
        </p:nvSpPr>
        <p:spPr>
          <a:xfrm>
            <a:off x="1680765" y="2780786"/>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502" name="Google Shape;502;p15"/>
          <p:cNvSpPr txBox="1"/>
          <p:nvPr/>
        </p:nvSpPr>
        <p:spPr>
          <a:xfrm>
            <a:off x="1680765" y="4249976"/>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504" name="Google Shape;504;p15"/>
          <p:cNvPicPr preferRelativeResize="0"/>
          <p:nvPr/>
        </p:nvPicPr>
        <p:blipFill rotWithShape="1">
          <a:blip r:embed="rId3">
            <a:alphaModFix/>
          </a:blip>
          <a:srcRect/>
          <a:stretch/>
        </p:blipFill>
        <p:spPr>
          <a:xfrm rot="-3233248">
            <a:off x="6825481" y="3177166"/>
            <a:ext cx="4183812" cy="179541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par>
                                <p:cTn id="8" presetID="10" presetClass="entr" presetSubtype="0" fill="hold"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23" presetClass="entr" presetSubtype="16"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anim calcmode="lin" valueType="num">
                                      <p:cBhvr additive="base">
                                        <p:cTn id="13" dur="500"/>
                                        <p:tgtEl>
                                          <p:spTgt spid="504"/>
                                        </p:tgtEl>
                                        <p:attrNameLst>
                                          <p:attrName>ppt_w</p:attrName>
                                        </p:attrNameLst>
                                      </p:cBhvr>
                                      <p:tavLst>
                                        <p:tav tm="0">
                                          <p:val>
                                            <p:strVal val="0"/>
                                          </p:val>
                                        </p:tav>
                                        <p:tav tm="100000">
                                          <p:val>
                                            <p:strVal val="#ppt_w"/>
                                          </p:val>
                                        </p:tav>
                                      </p:tavLst>
                                    </p:anim>
                                    <p:anim calcmode="lin" valueType="num">
                                      <p:cBhvr additive="base">
                                        <p:cTn id="14" dur="500"/>
                                        <p:tgtEl>
                                          <p:spTgt spid="50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01"/>
                                        </p:tgtEl>
                                        <p:attrNameLst>
                                          <p:attrName>style.visibility</p:attrName>
                                        </p:attrNameLst>
                                      </p:cBhvr>
                                      <p:to>
                                        <p:strVal val="visible"/>
                                      </p:to>
                                    </p:set>
                                    <p:animEffect transition="in" filter="fade">
                                      <p:cBhvr>
                                        <p:cTn id="19" dur="500"/>
                                        <p:tgtEl>
                                          <p:spTgt spid="5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2"/>
                                        </p:tgtEl>
                                        <p:attrNameLst>
                                          <p:attrName>style.visibility</p:attrName>
                                        </p:attrNameLst>
                                      </p:cBhvr>
                                      <p:to>
                                        <p:strVal val="visible"/>
                                      </p:to>
                                    </p:set>
                                    <p:animEffect transition="in" filter="fade">
                                      <p:cBhvr>
                                        <p:cTn id="24"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6"/>
          <p:cNvSpPr/>
          <p:nvPr/>
        </p:nvSpPr>
        <p:spPr>
          <a:xfrm>
            <a:off x="6344499" y="2439318"/>
            <a:ext cx="3153062" cy="2189095"/>
          </a:xfrm>
          <a:custGeom>
            <a:avLst/>
            <a:gdLst/>
            <a:ahLst/>
            <a:cxnLst/>
            <a:rect l="l" t="t" r="r" b="b"/>
            <a:pathLst>
              <a:path w="3153062" h="2189095" extrusionOk="0">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1" name="Google Shape;511;p16"/>
          <p:cNvSpPr txBox="1"/>
          <p:nvPr/>
        </p:nvSpPr>
        <p:spPr>
          <a:xfrm>
            <a:off x="1014768" y="1753031"/>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Lựa chọn ý tưởng và đề xuất cách làm sản phẩm “Bộ chữ số bí ẩn”</a:t>
            </a:r>
            <a:endParaRPr sz="3200" b="0" i="0" u="none" strike="noStrike" cap="none">
              <a:solidFill>
                <a:srgbClr val="002060"/>
              </a:solidFill>
              <a:latin typeface="Roboto"/>
              <a:ea typeface="Roboto"/>
              <a:cs typeface="Roboto"/>
              <a:sym typeface="Roboto"/>
            </a:endParaRPr>
          </a:p>
        </p:txBody>
      </p:sp>
      <p:sp>
        <p:nvSpPr>
          <p:cNvPr id="512" name="Google Shape;512;p16"/>
          <p:cNvSpPr txBox="1"/>
          <p:nvPr/>
        </p:nvSpPr>
        <p:spPr>
          <a:xfrm>
            <a:off x="2654737" y="327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513" name="Google Shape;513;p16"/>
          <p:cNvSpPr txBox="1"/>
          <p:nvPr/>
        </p:nvSpPr>
        <p:spPr>
          <a:xfrm>
            <a:off x="6544783" y="3118368"/>
            <a:ext cx="27524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là bản thiết kế của nhóm tớ!</a:t>
            </a:r>
            <a:endParaRPr sz="3200" b="0" i="0" u="none" strike="noStrike" cap="none">
              <a:solidFill>
                <a:srgbClr val="002060"/>
              </a:solidFill>
              <a:latin typeface="Roboto"/>
              <a:ea typeface="Roboto"/>
              <a:cs typeface="Roboto"/>
              <a:sym typeface="Roboto"/>
            </a:endParaRPr>
          </a:p>
        </p:txBody>
      </p:sp>
      <p:pic>
        <p:nvPicPr>
          <p:cNvPr id="515" name="Google Shape;515;p16"/>
          <p:cNvPicPr preferRelativeResize="0"/>
          <p:nvPr/>
        </p:nvPicPr>
        <p:blipFill rotWithShape="1">
          <a:blip r:embed="rId3">
            <a:alphaModFix/>
          </a:blip>
          <a:srcRect/>
          <a:stretch/>
        </p:blipFill>
        <p:spPr>
          <a:xfrm>
            <a:off x="8373262" y="3493212"/>
            <a:ext cx="2924174" cy="2657475"/>
          </a:xfrm>
          <a:prstGeom prst="rect">
            <a:avLst/>
          </a:prstGeom>
          <a:noFill/>
          <a:ln>
            <a:noFill/>
          </a:ln>
        </p:spPr>
      </p:pic>
      <p:pic>
        <p:nvPicPr>
          <p:cNvPr id="516" name="Google Shape;516;p16" descr="A picture containing measuring stick, indoor&#10;&#10;Description automatically generated"/>
          <p:cNvPicPr preferRelativeResize="0"/>
          <p:nvPr/>
        </p:nvPicPr>
        <p:blipFill rotWithShape="1">
          <a:blip r:embed="rId4">
            <a:alphaModFix/>
          </a:blip>
          <a:srcRect/>
          <a:stretch/>
        </p:blipFill>
        <p:spPr>
          <a:xfrm>
            <a:off x="1662490" y="2454384"/>
            <a:ext cx="2924174" cy="3888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10" presetClass="entr" presetSubtype="0"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Effect transition="in" filter="fade">
                                      <p:cBhvr>
                                        <p:cTn id="10" dur="500"/>
                                        <p:tgtEl>
                                          <p:spTgt spid="512"/>
                                        </p:tgtEl>
                                      </p:cBhvr>
                                    </p:animEffect>
                                  </p:childTnLst>
                                </p:cTn>
                              </p:par>
                              <p:par>
                                <p:cTn id="11" presetID="10"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animEffect transition="in" filter="fade">
                                      <p:cBhvr>
                                        <p:cTn id="13"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p:nvPr/>
        </p:nvSpPr>
        <p:spPr>
          <a:xfrm>
            <a:off x="1799048" y="1698310"/>
            <a:ext cx="418922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pic>
        <p:nvPicPr>
          <p:cNvPr id="533" name="Google Shape;533;p18"/>
          <p:cNvPicPr preferRelativeResize="0"/>
          <p:nvPr/>
        </p:nvPicPr>
        <p:blipFill rotWithShape="1">
          <a:blip r:embed="rId3">
            <a:alphaModFix/>
          </a:blip>
          <a:srcRect/>
          <a:stretch/>
        </p:blipFill>
        <p:spPr>
          <a:xfrm>
            <a:off x="1938223" y="3628817"/>
            <a:ext cx="1329413" cy="1227729"/>
          </a:xfrm>
          <a:prstGeom prst="rect">
            <a:avLst/>
          </a:prstGeom>
          <a:noFill/>
          <a:ln>
            <a:noFill/>
          </a:ln>
          <a:effectLst>
            <a:outerShdw blurRad="63500" sx="102000" sy="102000" algn="ctr" rotWithShape="0">
              <a:srgbClr val="000000">
                <a:alpha val="40000"/>
              </a:srgbClr>
            </a:outerShdw>
          </a:effectLst>
        </p:spPr>
      </p:pic>
      <p:sp>
        <p:nvSpPr>
          <p:cNvPr id="534" name="Google Shape;534;p18"/>
          <p:cNvSpPr txBox="1"/>
          <p:nvPr/>
        </p:nvSpPr>
        <p:spPr>
          <a:xfrm>
            <a:off x="1828800" y="2541288"/>
            <a:ext cx="768734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Giấy A4, dập ghim, giấy màu, bút màu, keo dán, kéo</a:t>
            </a:r>
            <a:endParaRPr sz="2400" b="0" i="0" u="none" strike="noStrike" cap="none">
              <a:solidFill>
                <a:srgbClr val="002060"/>
              </a:solidFill>
              <a:latin typeface="Roboto"/>
              <a:ea typeface="Roboto"/>
              <a:cs typeface="Roboto"/>
              <a:sym typeface="Roboto"/>
            </a:endParaRPr>
          </a:p>
        </p:txBody>
      </p:sp>
      <p:pic>
        <p:nvPicPr>
          <p:cNvPr id="535" name="Google Shape;535;p18"/>
          <p:cNvPicPr preferRelativeResize="0"/>
          <p:nvPr/>
        </p:nvPicPr>
        <p:blipFill rotWithShape="1">
          <a:blip r:embed="rId4">
            <a:alphaModFix/>
          </a:blip>
          <a:srcRect/>
          <a:stretch/>
        </p:blipFill>
        <p:spPr>
          <a:xfrm>
            <a:off x="7926101" y="3558592"/>
            <a:ext cx="1054699" cy="646232"/>
          </a:xfrm>
          <a:prstGeom prst="rect">
            <a:avLst/>
          </a:prstGeom>
          <a:noFill/>
          <a:ln>
            <a:noFill/>
          </a:ln>
          <a:effectLst>
            <a:outerShdw blurRad="63500" sx="102000" sy="102000" algn="ctr" rotWithShape="0">
              <a:srgbClr val="000000">
                <a:alpha val="40000"/>
              </a:srgbClr>
            </a:outerShdw>
          </a:effectLst>
        </p:spPr>
      </p:pic>
      <p:pic>
        <p:nvPicPr>
          <p:cNvPr id="536" name="Google Shape;536;p18"/>
          <p:cNvPicPr preferRelativeResize="0"/>
          <p:nvPr/>
        </p:nvPicPr>
        <p:blipFill rotWithShape="1">
          <a:blip r:embed="rId5">
            <a:alphaModFix/>
          </a:blip>
          <a:srcRect/>
          <a:stretch/>
        </p:blipFill>
        <p:spPr>
          <a:xfrm>
            <a:off x="3783109" y="3506301"/>
            <a:ext cx="1534400" cy="1534400"/>
          </a:xfrm>
          <a:prstGeom prst="rect">
            <a:avLst/>
          </a:prstGeom>
          <a:noFill/>
          <a:ln>
            <a:noFill/>
          </a:ln>
        </p:spPr>
      </p:pic>
      <p:pic>
        <p:nvPicPr>
          <p:cNvPr id="537" name="Google Shape;537;p18"/>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538" name="Google Shape;538;p18"/>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sp>
        <p:nvSpPr>
          <p:cNvPr id="539" name="Google Shape;539;p18"/>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41" name="Google Shape;541;p18"/>
          <p:cNvPicPr preferRelativeResize="0"/>
          <p:nvPr/>
        </p:nvPicPr>
        <p:blipFill rotWithShape="1">
          <a:blip r:embed="rId8">
            <a:alphaModFix/>
          </a:blip>
          <a:srcRect/>
          <a:stretch/>
        </p:blipFill>
        <p:spPr>
          <a:xfrm>
            <a:off x="7780650" y="4273501"/>
            <a:ext cx="1200150" cy="59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ppt_w</p:attrName>
                                        </p:attrNameLst>
                                      </p:cBhvr>
                                      <p:tavLst>
                                        <p:tav tm="0">
                                          <p:val>
                                            <p:strVal val="0"/>
                                          </p:val>
                                        </p:tav>
                                        <p:tav tm="100000">
                                          <p:val>
                                            <p:strVal val="#ppt_w"/>
                                          </p:val>
                                        </p:tav>
                                      </p:tavLst>
                                    </p:anim>
                                    <p:anim calcmode="lin" valueType="num">
                                      <p:cBhvr additive="base">
                                        <p:cTn id="8" dur="500"/>
                                        <p:tgtEl>
                                          <p:spTgt spid="5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4"/>
                                        </p:tgtEl>
                                        <p:attrNameLst>
                                          <p:attrName>style.visibility</p:attrName>
                                        </p:attrNameLst>
                                      </p:cBhvr>
                                      <p:to>
                                        <p:strVal val="visible"/>
                                      </p:to>
                                    </p:set>
                                    <p:anim calcmode="lin" valueType="num">
                                      <p:cBhvr additive="base">
                                        <p:cTn id="11" dur="500"/>
                                        <p:tgtEl>
                                          <p:spTgt spid="534"/>
                                        </p:tgtEl>
                                        <p:attrNameLst>
                                          <p:attrName>ppt_w</p:attrName>
                                        </p:attrNameLst>
                                      </p:cBhvr>
                                      <p:tavLst>
                                        <p:tav tm="0">
                                          <p:val>
                                            <p:strVal val="0"/>
                                          </p:val>
                                        </p:tav>
                                        <p:tav tm="100000">
                                          <p:val>
                                            <p:strVal val="#ppt_w"/>
                                          </p:val>
                                        </p:tav>
                                      </p:tavLst>
                                    </p:anim>
                                    <p:anim calcmode="lin" valueType="num">
                                      <p:cBhvr additive="base">
                                        <p:cTn id="12" dur="500"/>
                                        <p:tgtEl>
                                          <p:spTgt spid="53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9"/>
          <p:cNvSpPr txBox="1"/>
          <p:nvPr/>
        </p:nvSpPr>
        <p:spPr>
          <a:xfrm>
            <a:off x="1634696" y="1182849"/>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Làm “Bộ chữ số bí ẩn” theo cách của em hoặc nhóm em</a:t>
            </a:r>
            <a:endParaRPr sz="3200" b="0" i="0" u="none" strike="noStrike" cap="none">
              <a:solidFill>
                <a:srgbClr val="002060"/>
              </a:solidFill>
              <a:latin typeface="Roboto"/>
              <a:ea typeface="Roboto"/>
              <a:cs typeface="Roboto"/>
              <a:sym typeface="Roboto"/>
            </a:endParaRPr>
          </a:p>
        </p:txBody>
      </p:sp>
      <p:sp>
        <p:nvSpPr>
          <p:cNvPr id="549" name="Google Shape;549;p19"/>
          <p:cNvSpPr txBox="1"/>
          <p:nvPr/>
        </p:nvSpPr>
        <p:spPr>
          <a:xfrm>
            <a:off x="3203447" y="442156"/>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50" name="Google Shape;550;p19"/>
          <p:cNvPicPr preferRelativeResize="0"/>
          <p:nvPr/>
        </p:nvPicPr>
        <p:blipFill rotWithShape="1">
          <a:blip r:embed="rId3">
            <a:alphaModFix/>
          </a:blip>
          <a:srcRect/>
          <a:stretch/>
        </p:blipFill>
        <p:spPr>
          <a:xfrm>
            <a:off x="335591" y="2586127"/>
            <a:ext cx="3438968" cy="1475777"/>
          </a:xfrm>
          <a:prstGeom prst="rect">
            <a:avLst/>
          </a:prstGeom>
          <a:noFill/>
          <a:ln>
            <a:noFill/>
          </a:ln>
          <a:effectLst>
            <a:outerShdw blurRad="63500" sx="102000" sy="102000" algn="ctr" rotWithShape="0">
              <a:srgbClr val="000000">
                <a:alpha val="40000"/>
              </a:srgbClr>
            </a:outerShdw>
          </a:effectLst>
        </p:spPr>
      </p:pic>
      <p:pic>
        <p:nvPicPr>
          <p:cNvPr id="551" name="Google Shape;551;p19"/>
          <p:cNvPicPr preferRelativeResize="0"/>
          <p:nvPr/>
        </p:nvPicPr>
        <p:blipFill rotWithShape="1">
          <a:blip r:embed="rId4">
            <a:alphaModFix/>
          </a:blip>
          <a:srcRect/>
          <a:stretch/>
        </p:blipFill>
        <p:spPr>
          <a:xfrm>
            <a:off x="4137700" y="1702105"/>
            <a:ext cx="4545889" cy="4741112"/>
          </a:xfrm>
          <a:prstGeom prst="rect">
            <a:avLst/>
          </a:prstGeom>
          <a:noFill/>
          <a:ln>
            <a:noFill/>
          </a:ln>
          <a:effectLst>
            <a:outerShdw blurRad="63500" sx="102000" sy="102000" algn="ctr" rotWithShape="0">
              <a:srgbClr val="000000">
                <a:alpha val="40000"/>
              </a:srgbClr>
            </a:outerShdw>
          </a:effectLst>
        </p:spPr>
      </p:pic>
      <p:pic>
        <p:nvPicPr>
          <p:cNvPr id="552" name="Google Shape;552;p19"/>
          <p:cNvPicPr preferRelativeResize="0"/>
          <p:nvPr/>
        </p:nvPicPr>
        <p:blipFill rotWithShape="1">
          <a:blip r:embed="rId5">
            <a:alphaModFix/>
          </a:blip>
          <a:srcRect l="9489" t="10928" r="55771" b="4156"/>
          <a:stretch/>
        </p:blipFill>
        <p:spPr>
          <a:xfrm>
            <a:off x="967564" y="5118334"/>
            <a:ext cx="2360428" cy="1151907"/>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553" name="Google Shape;553;p19" descr="A picture containing measuring stick, indoor&#10;&#10;Description automatically generated"/>
          <p:cNvPicPr preferRelativeResize="0"/>
          <p:nvPr/>
        </p:nvPicPr>
        <p:blipFill rotWithShape="1">
          <a:blip r:embed="rId6">
            <a:alphaModFix/>
          </a:blip>
          <a:srcRect/>
          <a:stretch/>
        </p:blipFill>
        <p:spPr>
          <a:xfrm>
            <a:off x="8874003" y="1979327"/>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par>
                                <p:cTn id="8" presetID="10" presetClass="entr" presetSubtype="0"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0"/>
                                        </p:tgtEl>
                                        <p:attrNameLst>
                                          <p:attrName>style.visibility</p:attrName>
                                        </p:attrNameLst>
                                      </p:cBhvr>
                                      <p:to>
                                        <p:strVal val="visible"/>
                                      </p:to>
                                    </p:set>
                                    <p:animEffect transition="in" filter="fade">
                                      <p:cBhvr>
                                        <p:cTn id="18" dur="500"/>
                                        <p:tgtEl>
                                          <p:spTgt spid="550"/>
                                        </p:tgtEl>
                                      </p:cBhvr>
                                    </p:animEffect>
                                  </p:childTnLst>
                                </p:cTn>
                              </p:par>
                              <p:par>
                                <p:cTn id="19" presetID="10" presetClass="entr" presetSubtype="0" fill="hold" nodeType="withEffect">
                                  <p:stCondLst>
                                    <p:cond delay="0"/>
                                  </p:stCondLst>
                                  <p:childTnLst>
                                    <p:set>
                                      <p:cBhvr>
                                        <p:cTn id="20" dur="1" fill="hold">
                                          <p:stCondLst>
                                            <p:cond delay="0"/>
                                          </p:stCondLst>
                                        </p:cTn>
                                        <p:tgtEl>
                                          <p:spTgt spid="552"/>
                                        </p:tgtEl>
                                        <p:attrNameLst>
                                          <p:attrName>style.visibility</p:attrName>
                                        </p:attrNameLst>
                                      </p:cBhvr>
                                      <p:to>
                                        <p:strVal val="visible"/>
                                      </p:to>
                                    </p:set>
                                    <p:animEffect transition="in" filter="fade">
                                      <p:cBhvr>
                                        <p:cTn id="21" dur="500"/>
                                        <p:tgtEl>
                                          <p:spTgt spid="552"/>
                                        </p:tgtEl>
                                      </p:cBhvr>
                                    </p:animEffect>
                                  </p:childTnLst>
                                </p:cTn>
                              </p:par>
                              <p:par>
                                <p:cTn id="22" presetID="10" presetClass="entr" presetSubtype="0" fill="hold" nodeType="with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0"/>
          <p:cNvSpPr txBox="1"/>
          <p:nvPr/>
        </p:nvSpPr>
        <p:spPr>
          <a:xfrm>
            <a:off x="1647708" y="1636437"/>
            <a:ext cx="10047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 Gợi ý</a:t>
            </a:r>
            <a:endParaRPr sz="2400" b="0" i="0" u="none" strike="noStrike" cap="none">
              <a:solidFill>
                <a:srgbClr val="FF0000"/>
              </a:solidFill>
              <a:latin typeface="Roboto"/>
              <a:ea typeface="Roboto"/>
              <a:cs typeface="Roboto"/>
              <a:sym typeface="Roboto"/>
            </a:endParaRPr>
          </a:p>
        </p:txBody>
      </p:sp>
      <p:sp>
        <p:nvSpPr>
          <p:cNvPr id="560" name="Google Shape;560;p20"/>
          <p:cNvSpPr txBox="1"/>
          <p:nvPr/>
        </p:nvSpPr>
        <p:spPr>
          <a:xfrm>
            <a:off x="4784439" y="1794908"/>
            <a:ext cx="5954444"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6 băng giấy ghi các chữ số từ 0 đến 9</a:t>
            </a:r>
            <a:endParaRPr sz="2400" b="0" i="0" u="none" strike="noStrike" cap="none">
              <a:solidFill>
                <a:srgbClr val="002060"/>
              </a:solidFill>
              <a:latin typeface="Roboto"/>
              <a:ea typeface="Roboto"/>
              <a:cs typeface="Roboto"/>
              <a:sym typeface="Roboto"/>
            </a:endParaRPr>
          </a:p>
        </p:txBody>
      </p:sp>
      <p:sp>
        <p:nvSpPr>
          <p:cNvPr id="561" name="Google Shape;561;p20"/>
          <p:cNvSpPr/>
          <p:nvPr/>
        </p:nvSpPr>
        <p:spPr>
          <a:xfrm>
            <a:off x="3676006" y="1468442"/>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1</a:t>
            </a:r>
            <a:endParaRPr/>
          </a:p>
        </p:txBody>
      </p:sp>
      <p:sp>
        <p:nvSpPr>
          <p:cNvPr id="563" name="Google Shape;563;p20"/>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64" name="Google Shape;564;p20"/>
          <p:cNvPicPr preferRelativeResize="0"/>
          <p:nvPr/>
        </p:nvPicPr>
        <p:blipFill rotWithShape="1">
          <a:blip r:embed="rId3">
            <a:alphaModFix/>
          </a:blip>
          <a:srcRect/>
          <a:stretch/>
        </p:blipFill>
        <p:spPr>
          <a:xfrm>
            <a:off x="851596" y="2628322"/>
            <a:ext cx="10058400" cy="4079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ppt_w</p:attrName>
                                        </p:attrNameLst>
                                      </p:cBhvr>
                                      <p:tavLst>
                                        <p:tav tm="0">
                                          <p:val>
                                            <p:strVal val="0"/>
                                          </p:val>
                                        </p:tav>
                                        <p:tav tm="100000">
                                          <p:val>
                                            <p:strVal val="#ppt_w"/>
                                          </p:val>
                                        </p:tav>
                                      </p:tavLst>
                                    </p:anim>
                                    <p:anim calcmode="lin" valueType="num">
                                      <p:cBhvr additive="base">
                                        <p:cTn id="8" dur="500"/>
                                        <p:tgtEl>
                                          <p:spTgt spid="5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0"/>
                                        </p:tgtEl>
                                        <p:attrNameLst>
                                          <p:attrName>style.visibility</p:attrName>
                                        </p:attrNameLst>
                                      </p:cBhvr>
                                      <p:to>
                                        <p:strVal val="visible"/>
                                      </p:to>
                                    </p:set>
                                    <p:anim calcmode="lin" valueType="num">
                                      <p:cBhvr additive="base">
                                        <p:cTn id="11" dur="500"/>
                                        <p:tgtEl>
                                          <p:spTgt spid="560"/>
                                        </p:tgtEl>
                                        <p:attrNameLst>
                                          <p:attrName>ppt_w</p:attrName>
                                        </p:attrNameLst>
                                      </p:cBhvr>
                                      <p:tavLst>
                                        <p:tav tm="0">
                                          <p:val>
                                            <p:strVal val="0"/>
                                          </p:val>
                                        </p:tav>
                                        <p:tav tm="100000">
                                          <p:val>
                                            <p:strVal val="#ppt_w"/>
                                          </p:val>
                                        </p:tav>
                                      </p:tavLst>
                                    </p:anim>
                                    <p:anim calcmode="lin" valueType="num">
                                      <p:cBhvr additive="base">
                                        <p:cTn id="12" dur="500"/>
                                        <p:tgtEl>
                                          <p:spTgt spid="560"/>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animEffect transition="in" filter="fade">
                                      <p:cBhvr>
                                        <p:cTn id="18" dur="2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1"/>
          <p:cNvSpPr txBox="1"/>
          <p:nvPr/>
        </p:nvSpPr>
        <p:spPr>
          <a:xfrm>
            <a:off x="3955100" y="2283711"/>
            <a:ext cx="6613662"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băng giấy có 6 ô thể hiện các hàng của số</a:t>
            </a:r>
            <a:endParaRPr sz="2400" b="0" i="0" u="none" strike="noStrike" cap="none">
              <a:solidFill>
                <a:srgbClr val="002060"/>
              </a:solidFill>
              <a:latin typeface="Roboto"/>
              <a:ea typeface="Roboto"/>
              <a:cs typeface="Roboto"/>
              <a:sym typeface="Roboto"/>
            </a:endParaRPr>
          </a:p>
        </p:txBody>
      </p:sp>
      <p:sp>
        <p:nvSpPr>
          <p:cNvPr id="572" name="Google Shape;572;p21"/>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73" name="Google Shape;573;p21"/>
          <p:cNvSpPr/>
          <p:nvPr/>
        </p:nvSpPr>
        <p:spPr>
          <a:xfrm>
            <a:off x="2727586" y="193105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2</a:t>
            </a:r>
            <a:endParaRPr/>
          </a:p>
        </p:txBody>
      </p:sp>
      <p:pic>
        <p:nvPicPr>
          <p:cNvPr id="574" name="Google Shape;574;p21"/>
          <p:cNvPicPr preferRelativeResize="0"/>
          <p:nvPr/>
        </p:nvPicPr>
        <p:blipFill rotWithShape="1">
          <a:blip r:embed="rId3">
            <a:alphaModFix/>
          </a:blip>
          <a:srcRect l="7067" t="9652" r="5922" b="14580"/>
          <a:stretch/>
        </p:blipFill>
        <p:spPr>
          <a:xfrm>
            <a:off x="3338623" y="3340631"/>
            <a:ext cx="6687880" cy="2625074"/>
          </a:xfrm>
          <a:prstGeom prst="roundRect">
            <a:avLst>
              <a:gd name="adj" fmla="val 16667"/>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500"/>
                                        <p:tgtEl>
                                          <p:spTgt spid="570"/>
                                        </p:tgtEl>
                                        <p:attrNameLst>
                                          <p:attrName>ppt_w</p:attrName>
                                        </p:attrNameLst>
                                      </p:cBhvr>
                                      <p:tavLst>
                                        <p:tav tm="0">
                                          <p:val>
                                            <p:strVal val="0"/>
                                          </p:val>
                                        </p:tav>
                                        <p:tav tm="100000">
                                          <p:val>
                                            <p:strVal val="#ppt_w"/>
                                          </p:val>
                                        </p:tav>
                                      </p:tavLst>
                                    </p:anim>
                                    <p:anim calcmode="lin" valueType="num">
                                      <p:cBhvr additive="base">
                                        <p:cTn id="8" dur="500"/>
                                        <p:tgtEl>
                                          <p:spTgt spid="5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2"/>
          <p:cNvSpPr txBox="1"/>
          <p:nvPr/>
        </p:nvSpPr>
        <p:spPr>
          <a:xfrm>
            <a:off x="555000" y="3900023"/>
            <a:ext cx="474921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hình, trang trí tấm bìa làm đế</a:t>
            </a:r>
            <a:endParaRPr sz="2400" b="0" i="0" u="none" strike="noStrike" cap="none">
              <a:solidFill>
                <a:srgbClr val="002060"/>
              </a:solidFill>
              <a:latin typeface="Roboto"/>
              <a:ea typeface="Roboto"/>
              <a:cs typeface="Roboto"/>
              <a:sym typeface="Roboto"/>
            </a:endParaRPr>
          </a:p>
        </p:txBody>
      </p:sp>
      <p:pic>
        <p:nvPicPr>
          <p:cNvPr id="581" name="Google Shape;581;p22"/>
          <p:cNvPicPr preferRelativeResize="0"/>
          <p:nvPr/>
        </p:nvPicPr>
        <p:blipFill rotWithShape="1">
          <a:blip r:embed="rId3">
            <a:alphaModFix/>
          </a:blip>
          <a:srcRect l="6555" t="8873" r="8144" b="13310"/>
          <a:stretch/>
        </p:blipFill>
        <p:spPr>
          <a:xfrm>
            <a:off x="5304210" y="1958178"/>
            <a:ext cx="5424744" cy="35813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583" name="Google Shape;583;p22"/>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84" name="Google Shape;584;p22"/>
          <p:cNvSpPr/>
          <p:nvPr/>
        </p:nvSpPr>
        <p:spPr>
          <a:xfrm>
            <a:off x="1898395" y="2101334"/>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500"/>
                                        <p:tgtEl>
                                          <p:spTgt spid="580"/>
                                        </p:tgtEl>
                                        <p:attrNameLst>
                                          <p:attrName>ppt_w</p:attrName>
                                        </p:attrNameLst>
                                      </p:cBhvr>
                                      <p:tavLst>
                                        <p:tav tm="0">
                                          <p:val>
                                            <p:strVal val="0"/>
                                          </p:val>
                                        </p:tav>
                                        <p:tav tm="100000">
                                          <p:val>
                                            <p:strVal val="#ppt_w"/>
                                          </p:val>
                                        </p:tav>
                                      </p:tavLst>
                                    </p:anim>
                                    <p:anim calcmode="lin" valueType="num">
                                      <p:cBhvr additive="base">
                                        <p:cTn id="8" dur="500"/>
                                        <p:tgtEl>
                                          <p:spTgt spid="5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83"/>
                                        </p:tgtEl>
                                        <p:attrNameLst>
                                          <p:attrName>style.visibility</p:attrName>
                                        </p:attrNameLst>
                                      </p:cBhvr>
                                      <p:to>
                                        <p:strVal val="visible"/>
                                      </p:to>
                                    </p:set>
                                    <p:animEffect transition="in" filter="fade">
                                      <p:cBhvr>
                                        <p:cTn id="11"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781</Words>
  <Application>Microsoft Office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vt:lpstr>
      <vt:lpstr>Calibri</vt:lpstr>
      <vt:lpstr>Roboto Black</vt:lpstr>
      <vt:lpstr>Times New Roman</vt:lpstr>
      <vt:lpstr>Arial</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Welcome</cp:lastModifiedBy>
  <cp:revision>3</cp:revision>
  <dcterms:created xsi:type="dcterms:W3CDTF">2023-04-01T23:44:56Z</dcterms:created>
  <dcterms:modified xsi:type="dcterms:W3CDTF">2024-05-14T14:39:58Z</dcterms:modified>
</cp:coreProperties>
</file>