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8" r:id="rId5"/>
    <p:sldMasterId id="2147483702" r:id="rId6"/>
  </p:sldMasterIdLst>
  <p:notesMasterIdLst>
    <p:notesMasterId r:id="rId31"/>
  </p:notesMasterIdLst>
  <p:sldIdLst>
    <p:sldId id="327" r:id="rId7"/>
    <p:sldId id="461" r:id="rId8"/>
    <p:sldId id="462" r:id="rId9"/>
    <p:sldId id="463" r:id="rId10"/>
    <p:sldId id="439" r:id="rId11"/>
    <p:sldId id="427" r:id="rId12"/>
    <p:sldId id="428" r:id="rId13"/>
    <p:sldId id="464" r:id="rId14"/>
    <p:sldId id="465" r:id="rId15"/>
    <p:sldId id="466" r:id="rId16"/>
    <p:sldId id="467" r:id="rId17"/>
    <p:sldId id="468" r:id="rId18"/>
    <p:sldId id="426" r:id="rId19"/>
    <p:sldId id="450" r:id="rId20"/>
    <p:sldId id="451" r:id="rId21"/>
    <p:sldId id="454" r:id="rId22"/>
    <p:sldId id="452" r:id="rId23"/>
    <p:sldId id="470" r:id="rId24"/>
    <p:sldId id="469" r:id="rId25"/>
    <p:sldId id="471" r:id="rId26"/>
    <p:sldId id="433" r:id="rId27"/>
    <p:sldId id="440" r:id="rId28"/>
    <p:sldId id="456" r:id="rId29"/>
    <p:sldId id="457" r:id="rId30"/>
  </p:sldIdLst>
  <p:sldSz cx="16276320" cy="9144000"/>
  <p:notesSz cx="6858000" cy="9144000"/>
  <p:custDataLst>
    <p:tags r:id="rId3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00"/>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howGuides="1">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tags" Target="tags/tag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119019" y="2434167"/>
            <a:ext cx="6917571"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40048" y="2434167"/>
            <a:ext cx="6917571"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p:spPr>
        <p:txBody>
          <a:bodyPr/>
          <a:lstStyle/>
          <a:p>
            <a:r>
              <a:rPr lang="en-US"/>
              <a:t>Click to edit Master title style</a:t>
            </a:r>
            <a:endParaRPr lang="en-US"/>
          </a:p>
        </p:txBody>
      </p:sp>
      <p:sp>
        <p:nvSpPr>
          <p:cNvPr id="3" name="Text Placeholder 2"/>
          <p:cNvSpPr>
            <a:spLocks noGrp="1"/>
          </p:cNvSpPr>
          <p:nvPr>
            <p:ph type="body" idx="1"/>
          </p:nvPr>
        </p:nvSpPr>
        <p:spPr>
          <a:xfrm>
            <a:off x="1121140" y="2241551"/>
            <a:ext cx="6885780"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1121140" y="3340100"/>
            <a:ext cx="6885780"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8240048" y="2241551"/>
            <a:ext cx="6919691"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8240048" y="3340100"/>
            <a:ext cx="6919691"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121920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1219200" eaLnBrk="1" fontAlgn="auto" hangingPunct="1">
              <a:spcBef>
                <a:spcPts val="0"/>
              </a:spcBef>
              <a:spcAft>
                <a:spcPts val="0"/>
              </a:spcAft>
              <a:defRPr/>
            </a:pPr>
            <a:fld id="{C38BE4F5-A3A4-4A0F-A638-D990D725B4CA}" type="slidenum">
              <a:rPr lang="en-US" altLang="en-US" smtClean="0">
                <a:solidFill>
                  <a:prstClr val="black">
                    <a:tint val="75000"/>
                  </a:prstClr>
                </a:solidFill>
                <a:latin typeface="Calibri" panose="020F0502020204030204"/>
              </a:rPr>
            </a:fld>
            <a:endParaRPr lang="en-US" altLang="en-US">
              <a:solidFill>
                <a:prstClr val="black">
                  <a:tint val="75000"/>
                </a:prstClr>
              </a:solidFill>
              <a:latin typeface="Calibri" panose="020F050202020403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6919691" y="1316567"/>
            <a:ext cx="8240048" cy="64981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6919691" y="1316567"/>
            <a:ext cx="8240048" cy="64981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119019" y="486834"/>
            <a:ext cx="10325492" cy="77491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783328" y="858090"/>
            <a:ext cx="12709982"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773315"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8" name="Google Shape;138;p29"/>
          <p:cNvSpPr txBox="1">
            <a:spLocks noGrp="1"/>
          </p:cNvSpPr>
          <p:nvPr>
            <p:ph type="title"/>
          </p:nvPr>
        </p:nvSpPr>
        <p:spPr>
          <a:xfrm>
            <a:off x="1281625" y="858096"/>
            <a:ext cx="13713388"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139" name="Google Shape;139;p29"/>
          <p:cNvSpPr txBox="1">
            <a:spLocks noGrp="1"/>
          </p:cNvSpPr>
          <p:nvPr>
            <p:ph type="subTitle" idx="2"/>
          </p:nvPr>
        </p:nvSpPr>
        <p:spPr>
          <a:xfrm>
            <a:off x="8420143"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119019" y="2434167"/>
            <a:ext cx="6917571"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40048" y="2434167"/>
            <a:ext cx="6917571"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p:spPr>
        <p:txBody>
          <a:bodyPr/>
          <a:lstStyle/>
          <a:p>
            <a:r>
              <a:rPr lang="en-US"/>
              <a:t>Click to edit Master title style</a:t>
            </a:r>
            <a:endParaRPr lang="en-US"/>
          </a:p>
        </p:txBody>
      </p:sp>
      <p:sp>
        <p:nvSpPr>
          <p:cNvPr id="3" name="Text Placeholder 2"/>
          <p:cNvSpPr>
            <a:spLocks noGrp="1"/>
          </p:cNvSpPr>
          <p:nvPr>
            <p:ph type="body" idx="1"/>
          </p:nvPr>
        </p:nvSpPr>
        <p:spPr>
          <a:xfrm>
            <a:off x="1121140" y="2241551"/>
            <a:ext cx="6885780"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1121140" y="3340100"/>
            <a:ext cx="6885780"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8240048" y="2241551"/>
            <a:ext cx="6919691"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8240048" y="3340100"/>
            <a:ext cx="6919691"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121920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1219200" eaLnBrk="1" fontAlgn="auto" hangingPunct="1">
              <a:spcBef>
                <a:spcPts val="0"/>
              </a:spcBef>
              <a:spcAft>
                <a:spcPts val="0"/>
              </a:spcAft>
              <a:defRPr/>
            </a:pPr>
            <a:fld id="{C38BE4F5-A3A4-4A0F-A638-D990D725B4CA}" type="slidenum">
              <a:rPr lang="en-US" altLang="en-US" smtClean="0">
                <a:solidFill>
                  <a:prstClr val="black">
                    <a:tint val="75000"/>
                  </a:prstClr>
                </a:solidFill>
                <a:latin typeface="Calibri" panose="020F0502020204030204"/>
              </a:rPr>
            </a:fld>
            <a:endParaRPr lang="en-US" altLang="en-US">
              <a:solidFill>
                <a:prstClr val="black">
                  <a:tint val="75000"/>
                </a:prstClr>
              </a:solidFill>
              <a:latin typeface="Calibri" panose="020F050202020403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6919691" y="1316567"/>
            <a:ext cx="8240048" cy="64981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6919691" y="1316567"/>
            <a:ext cx="8240048" cy="64981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119019" y="486834"/>
            <a:ext cx="10325492" cy="77491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783328" y="858090"/>
            <a:ext cx="12709982"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773315"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8" name="Google Shape;138;p29"/>
          <p:cNvSpPr txBox="1">
            <a:spLocks noGrp="1"/>
          </p:cNvSpPr>
          <p:nvPr>
            <p:ph type="title"/>
          </p:nvPr>
        </p:nvSpPr>
        <p:spPr>
          <a:xfrm>
            <a:off x="1281625" y="858096"/>
            <a:ext cx="13713388"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139" name="Google Shape;139;p29"/>
          <p:cNvSpPr txBox="1">
            <a:spLocks noGrp="1"/>
          </p:cNvSpPr>
          <p:nvPr>
            <p:ph type="subTitle" idx="2"/>
          </p:nvPr>
        </p:nvSpPr>
        <p:spPr>
          <a:xfrm>
            <a:off x="8420143"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119019" y="2434167"/>
            <a:ext cx="6917571"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40048" y="2434167"/>
            <a:ext cx="6917571"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p:spPr>
        <p:txBody>
          <a:bodyPr/>
          <a:lstStyle/>
          <a:p>
            <a:r>
              <a:rPr lang="en-US"/>
              <a:t>Click to edit Master title style</a:t>
            </a:r>
            <a:endParaRPr lang="en-US"/>
          </a:p>
        </p:txBody>
      </p:sp>
      <p:sp>
        <p:nvSpPr>
          <p:cNvPr id="3" name="Text Placeholder 2"/>
          <p:cNvSpPr>
            <a:spLocks noGrp="1"/>
          </p:cNvSpPr>
          <p:nvPr>
            <p:ph type="body" idx="1"/>
          </p:nvPr>
        </p:nvSpPr>
        <p:spPr>
          <a:xfrm>
            <a:off x="1121140" y="2241551"/>
            <a:ext cx="6885780"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1121140" y="3340100"/>
            <a:ext cx="6885780"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8240048" y="2241551"/>
            <a:ext cx="6919691"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8240048" y="3340100"/>
            <a:ext cx="6919691"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121920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1219200" eaLnBrk="1" fontAlgn="auto" hangingPunct="1">
              <a:spcBef>
                <a:spcPts val="0"/>
              </a:spcBef>
              <a:spcAft>
                <a:spcPts val="0"/>
              </a:spcAft>
              <a:defRPr/>
            </a:pPr>
            <a:fld id="{C38BE4F5-A3A4-4A0F-A638-D990D725B4CA}" type="slidenum">
              <a:rPr lang="en-US" altLang="en-US" smtClean="0">
                <a:solidFill>
                  <a:prstClr val="black">
                    <a:tint val="75000"/>
                  </a:prstClr>
                </a:solidFill>
                <a:latin typeface="Calibri" panose="020F0502020204030204"/>
              </a:rPr>
            </a:fld>
            <a:endParaRPr lang="en-US" altLang="en-US">
              <a:solidFill>
                <a:prstClr val="black">
                  <a:tint val="75000"/>
                </a:prstClr>
              </a:solidFill>
              <a:latin typeface="Calibri" panose="020F050202020403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6919691" y="1316567"/>
            <a:ext cx="8240048" cy="64981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6919691" y="1316567"/>
            <a:ext cx="8240048" cy="64981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119019" y="486834"/>
            <a:ext cx="10325492" cy="77491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783328" y="858090"/>
            <a:ext cx="12709982"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773315"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8" name="Google Shape;138;p29"/>
          <p:cNvSpPr txBox="1">
            <a:spLocks noGrp="1"/>
          </p:cNvSpPr>
          <p:nvPr>
            <p:ph type="title"/>
          </p:nvPr>
        </p:nvSpPr>
        <p:spPr>
          <a:xfrm>
            <a:off x="1281625" y="858096"/>
            <a:ext cx="13713388"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139" name="Google Shape;139;p29"/>
          <p:cNvSpPr txBox="1">
            <a:spLocks noGrp="1"/>
          </p:cNvSpPr>
          <p:nvPr>
            <p:ph type="subTitle" idx="2"/>
          </p:nvPr>
        </p:nvSpPr>
        <p:spPr>
          <a:xfrm>
            <a:off x="8420143"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119019" y="2434167"/>
            <a:ext cx="6917571"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40048" y="2434167"/>
            <a:ext cx="6917571"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p:spPr>
        <p:txBody>
          <a:bodyPr/>
          <a:lstStyle/>
          <a:p>
            <a:r>
              <a:rPr lang="en-US"/>
              <a:t>Click to edit Master title style</a:t>
            </a:r>
            <a:endParaRPr lang="en-US"/>
          </a:p>
        </p:txBody>
      </p:sp>
      <p:sp>
        <p:nvSpPr>
          <p:cNvPr id="3" name="Text Placeholder 2"/>
          <p:cNvSpPr>
            <a:spLocks noGrp="1"/>
          </p:cNvSpPr>
          <p:nvPr>
            <p:ph type="body" idx="1"/>
          </p:nvPr>
        </p:nvSpPr>
        <p:spPr>
          <a:xfrm>
            <a:off x="1121140" y="2241551"/>
            <a:ext cx="6885780"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1121140" y="3340100"/>
            <a:ext cx="6885780"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8240048" y="2241551"/>
            <a:ext cx="6919691"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8240048" y="3340100"/>
            <a:ext cx="6919691"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121920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1219200" eaLnBrk="1" fontAlgn="auto" hangingPunct="1">
              <a:spcBef>
                <a:spcPts val="0"/>
              </a:spcBef>
              <a:spcAft>
                <a:spcPts val="0"/>
              </a:spcAft>
              <a:defRPr/>
            </a:pPr>
            <a:fld id="{C38BE4F5-A3A4-4A0F-A638-D990D725B4CA}" type="slidenum">
              <a:rPr lang="en-US" altLang="en-US" smtClean="0">
                <a:solidFill>
                  <a:prstClr val="black">
                    <a:tint val="75000"/>
                  </a:prstClr>
                </a:solidFill>
                <a:latin typeface="Calibri" panose="020F0502020204030204"/>
              </a:rPr>
            </a:fld>
            <a:endParaRPr lang="en-US" altLang="en-US">
              <a:solidFill>
                <a:prstClr val="black">
                  <a:tint val="75000"/>
                </a:prstClr>
              </a:solidFill>
              <a:latin typeface="Calibri" panose="020F050202020403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6919691" y="1316567"/>
            <a:ext cx="8240048" cy="64981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6919691" y="1316567"/>
            <a:ext cx="8240048" cy="64981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119019" y="486834"/>
            <a:ext cx="10325492" cy="77491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783328" y="858090"/>
            <a:ext cx="12709982"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773315"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8" name="Google Shape;138;p29"/>
          <p:cNvSpPr txBox="1">
            <a:spLocks noGrp="1"/>
          </p:cNvSpPr>
          <p:nvPr>
            <p:ph type="title"/>
          </p:nvPr>
        </p:nvSpPr>
        <p:spPr>
          <a:xfrm>
            <a:off x="1281625" y="858096"/>
            <a:ext cx="13713388"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139" name="Google Shape;139;p29"/>
          <p:cNvSpPr txBox="1">
            <a:spLocks noGrp="1"/>
          </p:cNvSpPr>
          <p:nvPr>
            <p:ph type="subTitle" idx="2"/>
          </p:nvPr>
        </p:nvSpPr>
        <p:spPr>
          <a:xfrm>
            <a:off x="8420143"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3.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4" Type="http://schemas.openxmlformats.org/officeDocument/2006/relationships/theme" Target="../theme/theme4.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4" Type="http://schemas.openxmlformats.org/officeDocument/2006/relationships/theme" Target="../theme/theme5.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sldNum="0" hd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0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0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fld>
            <a:endParaRPr 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sldNum="0" hdr="0" dt="0"/>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wmf"/><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wmf"/><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microsoft.com/office/2007/relationships/media" Target="../media/media1.mp4"/><Relationship Id="rId1" Type="http://schemas.openxmlformats.org/officeDocument/2006/relationships/video" Target="../media/media1.mp4"/></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34.png"/><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image" Target="../media/image12.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dirty="0">
                <a:solidFill>
                  <a:srgbClr val="FF0066"/>
                </a:solidFill>
                <a:latin typeface="Times New Roman" panose="02020603050405020304" pitchFamily="18" charset="0"/>
              </a:rPr>
              <a:t>TRƯỜNG TIỂU HỌC HỨA TẠO</a:t>
            </a:r>
            <a:endParaRPr lang="en-US" altLang="en-US" sz="3500" b="1" dirty="0">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145856" y="3870025"/>
            <a:ext cx="12279703"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23: HAI BÀ TRƯNG(T1,2)</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VỀ </a:t>
            </a: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DỰ GIỜ THĂM LỚP</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518319" y="533400"/>
            <a:ext cx="6781800" cy="4495800"/>
          </a:xfrm>
          <a:prstGeom prst="rect">
            <a:avLst/>
          </a:prstGeom>
        </p:spPr>
      </p:pic>
      <p:pic>
        <p:nvPicPr>
          <p:cNvPr id="5" name="Picture 4"/>
          <p:cNvPicPr>
            <a:picLocks noChangeAspect="1"/>
          </p:cNvPicPr>
          <p:nvPr/>
        </p:nvPicPr>
        <p:blipFill>
          <a:blip r:embed="rId2"/>
          <a:stretch>
            <a:fillRect/>
          </a:stretch>
        </p:blipFill>
        <p:spPr>
          <a:xfrm>
            <a:off x="7985919" y="762000"/>
            <a:ext cx="7315200" cy="4876800"/>
          </a:xfrm>
          <a:prstGeom prst="rect">
            <a:avLst/>
          </a:prstGeom>
        </p:spPr>
      </p:pic>
      <p:pic>
        <p:nvPicPr>
          <p:cNvPr id="6" name="Picture 5"/>
          <p:cNvPicPr>
            <a:picLocks noChangeAspect="1"/>
          </p:cNvPicPr>
          <p:nvPr/>
        </p:nvPicPr>
        <p:blipFill>
          <a:blip r:embed="rId3"/>
          <a:stretch>
            <a:fillRect/>
          </a:stretch>
        </p:blipFill>
        <p:spPr>
          <a:xfrm>
            <a:off x="4525719" y="5251938"/>
            <a:ext cx="6286500" cy="3886200"/>
          </a:xfrm>
          <a:prstGeom prst="rect">
            <a:avLst/>
          </a:prstGeom>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65919" y="152400"/>
            <a:ext cx="6705600" cy="8382000"/>
          </a:xfrm>
          <a:prstGeom prst="rect">
            <a:avLst/>
          </a:prstGeom>
        </p:spPr>
      </p:pic>
      <p:pic>
        <p:nvPicPr>
          <p:cNvPr id="5" name="Picture 4"/>
          <p:cNvPicPr>
            <a:picLocks noChangeAspect="1"/>
          </p:cNvPicPr>
          <p:nvPr/>
        </p:nvPicPr>
        <p:blipFill>
          <a:blip r:embed="rId2"/>
          <a:stretch>
            <a:fillRect/>
          </a:stretch>
        </p:blipFill>
        <p:spPr>
          <a:xfrm>
            <a:off x="7300119" y="304800"/>
            <a:ext cx="8610600" cy="822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594519" y="457200"/>
            <a:ext cx="7143750" cy="7772400"/>
          </a:xfrm>
          <a:prstGeom prst="rect">
            <a:avLst/>
          </a:prstGeom>
        </p:spPr>
      </p:pic>
      <p:pic>
        <p:nvPicPr>
          <p:cNvPr id="5" name="Picture 4"/>
          <p:cNvPicPr>
            <a:picLocks noChangeAspect="1"/>
          </p:cNvPicPr>
          <p:nvPr/>
        </p:nvPicPr>
        <p:blipFill>
          <a:blip r:embed="rId2"/>
          <a:stretch>
            <a:fillRect/>
          </a:stretch>
        </p:blipFill>
        <p:spPr>
          <a:xfrm>
            <a:off x="8062119" y="457200"/>
            <a:ext cx="7772400" cy="7543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smtClean="0">
                <a:solidFill>
                  <a:srgbClr val="FF0000"/>
                </a:solidFill>
                <a:latin typeface="Times New Roman" panose="02020603050405020304" pitchFamily="18" charset="0"/>
                <a:cs typeface="Times New Roman" panose="02020603050405020304" pitchFamily="18" charset="0"/>
              </a:rPr>
              <a:t>Tìm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những</a:t>
            </a:r>
            <a:r>
              <a:rPr lang="en-US" sz="3600" b="1" dirty="0" smtClean="0">
                <a:solidFill>
                  <a:srgbClr val="FF0000"/>
                </a:solidFill>
                <a:latin typeface="Times New Roman" panose="02020603050405020304" pitchFamily="18" charset="0"/>
                <a:cs typeface="Times New Roman" panose="02020603050405020304" pitchFamily="18" charset="0"/>
              </a:rPr>
              <a:t> chi </a:t>
            </a:r>
            <a:r>
              <a:rPr lang="en-US" sz="3600" b="1" dirty="0" err="1" smtClean="0">
                <a:solidFill>
                  <a:srgbClr val="FF0000"/>
                </a:solidFill>
                <a:latin typeface="Times New Roman" panose="02020603050405020304" pitchFamily="18" charset="0"/>
                <a:cs typeface="Times New Roman" panose="02020603050405020304" pitchFamily="18" charset="0"/>
              </a:rPr>
              <a:t>tiết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thấy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tội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giặc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ngoại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xâm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79578" y="4207497"/>
            <a:ext cx="10210801" cy="3170099"/>
          </a:xfrm>
          <a:prstGeom prst="rect">
            <a:avLst/>
          </a:prstGeom>
        </p:spPr>
        <p:txBody>
          <a:bodyPr wrap="square">
            <a:spAutoFit/>
          </a:bodyPr>
          <a:lstStyle/>
          <a:p>
            <a:pPr algn="just"/>
            <a:r>
              <a:rPr lang="nl-NL" sz="4000" b="1" dirty="0">
                <a:solidFill>
                  <a:srgbClr val="0000CC"/>
                </a:solidFill>
                <a:latin typeface="Times New Roman" panose="02020603050405020304" pitchFamily="18" charset="0"/>
                <a:cs typeface="Times New Roman" panose="02020603050405020304" pitchFamily="18" charset="0"/>
              </a:rPr>
              <a:t>Thẳng tay chém giết dân lành, cướp hết ruộng nương màu mỡ, bắt dân ta lên rừng săn thú lạ, xuống biển mò ngọc trai, khiến bao người bị thiệt mạng vì hổ báo, cá sấu, thuồng luồng, </a:t>
            </a:r>
            <a:r>
              <a:rPr lang="nl-NL" sz="4000" b="1" dirty="0" smtClean="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23: HAI BÀ TRƯNG</a:t>
            </a:r>
            <a:endPar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huở</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xưa</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n</a:t>
            </a:r>
            <a:r>
              <a:rPr lang="en-US" sz="4000" b="1" i="1" dirty="0" err="1" smtClean="0">
                <a:solidFill>
                  <a:srgbClr val="0000CC"/>
                </a:solidFill>
                <a:latin typeface="Times New Roman" panose="02020603050405020304" pitchFamily="18" charset="0"/>
                <a:cs typeface="Times New Roman" panose="02020603050405020304" pitchFamily="18" charset="0"/>
              </a:rPr>
              <a:t>goại</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xâm</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anose="02020603050405020304" pitchFamily="18" charset="0"/>
                <a:cs typeface="Times New Roman" panose="02020603050405020304" pitchFamily="18" charset="0"/>
              </a:rPr>
              <a:t>x</a:t>
            </a:r>
            <a:r>
              <a:rPr lang="en-US" sz="4000" b="1" i="1" dirty="0" err="1" smtClean="0">
                <a:solidFill>
                  <a:srgbClr val="0000FF"/>
                </a:solidFill>
                <a:latin typeface="Times New Roman" panose="02020603050405020304" pitchFamily="18" charset="0"/>
                <a:cs typeface="Times New Roman" panose="02020603050405020304" pitchFamily="18" charset="0"/>
              </a:rPr>
              <a:t>úm</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lại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ngút</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trời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võ</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nghệ</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rẩy</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quân</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g</a:t>
            </a:r>
            <a:r>
              <a:rPr lang="en-US" sz="4000" b="1" i="1" dirty="0" err="1" smtClean="0">
                <a:solidFill>
                  <a:srgbClr val="0000CC"/>
                </a:solidFill>
                <a:latin typeface="Times New Roman" panose="02020603050405020304" pitchFamily="18" charset="0"/>
                <a:cs typeface="Times New Roman" panose="02020603050405020304" pitchFamily="18" charset="0"/>
              </a:rPr>
              <a:t>iáp</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phục</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646331"/>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cs typeface="Times New Roman" panose="02020603050405020304" pitchFamily="18" charset="0"/>
              </a:rPr>
              <a:t> 2: </a:t>
            </a:r>
            <a:r>
              <a:rPr lang="en-US" sz="3600" b="1" dirty="0" err="1" smtClean="0">
                <a:solidFill>
                  <a:srgbClr val="FF0000"/>
                </a:solidFill>
                <a:latin typeface="Times New Roman" panose="02020603050405020304" pitchFamily="18" charset="0"/>
                <a:cs typeface="Times New Roman" panose="02020603050405020304" pitchFamily="18" charset="0"/>
              </a:rPr>
              <a:t>Hãy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giới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thiệu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về</a:t>
            </a:r>
            <a:r>
              <a:rPr lang="en-US" sz="3600" b="1" dirty="0" smtClean="0">
                <a:solidFill>
                  <a:srgbClr val="FF0000"/>
                </a:solidFill>
                <a:latin typeface="Times New Roman" panose="02020603050405020304" pitchFamily="18" charset="0"/>
                <a:cs typeface="Times New Roman" panose="02020603050405020304" pitchFamily="18" charset="0"/>
              </a:rPr>
              <a:t> Hai </a:t>
            </a:r>
            <a:r>
              <a:rPr lang="en-US" sz="3600" b="1" dirty="0" err="1" smtClean="0">
                <a:solidFill>
                  <a:srgbClr val="FF0000"/>
                </a:solidFill>
                <a:latin typeface="Times New Roman" panose="02020603050405020304" pitchFamily="18" charset="0"/>
                <a:cs typeface="Times New Roman" panose="02020603050405020304" pitchFamily="18" charset="0"/>
              </a:rPr>
              <a:t>Bà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Trưng</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11167" y="3421244"/>
            <a:ext cx="10210801" cy="1938992"/>
          </a:xfrm>
          <a:prstGeom prst="rect">
            <a:avLst/>
          </a:prstGeom>
        </p:spPr>
        <p:txBody>
          <a:bodyPr wrap="square">
            <a:spAutoFit/>
          </a:bodyPr>
          <a:lstStyle/>
          <a:p>
            <a:pPr algn="just"/>
            <a:r>
              <a:rPr lang="nl-NL"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rPr>
              <a:t>Hai </a:t>
            </a:r>
            <a:r>
              <a:rPr lang="en-US" sz="4000" b="1" dirty="0" err="1">
                <a:solidFill>
                  <a:srgbClr val="0000CC"/>
                </a:solidFill>
                <a:latin typeface="Times New Roman" panose="02020603050405020304" pitchFamily="18" charset="0"/>
                <a:cs typeface="Times New Roman" panose="02020603050405020304" pitchFamily="18" charset="0"/>
              </a:rPr>
              <a:t>Bà</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Trưng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quê</a:t>
            </a:r>
            <a:r>
              <a:rPr lang="en-US" sz="4000" b="1" dirty="0">
                <a:solidFill>
                  <a:srgbClr val="0000CC"/>
                </a:solidFill>
                <a:latin typeface="Times New Roman" panose="02020603050405020304" pitchFamily="18" charset="0"/>
                <a:cs typeface="Times New Roman" panose="02020603050405020304" pitchFamily="18" charset="0"/>
              </a:rPr>
              <a:t> ở </a:t>
            </a:r>
            <a:r>
              <a:rPr lang="en-US" sz="4000" b="1" dirty="0" err="1">
                <a:solidFill>
                  <a:srgbClr val="0000CC"/>
                </a:solidFill>
                <a:latin typeface="Times New Roman" panose="02020603050405020304" pitchFamily="18" charset="0"/>
                <a:cs typeface="Times New Roman" panose="02020603050405020304" pitchFamily="18" charset="0"/>
              </a:rPr>
              <a:t>huyện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Mê</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Linh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giỏi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võ</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nghệ</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và</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có</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chí</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hướng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giành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 non </a:t>
            </a:r>
            <a:r>
              <a:rPr lang="en-US" sz="4000" b="1" dirty="0" err="1">
                <a:solidFill>
                  <a:srgbClr val="0000CC"/>
                </a:solidFill>
                <a:latin typeface="Times New Roman" panose="02020603050405020304" pitchFamily="18" charset="0"/>
                <a:cs typeface="Times New Roman" panose="02020603050405020304" pitchFamily="18" charset="0"/>
              </a:rPr>
              <a:t>sông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đất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nước</a:t>
            </a:r>
            <a:r>
              <a:rPr lang="nl-NL" sz="4000" b="1" dirty="0" smtClean="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23: HAI BÀ TRƯNG</a:t>
            </a:r>
            <a:endPar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huở</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xưa</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n</a:t>
            </a:r>
            <a:r>
              <a:rPr lang="en-US" sz="4000" b="1" i="1" dirty="0" err="1" smtClean="0">
                <a:solidFill>
                  <a:srgbClr val="0000CC"/>
                </a:solidFill>
                <a:latin typeface="Times New Roman" panose="02020603050405020304" pitchFamily="18" charset="0"/>
                <a:cs typeface="Times New Roman" panose="02020603050405020304" pitchFamily="18" charset="0"/>
              </a:rPr>
              <a:t>goại</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xâm</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anose="02020603050405020304" pitchFamily="18" charset="0"/>
                <a:cs typeface="Times New Roman" panose="02020603050405020304" pitchFamily="18" charset="0"/>
              </a:rPr>
              <a:t>x</a:t>
            </a:r>
            <a:r>
              <a:rPr lang="en-US" sz="4000" b="1" i="1" dirty="0" err="1" smtClean="0">
                <a:solidFill>
                  <a:srgbClr val="0000FF"/>
                </a:solidFill>
                <a:latin typeface="Times New Roman" panose="02020603050405020304" pitchFamily="18" charset="0"/>
                <a:cs typeface="Times New Roman" panose="02020603050405020304" pitchFamily="18" charset="0"/>
              </a:rPr>
              <a:t>úm</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lại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ngút</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trời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võ</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nghệ</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rẩy</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quân</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g</a:t>
            </a:r>
            <a:r>
              <a:rPr lang="en-US" sz="4000" b="1" i="1" dirty="0" err="1" smtClean="0">
                <a:solidFill>
                  <a:srgbClr val="0000CC"/>
                </a:solidFill>
                <a:latin typeface="Times New Roman" panose="02020603050405020304" pitchFamily="18" charset="0"/>
                <a:cs typeface="Times New Roman" panose="02020603050405020304" pitchFamily="18" charset="0"/>
              </a:rPr>
              <a:t>iáp</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phục</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629419" y="5410200"/>
            <a:ext cx="10233818" cy="1200329"/>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cs typeface="Times New Roman" panose="02020603050405020304" pitchFamily="18" charset="0"/>
              </a:rPr>
              <a:t> 3: Theo </a:t>
            </a:r>
            <a:r>
              <a:rPr lang="en-US" sz="3600" b="1" dirty="0" err="1" smtClean="0">
                <a:solidFill>
                  <a:srgbClr val="FF0000"/>
                </a:solidFill>
                <a:latin typeface="Times New Roman" panose="02020603050405020304" pitchFamily="18" charset="0"/>
                <a:cs typeface="Times New Roman" panose="02020603050405020304" pitchFamily="18" charset="0"/>
              </a:rPr>
              <a:t>em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vì</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sao</a:t>
            </a:r>
            <a:r>
              <a:rPr lang="en-US" sz="3600" b="1" dirty="0" smtClean="0">
                <a:solidFill>
                  <a:srgbClr val="FF0000"/>
                </a:solidFill>
                <a:latin typeface="Times New Roman" panose="02020603050405020304" pitchFamily="18" charset="0"/>
                <a:cs typeface="Times New Roman" panose="02020603050405020304" pitchFamily="18" charset="0"/>
              </a:rPr>
              <a:t> Hai </a:t>
            </a:r>
            <a:r>
              <a:rPr lang="en-US" sz="3600" b="1" dirty="0" err="1" smtClean="0">
                <a:solidFill>
                  <a:srgbClr val="FF0000"/>
                </a:solidFill>
                <a:latin typeface="Times New Roman" panose="02020603050405020304" pitchFamily="18" charset="0"/>
                <a:cs typeface="Times New Roman" panose="02020603050405020304" pitchFamily="18" charset="0"/>
              </a:rPr>
              <a:t>Bà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Trưng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phất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cờ</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khởi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629419" y="6764238"/>
            <a:ext cx="10210801" cy="1938992"/>
          </a:xfrm>
          <a:prstGeom prst="rect">
            <a:avLst/>
          </a:prstGeom>
        </p:spPr>
        <p:txBody>
          <a:bodyPr wrap="square">
            <a:spAutoFit/>
          </a:bodyPr>
          <a:lstStyle/>
          <a:p>
            <a:pPr algn="just"/>
            <a:r>
              <a:rPr lang="nl-NL"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rPr>
              <a:t>Hai </a:t>
            </a:r>
            <a:r>
              <a:rPr lang="en-US" sz="4000" b="1" dirty="0" err="1">
                <a:solidFill>
                  <a:srgbClr val="0000CC"/>
                </a:solidFill>
                <a:latin typeface="Times New Roman" panose="02020603050405020304" pitchFamily="18" charset="0"/>
                <a:cs typeface="Times New Roman" panose="02020603050405020304" pitchFamily="18" charset="0"/>
              </a:rPr>
              <a:t>Bà</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Trưng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phất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cờ</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khởi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nghĩa</a:t>
            </a:r>
            <a:r>
              <a:rPr lang="nl-NL" sz="4000" b="1" dirty="0">
                <a:solidFill>
                  <a:srgbClr val="0000CC"/>
                </a:solidFill>
                <a:latin typeface="Times New Roman" panose="02020603050405020304" pitchFamily="18" charset="0"/>
                <a:cs typeface="Times New Roman" panose="02020603050405020304" pitchFamily="18" charset="0"/>
              </a:rPr>
              <a:t> vì hai bà căm thù bọn giặc hung ác, muốn </a:t>
            </a:r>
            <a:r>
              <a:rPr lang="en-US" sz="4000" b="1" dirty="0" err="1">
                <a:solidFill>
                  <a:srgbClr val="0000CC"/>
                </a:solidFill>
                <a:latin typeface="Times New Roman" panose="02020603050405020304" pitchFamily="18" charset="0"/>
                <a:cs typeface="Times New Roman" panose="02020603050405020304" pitchFamily="18" charset="0"/>
              </a:rPr>
              <a:t>giành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 non song, </a:t>
            </a:r>
            <a:r>
              <a:rPr lang="en-US" sz="4000" b="1" dirty="0" err="1">
                <a:solidFill>
                  <a:srgbClr val="0000CC"/>
                </a:solidFill>
                <a:latin typeface="Times New Roman" panose="02020603050405020304" pitchFamily="18" charset="0"/>
                <a:cs typeface="Times New Roman" panose="02020603050405020304" pitchFamily="18" charset="0"/>
              </a:rPr>
              <a:t>cứu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dân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khỏi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ách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nô</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lệ</a:t>
            </a:r>
            <a:r>
              <a:rPr lang="en-US" sz="4000" b="1" dirty="0">
                <a:solidFill>
                  <a:srgbClr val="0000CC"/>
                </a:solidFill>
                <a:latin typeface="Times New Roman" panose="02020603050405020304" pitchFamily="18" charset="0"/>
                <a:cs typeface="Times New Roman" panose="02020603050405020304" pitchFamily="18" charset="0"/>
              </a:rPr>
              <a:t>, …</a:t>
            </a:r>
            <a:r>
              <a:rPr lang="nl-NL" sz="4000" b="1" dirty="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938992"/>
          </a:xfrm>
          <a:prstGeom prst="rect">
            <a:avLst/>
          </a:prstGeom>
        </p:spPr>
        <p:txBody>
          <a:bodyPr wrap="square">
            <a:spAutoFit/>
          </a:bodyPr>
          <a:lstStyle/>
          <a:p>
            <a:pPr algn="just"/>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Câu</a:t>
            </a:r>
            <a:r>
              <a:rPr lang="en-US" sz="4000" b="1" dirty="0" smtClean="0">
                <a:solidFill>
                  <a:srgbClr val="FF0000"/>
                </a:solidFill>
                <a:latin typeface="Times New Roman" panose="02020603050405020304" pitchFamily="18" charset="0"/>
                <a:cs typeface="Times New Roman" panose="02020603050405020304" pitchFamily="18" charset="0"/>
              </a:rPr>
              <a:t> 4: </a:t>
            </a:r>
            <a:r>
              <a:rPr lang="en-US" sz="4000" b="1" dirty="0" err="1" smtClean="0">
                <a:solidFill>
                  <a:srgbClr val="FF0000"/>
                </a:solidFill>
                <a:latin typeface="Times New Roman" panose="02020603050405020304" pitchFamily="18" charset="0"/>
                <a:cs typeface="Times New Roman" panose="02020603050405020304" pitchFamily="18" charset="0"/>
              </a:rPr>
              <a:t>Hình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ảnh</a:t>
            </a:r>
            <a:r>
              <a:rPr lang="en-US" sz="4000" b="1" dirty="0" smtClean="0">
                <a:solidFill>
                  <a:srgbClr val="FF0000"/>
                </a:solidFill>
                <a:latin typeface="Times New Roman" panose="02020603050405020304" pitchFamily="18" charset="0"/>
                <a:cs typeface="Times New Roman" panose="02020603050405020304" pitchFamily="18" charset="0"/>
              </a:rPr>
              <a:t> Hai </a:t>
            </a:r>
            <a:r>
              <a:rPr lang="en-US" sz="4000" b="1" dirty="0" err="1" smtClean="0">
                <a:solidFill>
                  <a:srgbClr val="FF0000"/>
                </a:solidFill>
                <a:latin typeface="Times New Roman" panose="02020603050405020304" pitchFamily="18" charset="0"/>
                <a:cs typeface="Times New Roman" panose="02020603050405020304" pitchFamily="18" charset="0"/>
              </a:rPr>
              <a:t>Bà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Trưng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đoàn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quân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ra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được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miêu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tả</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hào</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hùng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như</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thế</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nào</a:t>
            </a:r>
            <a:r>
              <a:rPr lang="en-US" sz="4000" b="1" dirty="0"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55335" y="4913412"/>
            <a:ext cx="10210801" cy="2862322"/>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ảnh</a:t>
            </a:r>
            <a:r>
              <a:rPr lang="en-US" sz="3600" b="1" dirty="0">
                <a:solidFill>
                  <a:srgbClr val="0000CC"/>
                </a:solidFill>
                <a:latin typeface="Times New Roman" panose="02020603050405020304" pitchFamily="18" charset="0"/>
                <a:cs typeface="Times New Roman" panose="02020603050405020304" pitchFamily="18" charset="0"/>
              </a:rPr>
              <a:t> Hai </a:t>
            </a:r>
            <a:r>
              <a:rPr lang="en-US" sz="3600" b="1" dirty="0" err="1">
                <a:solidFill>
                  <a:srgbClr val="0000CC"/>
                </a:solidFill>
                <a:latin typeface="Times New Roman" panose="02020603050405020304" pitchFamily="18" charset="0"/>
                <a:cs typeface="Times New Roman" panose="02020603050405020304" pitchFamily="18" charset="0"/>
              </a:rPr>
              <a:t>Bà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đoàn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trận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miêu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Chủ</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tướng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cưỡi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voi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mạnh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lao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nỏ</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rìu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búa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khiên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cuồn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cuộn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tràn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theo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bóng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voi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tiếng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đồng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vang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dội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theo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suốt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quân</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23: HAI BÀ TRƯNG</a:t>
            </a:r>
            <a:endPar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huở</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xưa</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n</a:t>
            </a:r>
            <a:r>
              <a:rPr lang="en-US" sz="4000" b="1" i="1" dirty="0" err="1" smtClean="0">
                <a:solidFill>
                  <a:srgbClr val="0000CC"/>
                </a:solidFill>
                <a:latin typeface="Times New Roman" panose="02020603050405020304" pitchFamily="18" charset="0"/>
                <a:cs typeface="Times New Roman" panose="02020603050405020304" pitchFamily="18" charset="0"/>
              </a:rPr>
              <a:t>goại</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xâm</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anose="02020603050405020304" pitchFamily="18" charset="0"/>
                <a:cs typeface="Times New Roman" panose="02020603050405020304" pitchFamily="18" charset="0"/>
              </a:rPr>
              <a:t>x</a:t>
            </a:r>
            <a:r>
              <a:rPr lang="en-US" sz="4000" b="1" i="1" dirty="0" err="1" smtClean="0">
                <a:solidFill>
                  <a:srgbClr val="0000FF"/>
                </a:solidFill>
                <a:latin typeface="Times New Roman" panose="02020603050405020304" pitchFamily="18" charset="0"/>
                <a:cs typeface="Times New Roman" panose="02020603050405020304" pitchFamily="18" charset="0"/>
              </a:rPr>
              <a:t>úm</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lại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ngút</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trời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võ</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nghệ</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rẩy</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quân</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g</a:t>
            </a:r>
            <a:r>
              <a:rPr lang="en-US" sz="4000" b="1" i="1" dirty="0" err="1" smtClean="0">
                <a:solidFill>
                  <a:srgbClr val="0000CC"/>
                </a:solidFill>
                <a:latin typeface="Times New Roman" panose="02020603050405020304" pitchFamily="18" charset="0"/>
                <a:cs typeface="Times New Roman" panose="02020603050405020304" pitchFamily="18" charset="0"/>
              </a:rPr>
              <a:t>iáp</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phục</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9419" y="3093344"/>
            <a:ext cx="10233818" cy="1938992"/>
          </a:xfrm>
          <a:prstGeom prst="rect">
            <a:avLst/>
          </a:prstGeom>
        </p:spPr>
        <p:txBody>
          <a:bodyPr wrap="square">
            <a:spAutoFit/>
          </a:bodyPr>
          <a:lstStyle/>
          <a:p>
            <a:pPr algn="just"/>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Câu</a:t>
            </a:r>
            <a:r>
              <a:rPr lang="en-US" sz="4000" b="1" dirty="0" smtClean="0">
                <a:solidFill>
                  <a:srgbClr val="FF0000"/>
                </a:solidFill>
                <a:latin typeface="Times New Roman" panose="02020603050405020304" pitchFamily="18" charset="0"/>
                <a:cs typeface="Times New Roman" panose="02020603050405020304" pitchFamily="18" charset="0"/>
              </a:rPr>
              <a:t> 5: </a:t>
            </a:r>
            <a:r>
              <a:rPr lang="en-US" sz="4000" b="1" dirty="0" err="1" smtClean="0">
                <a:solidFill>
                  <a:srgbClr val="FF0000"/>
                </a:solidFill>
                <a:latin typeface="Times New Roman" panose="02020603050405020304" pitchFamily="18" charset="0"/>
                <a:cs typeface="Times New Roman" panose="02020603050405020304" pitchFamily="18" charset="0"/>
              </a:rPr>
              <a:t>Nêu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cảm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nghĩ</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em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về</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hai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vị</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anh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hùng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đầu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tiên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được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lưu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danh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trong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lịch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sử</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nước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nhà</a:t>
            </a:r>
            <a:r>
              <a:rPr lang="en-US" sz="4000" b="1" dirty="0"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629419" y="5233708"/>
            <a:ext cx="10210801" cy="1938992"/>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Tự hào về hai vị anh hùng/ Cảm phục hai người nữ anh hùng.</a:t>
            </a:r>
            <a:endParaRPr lang="en-US" sz="4000" b="1" dirty="0">
              <a:solidFill>
                <a:srgbClr val="0000CC"/>
              </a:solidFill>
              <a:latin typeface="Times New Roman" panose="02020603050405020304" pitchFamily="18" charset="0"/>
              <a:cs typeface="Times New Roman" panose="02020603050405020304" pitchFamily="18" charset="0"/>
            </a:endParaRPr>
          </a:p>
          <a:p>
            <a:r>
              <a:rPr lang="nl-NL" sz="4000" b="1" dirty="0">
                <a:solidFill>
                  <a:srgbClr val="0000CC"/>
                </a:solidFill>
                <a:latin typeface="Times New Roman" panose="02020603050405020304" pitchFamily="18" charset="0"/>
                <a:cs typeface="Times New Roman" panose="02020603050405020304" pitchFamily="18" charset="0"/>
              </a:rPr>
              <a:t>- HS nêu theo hiểu biết của mình</a:t>
            </a:r>
            <a:r>
              <a:rPr lang="nl-NL" sz="4000" b="1" dirty="0" smtClean="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23: HAI BÀ TRƯNG</a:t>
            </a:r>
            <a:endPar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huở</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xưa</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n</a:t>
            </a:r>
            <a:r>
              <a:rPr lang="en-US" sz="4000" b="1" i="1" dirty="0" err="1" smtClean="0">
                <a:solidFill>
                  <a:srgbClr val="0000CC"/>
                </a:solidFill>
                <a:latin typeface="Times New Roman" panose="02020603050405020304" pitchFamily="18" charset="0"/>
                <a:cs typeface="Times New Roman" panose="02020603050405020304" pitchFamily="18" charset="0"/>
              </a:rPr>
              <a:t>goại</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xâm</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anose="02020603050405020304" pitchFamily="18" charset="0"/>
                <a:cs typeface="Times New Roman" panose="02020603050405020304" pitchFamily="18" charset="0"/>
              </a:rPr>
              <a:t>x</a:t>
            </a:r>
            <a:r>
              <a:rPr lang="en-US" sz="4000" b="1" i="1" dirty="0" err="1" smtClean="0">
                <a:solidFill>
                  <a:srgbClr val="0000FF"/>
                </a:solidFill>
                <a:latin typeface="Times New Roman" panose="02020603050405020304" pitchFamily="18" charset="0"/>
                <a:cs typeface="Times New Roman" panose="02020603050405020304" pitchFamily="18" charset="0"/>
              </a:rPr>
              <a:t>úm</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lại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ngút</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trời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võ</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nghệ</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rẩy</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quân</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g</a:t>
            </a:r>
            <a:r>
              <a:rPr lang="en-US" sz="4000" b="1" i="1" dirty="0" err="1" smtClean="0">
                <a:solidFill>
                  <a:srgbClr val="0000CC"/>
                </a:solidFill>
                <a:latin typeface="Times New Roman" panose="02020603050405020304" pitchFamily="18" charset="0"/>
                <a:cs typeface="Times New Roman" panose="02020603050405020304" pitchFamily="18" charset="0"/>
              </a:rPr>
              <a:t>iáp</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phục</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Luyện đọc</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anose="02020603050405020304" pitchFamily="18" charset="0"/>
                  <a:cs typeface="Times New Roman" panose="02020603050405020304" pitchFamily="18" charset="0"/>
                </a:rPr>
                <a:t>Tìm hiểu bài</a:t>
              </a:r>
              <a:endParaRPr lang="en-US" sz="3800" b="1">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23: HAI BÀ TRƯNG</a:t>
            </a:r>
            <a:endPar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huở</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xưa</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n</a:t>
            </a:r>
            <a:r>
              <a:rPr lang="en-US" sz="4000" b="1" i="1" dirty="0" err="1" smtClean="0">
                <a:solidFill>
                  <a:srgbClr val="0000CC"/>
                </a:solidFill>
                <a:latin typeface="Times New Roman" panose="02020603050405020304" pitchFamily="18" charset="0"/>
                <a:cs typeface="Times New Roman" panose="02020603050405020304" pitchFamily="18" charset="0"/>
              </a:rPr>
              <a:t>goại</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xâm</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anose="02020603050405020304" pitchFamily="18" charset="0"/>
                <a:cs typeface="Times New Roman" panose="02020603050405020304" pitchFamily="18" charset="0"/>
              </a:rPr>
              <a:t>x</a:t>
            </a:r>
            <a:r>
              <a:rPr lang="en-US" sz="4000" b="1" i="1" dirty="0" err="1" smtClean="0">
                <a:solidFill>
                  <a:srgbClr val="0000FF"/>
                </a:solidFill>
                <a:latin typeface="Times New Roman" panose="02020603050405020304" pitchFamily="18" charset="0"/>
                <a:cs typeface="Times New Roman" panose="02020603050405020304" pitchFamily="18" charset="0"/>
              </a:rPr>
              <a:t>úm</a:t>
            </a:r>
            <a:r>
              <a:rPr lang="en-US" sz="4000" b="1" i="1" dirty="0" smtClean="0">
                <a:solidFill>
                  <a:srgbClr val="0000FF"/>
                </a:solidFill>
                <a:latin typeface="Times New Roman" panose="02020603050405020304" pitchFamily="18" charset="0"/>
                <a:cs typeface="Times New Roman" panose="02020603050405020304" pitchFamily="18" charset="0"/>
              </a:rPr>
              <a:t> </a:t>
            </a:r>
            <a:r>
              <a:rPr lang="en-US" sz="4000" b="1" i="1" dirty="0" err="1" smtClean="0">
                <a:solidFill>
                  <a:srgbClr val="0000FF"/>
                </a:solidFill>
                <a:latin typeface="Times New Roman" panose="02020603050405020304" pitchFamily="18" charset="0"/>
                <a:cs typeface="Times New Roman" panose="02020603050405020304" pitchFamily="18" charset="0"/>
              </a:rPr>
              <a:t>lại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ngút</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trời</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võ</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nghệ</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a:t>
            </a:r>
            <a:r>
              <a:rPr lang="en-US" sz="4000" b="1" i="1" dirty="0" err="1" smtClean="0">
                <a:solidFill>
                  <a:srgbClr val="0000CC"/>
                </a:solidFill>
                <a:latin typeface="Times New Roman" panose="02020603050405020304" pitchFamily="18" charset="0"/>
                <a:cs typeface="Times New Roman" panose="02020603050405020304" pitchFamily="18" charset="0"/>
              </a:rPr>
              <a:t>rẩy</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quân</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g</a:t>
            </a:r>
            <a:r>
              <a:rPr lang="en-US" sz="4000" b="1" i="1" dirty="0" err="1" smtClean="0">
                <a:solidFill>
                  <a:srgbClr val="0000CC"/>
                </a:solidFill>
                <a:latin typeface="Times New Roman" panose="02020603050405020304" pitchFamily="18" charset="0"/>
                <a:cs typeface="Times New Roman" panose="02020603050405020304" pitchFamily="18" charset="0"/>
              </a:rPr>
              <a:t>iáp</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phục</a:t>
            </a:r>
            <a:r>
              <a:rPr lang="en-US" sz="4000" b="1" i="1" dirty="0" smtClean="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3" name="Text Box 2"/>
          <p:cNvSpPr txBox="1">
            <a:spLocks noChangeArrowheads="1"/>
          </p:cNvSpPr>
          <p:nvPr/>
        </p:nvSpPr>
        <p:spPr bwMode="auto">
          <a:xfrm>
            <a:off x="8005622" y="3092898"/>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FF0000"/>
                </a:solidFill>
                <a:latin typeface="Times New Roman" panose="02020603050405020304" pitchFamily="18" charset="0"/>
                <a:cs typeface="Times New Roman" panose="02020603050405020304" pitchFamily="18" charset="0"/>
              </a:rPr>
              <a:t>NỘI DUNG</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34" name="Group 33"/>
          <p:cNvGrpSpPr/>
          <p:nvPr/>
        </p:nvGrpSpPr>
        <p:grpSpPr>
          <a:xfrm>
            <a:off x="5887791" y="4301190"/>
            <a:ext cx="9525001" cy="3192291"/>
            <a:chOff x="6004720" y="3563423"/>
            <a:chExt cx="9525001" cy="4503736"/>
          </a:xfrm>
        </p:grpSpPr>
        <p:pic>
          <p:nvPicPr>
            <p:cNvPr id="36" name="Picture 6" descr="Khung viền đẹp - Mẫu khung viền bìa Giáo án, Báo cáo, Luận vă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6702916" y="4346198"/>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Ca ngợi lòng yêu nước, tinh thần bất khuất chống giặc xâm lược của Hai Bà Trưng và nhân dân ta</a:t>
              </a:r>
              <a:r>
                <a:rPr lang="nl-NL" sz="4000" b="1" i="1" dirty="0" smtClean="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1" name="TextBox 40"/>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42119" y="228600"/>
            <a:ext cx="7239000" cy="8458200"/>
          </a:xfrm>
          <a:prstGeom prst="rect">
            <a:avLst/>
          </a:prstGeom>
        </p:spPr>
      </p:pic>
      <p:pic>
        <p:nvPicPr>
          <p:cNvPr id="5" name="Picture 4"/>
          <p:cNvPicPr>
            <a:picLocks noChangeAspect="1"/>
          </p:cNvPicPr>
          <p:nvPr/>
        </p:nvPicPr>
        <p:blipFill>
          <a:blip r:embed="rId2"/>
          <a:stretch>
            <a:fillRect/>
          </a:stretch>
        </p:blipFill>
        <p:spPr>
          <a:xfrm>
            <a:off x="7689483" y="228600"/>
            <a:ext cx="8297435" cy="8458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518320" y="304800"/>
            <a:ext cx="7696200" cy="8458200"/>
          </a:xfrm>
          <a:prstGeom prst="rect">
            <a:avLst/>
          </a:prstGeom>
        </p:spPr>
      </p:pic>
      <p:pic>
        <p:nvPicPr>
          <p:cNvPr id="6" name="Picture 5"/>
          <p:cNvPicPr>
            <a:picLocks noChangeAspect="1"/>
          </p:cNvPicPr>
          <p:nvPr/>
        </p:nvPicPr>
        <p:blipFill>
          <a:blip r:embed="rId2"/>
          <a:stretch>
            <a:fillRect/>
          </a:stretch>
        </p:blipFill>
        <p:spPr>
          <a:xfrm>
            <a:off x="8595518" y="152400"/>
            <a:ext cx="7681119" cy="8610600"/>
          </a:xfrm>
          <a:prstGeom prst="rect">
            <a:avLst/>
          </a:prstGeom>
        </p:spPr>
      </p:pic>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10319" y="2232"/>
            <a:ext cx="16256000" cy="9139537"/>
          </a:xfrm>
          <a:prstGeom prst="rect">
            <a:avLst/>
          </a:prstGeom>
        </p:spPr>
      </p:pic>
      <p:sp>
        <p:nvSpPr>
          <p:cNvPr id="2" name="Footer Placeholder 1"/>
          <p:cNvSpPr>
            <a:spLocks noGrp="1"/>
          </p:cNvSpPr>
          <p:nvPr>
            <p:ph type="ftr" sz="quarter" idx="11"/>
          </p:nvPr>
        </p:nvSpPr>
        <p:spPr/>
        <p:txBody>
          <a:bodyPr/>
          <a:lstStyle/>
          <a:p>
            <a:pPr defTabSz="1219200" eaLnBrk="1" fontAlgn="auto" hangingPunct="1">
              <a:spcBef>
                <a:spcPts val="0"/>
              </a:spcBef>
              <a:spcAft>
                <a:spcPts val="0"/>
              </a:spcAft>
              <a:defRPr/>
            </a:pPr>
            <a:endParaRPr lang="en-US" dirty="0">
              <a:solidFill>
                <a:prstClr val="black">
                  <a:tint val="75000"/>
                </a:prstClr>
              </a:solidFill>
              <a:latin typeface="Calibri" panose="020F0502020204030204"/>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572" y="3405810"/>
            <a:ext cx="6249497" cy="573819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6214" y="5989983"/>
            <a:ext cx="3090336" cy="2830124"/>
          </a:xfrm>
          <a:prstGeom prst="rect">
            <a:avLst/>
          </a:prstGeom>
        </p:spPr>
      </p:pic>
      <p:sp>
        <p:nvSpPr>
          <p:cNvPr id="5" name="Explosion 1 3"/>
          <p:cNvSpPr/>
          <p:nvPr/>
        </p:nvSpPr>
        <p:spPr>
          <a:xfrm>
            <a:off x="10319" y="7805531"/>
            <a:ext cx="1219200" cy="1219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1" fontAlgn="auto" hangingPunct="1">
              <a:spcBef>
                <a:spcPts val="0"/>
              </a:spcBef>
              <a:spcAft>
                <a:spcPts val="0"/>
              </a:spcAft>
            </a:pPr>
            <a:endParaRPr lang="en-US" sz="2400">
              <a:solidFill>
                <a:prstClr val="white"/>
              </a:solidFill>
              <a:latin typeface="Calibri" panose="020F0502020204030204"/>
            </a:endParaRPr>
          </a:p>
        </p:txBody>
      </p:sp>
      <p:sp>
        <p:nvSpPr>
          <p:cNvPr id="6" name="Explosion 1 4"/>
          <p:cNvSpPr/>
          <p:nvPr/>
        </p:nvSpPr>
        <p:spPr>
          <a:xfrm>
            <a:off x="3747432" y="212035"/>
            <a:ext cx="8110331" cy="4161183"/>
          </a:xfrm>
          <a:prstGeom prst="irregularSeal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1" fontAlgn="auto" hangingPunct="1">
              <a:spcBef>
                <a:spcPts val="0"/>
              </a:spcBef>
              <a:spcAft>
                <a:spcPts val="0"/>
              </a:spcAft>
            </a:pPr>
            <a:r>
              <a:rPr lang="vi-VN" sz="4800" b="1" dirty="0">
                <a:solidFill>
                  <a:srgbClr val="FF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KHỞI ĐỘNG</a:t>
            </a:r>
            <a:endParaRPr lang="en-US" sz="4800" b="1" dirty="0">
              <a:solidFill>
                <a:srgbClr val="FF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518319" y="609600"/>
            <a:ext cx="15240000" cy="7848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075863" y="1217780"/>
            <a:ext cx="60960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HAI BÀ TRƯNG</a:t>
            </a:r>
            <a:endParaRPr lang="en-US" sz="38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grpSp>
        <p:nvGrpSpPr>
          <p:cNvPr id="5" name="Group 4"/>
          <p:cNvGrpSpPr/>
          <p:nvPr/>
        </p:nvGrpSpPr>
        <p:grpSpPr>
          <a:xfrm>
            <a:off x="1406914" y="1752600"/>
            <a:ext cx="3454805" cy="646331"/>
            <a:chOff x="1508918" y="1888664"/>
            <a:chExt cx="3144261" cy="1083059"/>
          </a:xfrm>
        </p:grpSpPr>
        <p:sp>
          <p:nvSpPr>
            <p:cNvPr id="10" name="Rectangle 9"/>
            <p:cNvSpPr/>
            <p:nvPr/>
          </p:nvSpPr>
          <p:spPr>
            <a:xfrm>
              <a:off x="1508918" y="1888664"/>
              <a:ext cx="3144261" cy="1083059"/>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4. </a:t>
              </a:r>
              <a:r>
                <a:rPr lang="en-US" sz="3600" b="1" dirty="0" err="1" smtClean="0">
                  <a:solidFill>
                    <a:srgbClr val="FF0000"/>
                  </a:solidFill>
                  <a:latin typeface="Times New Roman" panose="02020603050405020304" pitchFamily="18" charset="0"/>
                  <a:cs typeface="Times New Roman" panose="02020603050405020304" pitchFamily="18" charset="0"/>
                </a:rPr>
                <a:t>Nói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err="1" smtClean="0">
                  <a:solidFill>
                    <a:srgbClr val="FF0000"/>
                  </a:solidFill>
                  <a:latin typeface="Times New Roman" panose="02020603050405020304" pitchFamily="18" charset="0"/>
                  <a:cs typeface="Times New Roman" panose="02020603050405020304" pitchFamily="18" charset="0"/>
                </a:rPr>
                <a:t>nghe</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2362200"/>
            <a:ext cx="13360805" cy="646331"/>
          </a:xfrm>
          <a:prstGeom prst="rect">
            <a:avLst/>
          </a:prstGeom>
        </p:spPr>
        <p:txBody>
          <a:bodyPr wrap="square">
            <a:spAutoFit/>
          </a:bodyPr>
          <a:lstStyle/>
          <a:p>
            <a:pPr algn="just"/>
            <a:r>
              <a:rPr lang="en-US" sz="3600" b="1" i="1" dirty="0" err="1" smtClean="0">
                <a:solidFill>
                  <a:srgbClr val="0000CC"/>
                </a:solidFill>
                <a:latin typeface="Times New Roman" panose="02020603050405020304" pitchFamily="18" charset="0"/>
                <a:cs typeface="Times New Roman" panose="02020603050405020304" pitchFamily="18" charset="0"/>
              </a:rPr>
              <a:t>Nêu</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sự</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việc</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trong</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từng</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tranh</a:t>
            </a:r>
            <a:r>
              <a:rPr lang="en-US" sz="3600" b="1" i="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6" name="Picture 2" descr="Giải bài 23 Hai Bà Trưng"/>
          <p:cNvPicPr>
            <a:picLocks noChangeAspect="1" noChangeArrowheads="1"/>
          </p:cNvPicPr>
          <p:nvPr/>
        </p:nvPicPr>
        <p:blipFill rotWithShape="1">
          <a:blip r:embed="rId1">
            <a:extLst>
              <a:ext uri="{28A0092B-C50C-407E-A947-70E740481C1C}">
                <a14:useLocalDpi xmlns:a14="http://schemas.microsoft.com/office/drawing/2010/main" val="0"/>
              </a:ext>
            </a:extLst>
          </a:blip>
          <a:srcRect t="6760"/>
          <a:stretch>
            <a:fillRect/>
          </a:stretch>
        </p:blipFill>
        <p:spPr bwMode="auto">
          <a:xfrm>
            <a:off x="1577283" y="3008531"/>
            <a:ext cx="13419036" cy="59068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166519" y="1266918"/>
            <a:ext cx="67056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HAI BÀ TRƯNG</a:t>
            </a:r>
            <a:endParaRPr lang="en-US" sz="38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grpSp>
        <p:nvGrpSpPr>
          <p:cNvPr id="5" name="Group 4"/>
          <p:cNvGrpSpPr/>
          <p:nvPr/>
        </p:nvGrpSpPr>
        <p:grpSpPr>
          <a:xfrm>
            <a:off x="174022" y="2136129"/>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4. </a:t>
              </a:r>
              <a:r>
                <a:rPr lang="en-US" sz="3600" b="1" dirty="0" err="1" smtClean="0">
                  <a:solidFill>
                    <a:srgbClr val="FF0000"/>
                  </a:solidFill>
                  <a:latin typeface="Times New Roman" panose="02020603050405020304" pitchFamily="18" charset="0"/>
                  <a:cs typeface="Times New Roman" panose="02020603050405020304" pitchFamily="18" charset="0"/>
                </a:rPr>
                <a:t>Nói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nghe</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235100" y="4758251"/>
            <a:ext cx="2773079" cy="923330"/>
          </a:xfrm>
          <a:prstGeom prst="rect">
            <a:avLst/>
          </a:prstGeom>
        </p:spPr>
        <p:txBody>
          <a:bodyPr wrap="square">
            <a:spAutoFit/>
          </a:bodyPr>
          <a:lstStyle/>
          <a:p>
            <a:pPr algn="just"/>
            <a:r>
              <a:rPr lang="en-US" sz="5400" b="1" i="1" smtClean="0">
                <a:solidFill>
                  <a:srgbClr val="0000CC"/>
                </a:solidFill>
                <a:latin typeface="Times New Roman" panose="02020603050405020304" pitchFamily="18" charset="0"/>
                <a:cs typeface="Times New Roman" panose="02020603050405020304" pitchFamily="18" charset="0"/>
              </a:rPr>
              <a:t>Nghe kể</a:t>
            </a:r>
            <a:endParaRPr lang="en-US" sz="54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TIẾNG-VIỆT-LỚP-3_-KỂ-CHUYỆN-HAI-BÀ-TRƯNG-SÁCH-KẾT-NỐI-TRI-THỨC-VỚI-CUỘC-SỐNG.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291268" y="2036107"/>
            <a:ext cx="12771851" cy="6756791"/>
          </a:xfrm>
          <a:prstGeom prst="rect">
            <a:avLst/>
          </a:prstGeom>
        </p:spPr>
      </p:pic>
      <p:sp>
        <p:nvSpPr>
          <p:cNvPr id="20" name="TextBox 19"/>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166519" y="1266918"/>
            <a:ext cx="67056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HAI BÀ TRƯNG</a:t>
            </a:r>
            <a:endParaRPr lang="en-US" sz="38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grpSp>
        <p:nvGrpSpPr>
          <p:cNvPr id="5" name="Group 4"/>
          <p:cNvGrpSpPr/>
          <p:nvPr/>
        </p:nvGrpSpPr>
        <p:grpSpPr>
          <a:xfrm>
            <a:off x="1406914" y="1736737"/>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4. </a:t>
              </a:r>
              <a:r>
                <a:rPr lang="en-US" sz="3600" b="1" dirty="0" err="1" smtClean="0">
                  <a:solidFill>
                    <a:srgbClr val="FF0000"/>
                  </a:solidFill>
                  <a:latin typeface="Times New Roman" panose="02020603050405020304" pitchFamily="18" charset="0"/>
                  <a:cs typeface="Times New Roman" panose="02020603050405020304" pitchFamily="18" charset="0"/>
                </a:rPr>
                <a:t>Nói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nghe</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371051" y="2416314"/>
            <a:ext cx="14122805" cy="707886"/>
          </a:xfrm>
          <a:prstGeom prst="rect">
            <a:avLst/>
          </a:prstGeom>
        </p:spPr>
        <p:txBody>
          <a:bodyPr wrap="square">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Kể</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lại</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nội</a:t>
            </a:r>
            <a:r>
              <a:rPr lang="en-US" sz="4000" b="1" i="1" dirty="0" smtClean="0">
                <a:solidFill>
                  <a:srgbClr val="0000CC"/>
                </a:solidFill>
                <a:latin typeface="Times New Roman" panose="02020603050405020304" pitchFamily="18" charset="0"/>
                <a:cs typeface="Times New Roman" panose="02020603050405020304" pitchFamily="18" charset="0"/>
              </a:rPr>
              <a:t> dung </a:t>
            </a:r>
            <a:r>
              <a:rPr lang="en-US" sz="4000" b="1" i="1" dirty="0" err="1" smtClean="0">
                <a:solidFill>
                  <a:srgbClr val="0000CC"/>
                </a:solidFill>
                <a:latin typeface="Times New Roman" panose="02020603050405020304" pitchFamily="18" charset="0"/>
                <a:cs typeface="Times New Roman" panose="02020603050405020304" pitchFamily="18" charset="0"/>
              </a:rPr>
              <a:t>từng</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đoạn</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câu</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chuyện</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theo</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tranh</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21" name="Picture 2" descr="Giải bài 23 Hai Bà Trưng"/>
          <p:cNvPicPr>
            <a:picLocks noChangeAspect="1" noChangeArrowheads="1"/>
          </p:cNvPicPr>
          <p:nvPr/>
        </p:nvPicPr>
        <p:blipFill rotWithShape="1">
          <a:blip r:embed="rId1">
            <a:extLst>
              <a:ext uri="{28A0092B-C50C-407E-A947-70E740481C1C}">
                <a14:useLocalDpi xmlns:a14="http://schemas.microsoft.com/office/drawing/2010/main" val="0"/>
              </a:ext>
            </a:extLst>
          </a:blip>
          <a:srcRect t="6760"/>
          <a:stretch>
            <a:fillRect/>
          </a:stretch>
        </p:blipFill>
        <p:spPr bwMode="auto">
          <a:xfrm>
            <a:off x="1577283" y="3008531"/>
            <a:ext cx="13419036" cy="59068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577" y="304801"/>
            <a:ext cx="16371790" cy="2062103"/>
          </a:xfrm>
          <a:prstGeom prst="rect">
            <a:avLst/>
          </a:prstGeom>
          <a:noFill/>
        </p:spPr>
        <p:txBody>
          <a:bodyPr wrap="none">
            <a:spAutoFit/>
          </a:bodyPr>
          <a:lstStyle/>
          <a:p>
            <a:pPr algn="ctr" defTabSz="1219200" eaLnBrk="1" fontAlgn="auto" hangingPunct="1">
              <a:spcBef>
                <a:spcPts val="0"/>
              </a:spcBef>
              <a:spcAft>
                <a:spcPts val="0"/>
              </a:spcAft>
              <a:defRPr/>
            </a:pPr>
            <a:r>
              <a:rPr lang="en-US" sz="6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CHÚC CÁC EM CHĂM NGOAN HỌC GIỎI</a:t>
            </a:r>
            <a:br>
              <a:rPr lang="en-US" sz="6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br>
            <a:r>
              <a:rPr lang="en-US" sz="6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CHÀO TẠM BIỆT</a:t>
            </a:r>
            <a:endParaRPr lang="en-US" sz="6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endParaRPr>
          </a:p>
        </p:txBody>
      </p:sp>
      <p:pic>
        <p:nvPicPr>
          <p:cNvPr id="3993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51919" y="3663952"/>
            <a:ext cx="7620000" cy="517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1919" y="3382434"/>
            <a:ext cx="5486400" cy="484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0319" y="2232"/>
            <a:ext cx="16256000" cy="9139537"/>
          </a:xfrm>
          <a:prstGeom prst="rect">
            <a:avLst/>
          </a:prstGeom>
        </p:spPr>
      </p:pic>
      <p:sp>
        <p:nvSpPr>
          <p:cNvPr id="6" name="Cloud Callout 5"/>
          <p:cNvSpPr/>
          <p:nvPr/>
        </p:nvSpPr>
        <p:spPr>
          <a:xfrm>
            <a:off x="4175919" y="3149600"/>
            <a:ext cx="7924800" cy="3352800"/>
          </a:xfrm>
          <a:prstGeom prst="cloudCallout">
            <a:avLst>
              <a:gd name="adj1" fmla="val -30300"/>
              <a:gd name="adj2" fmla="val 753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1" fontAlgn="auto" hangingPunct="1">
              <a:spcBef>
                <a:spcPts val="0"/>
              </a:spcBef>
              <a:spcAft>
                <a:spcPts val="0"/>
              </a:spcAft>
            </a:pPr>
            <a:r>
              <a:rPr lang="en-US" sz="3735" b="1" dirty="0">
                <a:solidFill>
                  <a:sysClr val="windowText" lastClr="000000"/>
                </a:solidFill>
                <a:latin typeface="Times New Roman" panose="02020603050405020304" pitchFamily="18" charset="0"/>
                <a:cs typeface="Times New Roman" panose="02020603050405020304" pitchFamily="18" charset="0"/>
              </a:rPr>
              <a:t>Việc làm của ông Đùng, bà Đùng đã đem lại lợi ích gì?</a:t>
            </a:r>
            <a:endParaRPr lang="en-US" sz="3735" b="1" dirty="0">
              <a:solidFill>
                <a:sysClr val="windowText" lastClr="000000"/>
              </a:solidFill>
              <a:latin typeface="Times New Roman" panose="02020603050405020304" pitchFamily="18" charset="0"/>
              <a:cs typeface="Times New Roman" panose="02020603050405020304" pitchFamily="18" charset="0"/>
            </a:endParaRPr>
          </a:p>
        </p:txBody>
      </p:sp>
      <p:sp>
        <p:nvSpPr>
          <p:cNvPr id="7" name="Hexagon 6"/>
          <p:cNvSpPr/>
          <p:nvPr/>
        </p:nvSpPr>
        <p:spPr>
          <a:xfrm>
            <a:off x="2448719" y="2436573"/>
            <a:ext cx="11379200" cy="4270852"/>
          </a:xfrm>
          <a:prstGeom prst="hexagon">
            <a:avLst/>
          </a:prstGeom>
          <a:solidFill>
            <a:srgbClr val="FFFF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eaLnBrk="1" fontAlgn="auto" hangingPunct="1">
              <a:spcBef>
                <a:spcPts val="0"/>
              </a:spcBef>
              <a:spcAft>
                <a:spcPts val="0"/>
              </a:spcAft>
            </a:pPr>
            <a:r>
              <a:rPr lang="en-US" altLang="vi-VN" sz="4265" b="1" dirty="0">
                <a:solidFill>
                  <a:prstClr val="black"/>
                </a:solidFill>
                <a:latin typeface="Times New Roman" panose="02020603050405020304" pitchFamily="18" charset="0"/>
                <a:cs typeface="Patrick Hand SC" panose="00000500000000000000" pitchFamily="2" charset="0"/>
                <a:sym typeface="Patrick Hand SC" panose="00000500000000000000" pitchFamily="2" charset="0"/>
              </a:rPr>
              <a:t>Ông Đùng, bà Đùng đã làm thành cánh đồng bằng phẳng, rộng rãi, lấy chỗ cho dân ở và cày cấy. Còn con đường ông bà đào bới, nước chảy thành dòng, vượt qua đồi núi đổ về xuôi tạo thành con sông Đà.</a:t>
            </a:r>
            <a:endParaRPr lang="vi-VN" altLang="vi-VN" sz="4265" b="1" dirty="0">
              <a:solidFill>
                <a:prstClr val="black"/>
              </a:solidFill>
              <a:latin typeface="Times New Roman" panose="02020603050405020304" pitchFamily="18" charset="0"/>
              <a:cs typeface="Patrick Hand SC" panose="00000500000000000000" pitchFamily="2" charset="0"/>
              <a:sym typeface="Patrick Hand SC" panose="000005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0319" y="2232"/>
            <a:ext cx="16256000" cy="9139537"/>
          </a:xfrm>
          <a:prstGeom prst="rect">
            <a:avLst/>
          </a:prstGeom>
        </p:spPr>
      </p:pic>
      <p:pic>
        <p:nvPicPr>
          <p:cNvPr id="1026" name="Picture 2" descr="Bài 22: Sự tích ông Đùng, bà Đùng trang 99, 100 SGK Tiếng Việt lớp 3 tập 2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720" y="2235201"/>
            <a:ext cx="7112000" cy="56261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8036719" y="911189"/>
            <a:ext cx="8229600" cy="3352800"/>
          </a:xfrm>
          <a:prstGeom prst="cloudCallout">
            <a:avLst>
              <a:gd name="adj1" fmla="val -30300"/>
              <a:gd name="adj2" fmla="val 753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eaLnBrk="1" fontAlgn="auto" hangingPunct="1">
              <a:spcBef>
                <a:spcPts val="0"/>
              </a:spcBef>
              <a:spcAft>
                <a:spcPts val="0"/>
              </a:spcAft>
            </a:pPr>
            <a:r>
              <a:rPr lang="en-US" sz="3735" b="1" dirty="0">
                <a:solidFill>
                  <a:sysClr val="windowText" lastClr="000000"/>
                </a:solidFill>
                <a:latin typeface="Times New Roman" panose="02020603050405020304" pitchFamily="18" charset="0"/>
                <a:cs typeface="Times New Roman" panose="02020603050405020304" pitchFamily="18" charset="0"/>
              </a:rPr>
              <a:t>Theo em ông Đùng, bà Đùng có những phẩm chất tốt đẹp nào?</a:t>
            </a:r>
            <a:endParaRPr lang="en-US" sz="3735" b="1" dirty="0">
              <a:solidFill>
                <a:sysClr val="windowText" lastClr="000000"/>
              </a:solidFill>
              <a:latin typeface="Times New Roman" panose="02020603050405020304" pitchFamily="18" charset="0"/>
              <a:cs typeface="Times New Roman" panose="02020603050405020304" pitchFamily="18" charset="0"/>
            </a:endParaRPr>
          </a:p>
        </p:txBody>
      </p:sp>
      <p:sp>
        <p:nvSpPr>
          <p:cNvPr id="5" name="Hexagon 4"/>
          <p:cNvSpPr/>
          <p:nvPr/>
        </p:nvSpPr>
        <p:spPr>
          <a:xfrm>
            <a:off x="8341519" y="4567453"/>
            <a:ext cx="8128000" cy="4270852"/>
          </a:xfrm>
          <a:prstGeom prst="hexagon">
            <a:avLst/>
          </a:prstGeom>
          <a:solidFill>
            <a:srgbClr val="FFFF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eaLnBrk="1" fontAlgn="auto" hangingPunct="1">
              <a:spcBef>
                <a:spcPts val="0"/>
              </a:spcBef>
              <a:spcAft>
                <a:spcPts val="0"/>
              </a:spcAft>
            </a:pPr>
            <a:r>
              <a:rPr lang="en-US" altLang="vi-VN" sz="4265" b="1" dirty="0">
                <a:solidFill>
                  <a:prstClr val="black"/>
                </a:solidFill>
                <a:latin typeface="Times New Roman" panose="02020603050405020304" pitchFamily="18" charset="0"/>
                <a:cs typeface="Patrick Hand SC" panose="00000500000000000000" pitchFamily="2" charset="0"/>
                <a:sym typeface="Patrick Hand SC" panose="00000500000000000000" pitchFamily="2" charset="0"/>
              </a:rPr>
              <a:t>Ông Đùng, bà Đùng có những phẩm chất tốt đẹp là: chăm chỉ, chịu khó, thông minh, không ngại khó khăn vất vả, xả thân vì cộng đồng.</a:t>
            </a:r>
            <a:endParaRPr lang="vi-VN" altLang="vi-VN" sz="4265" b="1" dirty="0">
              <a:solidFill>
                <a:prstClr val="black"/>
              </a:solidFill>
              <a:latin typeface="Times New Roman" panose="02020603050405020304" pitchFamily="18" charset="0"/>
              <a:cs typeface="Patrick Hand SC" panose="00000500000000000000" pitchFamily="2" charset="0"/>
              <a:sym typeface="Patrick Hand SC" panose="000005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ải bài 23 Hai Bà Trư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6919" y="457200"/>
            <a:ext cx="14706600" cy="838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smtClean="0">
                    <a:solidFill>
                      <a:srgbClr val="0000CC"/>
                    </a:solidFill>
                    <a:latin typeface="Times New Roman" panose="02020603050405020304" pitchFamily="18" charset="0"/>
                    <a:cs typeface="Times New Roman" panose="02020603050405020304" pitchFamily="18" charset="0"/>
                  </a:rPr>
                  <a:t>Thứ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tháng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480719" y="1321131"/>
            <a:ext cx="64770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23: HAI BÀ TRƯNG</a:t>
            </a:r>
            <a:endPar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 name="Rectangle 1"/>
          <p:cNvSpPr/>
          <p:nvPr/>
        </p:nvSpPr>
        <p:spPr>
          <a:xfrm>
            <a:off x="1563435" y="2828092"/>
            <a:ext cx="13966284" cy="2062103"/>
          </a:xfrm>
          <a:prstGeom prst="rect">
            <a:avLst/>
          </a:prstGeom>
        </p:spPr>
        <p:txBody>
          <a:bodyPr wrap="square">
            <a:spAutoFit/>
          </a:bodyPr>
          <a:lstStyle/>
          <a:p>
            <a:pPr algn="just"/>
            <a:r>
              <a:rPr lang="en-US" sz="3200" b="1" dirty="0" err="1">
                <a:solidFill>
                  <a:srgbClr val="0000CC"/>
                </a:solidFill>
                <a:latin typeface="Times New Roman" panose="02020603050405020304" pitchFamily="18" charset="0"/>
                <a:cs typeface="Times New Roman" panose="02020603050405020304" pitchFamily="18" charset="0"/>
              </a:rPr>
              <a:t>Đọc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chảy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toàn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ngắt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nghỉ</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câu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a:t>
            </a:r>
            <a:r>
              <a:rPr lang="en-US" sz="3200" b="1" dirty="0">
                <a:solidFill>
                  <a:srgbClr val="0000CC"/>
                </a:solidFill>
                <a:latin typeface="Times New Roman" panose="02020603050405020304" pitchFamily="18" charset="0"/>
                <a:cs typeface="Times New Roman" panose="02020603050405020304" pitchFamily="18" charset="0"/>
              </a:rPr>
              <a:t> ý </a:t>
            </a:r>
            <a:r>
              <a:rPr lang="en-US" sz="3200" b="1" dirty="0" err="1">
                <a:solidFill>
                  <a:srgbClr val="0000CC"/>
                </a:solidFill>
                <a:latin typeface="Times New Roman" panose="02020603050405020304" pitchFamily="18" charset="0"/>
                <a:cs typeface="Times New Roman" panose="02020603050405020304" pitchFamily="18" charset="0"/>
              </a:rPr>
              <a:t>câu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diễn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cảm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thoại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ngữ</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điệu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phù</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hợp</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Đoạn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đầu</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thể</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hiện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sự</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phẫn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nộ</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tự</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hào</a:t>
            </a:r>
            <a:r>
              <a:rPr lang="en-US" sz="3200" b="1" dirty="0" smtClean="0">
                <a:solidFill>
                  <a:srgbClr val="0000CC"/>
                </a:solidFill>
                <a:latin typeface="Times New Roman" panose="02020603050405020304" pitchFamily="18" charset="0"/>
                <a:cs typeface="Times New Roman" panose="02020603050405020304" pitchFamily="18" charset="0"/>
              </a:rPr>
              <a:t> ở </a:t>
            </a:r>
            <a:r>
              <a:rPr lang="en-US" sz="3200" b="1" dirty="0" err="1" smtClean="0">
                <a:solidFill>
                  <a:srgbClr val="0000CC"/>
                </a:solidFill>
                <a:latin typeface="Times New Roman" panose="02020603050405020304" pitchFamily="18" charset="0"/>
                <a:cs typeface="Times New Roman" panose="02020603050405020304" pitchFamily="18" charset="0"/>
              </a:rPr>
              <a:t>đoạn</a:t>
            </a:r>
            <a:r>
              <a:rPr lang="en-US" sz="3200" b="1" dirty="0" smtClean="0">
                <a:solidFill>
                  <a:srgbClr val="0000CC"/>
                </a:solidFill>
                <a:latin typeface="Times New Roman" panose="02020603050405020304" pitchFamily="18" charset="0"/>
                <a:cs typeface="Times New Roman" panose="02020603050405020304" pitchFamily="18" charset="0"/>
              </a:rPr>
              <a:t> 2, </a:t>
            </a:r>
            <a:r>
              <a:rPr lang="en-US" sz="3200" b="1" dirty="0" err="1" smtClean="0">
                <a:solidFill>
                  <a:srgbClr val="0000CC"/>
                </a:solidFill>
                <a:latin typeface="Times New Roman" panose="02020603050405020304" pitchFamily="18" charset="0"/>
                <a:cs typeface="Times New Roman" panose="02020603050405020304" pitchFamily="18" charset="0"/>
              </a:rPr>
              <a:t>khi</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nói</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về</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chiến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công</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của</a:t>
            </a:r>
            <a:r>
              <a:rPr lang="en-US" sz="3200" b="1" dirty="0" smtClean="0">
                <a:solidFill>
                  <a:srgbClr val="0000CC"/>
                </a:solidFill>
                <a:latin typeface="Times New Roman" panose="02020603050405020304" pitchFamily="18" charset="0"/>
                <a:cs typeface="Times New Roman" panose="02020603050405020304" pitchFamily="18" charset="0"/>
              </a:rPr>
              <a:t> 2 </a:t>
            </a:r>
            <a:r>
              <a:rPr lang="en-US" sz="3200" b="1" dirty="0" err="1" smtClean="0">
                <a:solidFill>
                  <a:srgbClr val="0000CC"/>
                </a:solidFill>
                <a:latin typeface="Times New Roman" panose="02020603050405020304" pitchFamily="18" charset="0"/>
                <a:cs typeface="Times New Roman" panose="02020603050405020304" pitchFamily="18" charset="0"/>
              </a:rPr>
              <a:t>bà</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Trưng</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thì</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dõng</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dạc</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dứt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khoát</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Nhấn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giọng</a:t>
            </a:r>
            <a:r>
              <a:rPr lang="en-US" sz="3200" b="1" dirty="0" smtClean="0">
                <a:solidFill>
                  <a:srgbClr val="0000CC"/>
                </a:solidFill>
                <a:latin typeface="Times New Roman" panose="02020603050405020304" pitchFamily="18" charset="0"/>
                <a:cs typeface="Times New Roman" panose="02020603050405020304" pitchFamily="18" charset="0"/>
              </a:rPr>
              <a:t> ở </a:t>
            </a:r>
            <a:r>
              <a:rPr lang="en-US" sz="3200" b="1" dirty="0" err="1" smtClean="0">
                <a:solidFill>
                  <a:srgbClr val="0000CC"/>
                </a:solidFill>
                <a:latin typeface="Times New Roman" panose="02020603050405020304" pitchFamily="18" charset="0"/>
                <a:cs typeface="Times New Roman" panose="02020603050405020304" pitchFamily="18" charset="0"/>
              </a:rPr>
              <a:t>các</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từ</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ngữ</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thể</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hiện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sự</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khí</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thế</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oai</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hùng</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của</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đoàn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quân</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khởi</a:t>
            </a:r>
            <a:r>
              <a:rPr lang="en-US" sz="3200" b="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00CC"/>
                </a:solidFill>
                <a:latin typeface="Times New Roman" panose="02020603050405020304" pitchFamily="18" charset="0"/>
                <a:cs typeface="Times New Roman" panose="02020603050405020304" pitchFamily="18" charset="0"/>
              </a:rPr>
              <a:t>nghĩa</a:t>
            </a:r>
            <a:r>
              <a:rPr lang="en-US" sz="3200" b="1" dirty="0" smtClean="0">
                <a:solidFill>
                  <a:srgbClr val="0000CC"/>
                </a:solidFill>
                <a:latin typeface="Times New Roman" panose="02020603050405020304" pitchFamily="18" charset="0"/>
                <a:cs typeface="Times New Roman" panose="02020603050405020304" pitchFamily="18" charset="0"/>
              </a:rPr>
              <a:t>.</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93838" y="5399452"/>
            <a:ext cx="13578681" cy="3016210"/>
          </a:xfrm>
          <a:prstGeom prst="rect">
            <a:avLst/>
          </a:prstGeom>
        </p:spPr>
        <p:txBody>
          <a:bodyPr wrap="square">
            <a:spAutoFit/>
          </a:bodyPr>
          <a:lstStyle/>
          <a:p>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Đoạn</a:t>
            </a:r>
            <a:r>
              <a:rPr lang="en-US" sz="3800" b="1" dirty="0">
                <a:solidFill>
                  <a:srgbClr val="0000CC"/>
                </a:solidFill>
                <a:latin typeface="Times New Roman" panose="02020603050405020304" pitchFamily="18" charset="0"/>
                <a:cs typeface="Times New Roman" panose="02020603050405020304" pitchFamily="18" charset="0"/>
              </a:rPr>
              <a:t> 1: </a:t>
            </a:r>
            <a:r>
              <a:rPr lang="en-US" sz="3800" b="1" dirty="0" err="1">
                <a:solidFill>
                  <a:srgbClr val="0000CC"/>
                </a:solidFill>
                <a:latin typeface="Times New Roman" panose="02020603050405020304" pitchFamily="18" charset="0"/>
                <a:cs typeface="Times New Roman" panose="02020603050405020304" pitchFamily="18" charset="0"/>
              </a:rPr>
              <a:t>Từ</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đầu</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đến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quân</a:t>
            </a:r>
            <a:r>
              <a:rPr lang="en-US" sz="3800" b="1" i="1" dirty="0" smtClean="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xâm</a:t>
            </a:r>
            <a:r>
              <a:rPr lang="en-US" sz="3800" b="1" i="1" dirty="0" smtClean="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lược</a:t>
            </a:r>
            <a:r>
              <a:rPr lang="en-US" sz="3800" b="1" dirty="0" smtClean="0">
                <a:solidFill>
                  <a:srgbClr val="0000CC"/>
                </a:solidFill>
                <a:latin typeface="Times New Roman" panose="02020603050405020304" pitchFamily="18" charset="0"/>
                <a:cs typeface="Times New Roman" panose="02020603050405020304" pitchFamily="18" charset="0"/>
              </a:rPr>
              <a:t>.</a:t>
            </a:r>
            <a:endParaRPr lang="en-US" sz="3800" b="1" dirty="0">
              <a:solidFill>
                <a:srgbClr val="0000CC"/>
              </a:solidFill>
              <a:latin typeface="Times New Roman" panose="02020603050405020304" pitchFamily="18" charset="0"/>
              <a:cs typeface="Times New Roman" panose="02020603050405020304" pitchFamily="18" charset="0"/>
            </a:endParaRPr>
          </a:p>
          <a:p>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Đoạn</a:t>
            </a:r>
            <a:r>
              <a:rPr lang="en-US" sz="3800" b="1" dirty="0">
                <a:solidFill>
                  <a:srgbClr val="0000CC"/>
                </a:solidFill>
                <a:latin typeface="Times New Roman" panose="02020603050405020304" pitchFamily="18" charset="0"/>
                <a:cs typeface="Times New Roman" panose="02020603050405020304" pitchFamily="18" charset="0"/>
              </a:rPr>
              <a:t> 2: </a:t>
            </a:r>
            <a:r>
              <a:rPr lang="en-US" sz="3800" b="1" dirty="0" err="1">
                <a:solidFill>
                  <a:srgbClr val="0000CC"/>
                </a:solidFill>
                <a:latin typeface="Times New Roman" panose="02020603050405020304" pitchFamily="18" charset="0"/>
                <a:cs typeface="Times New Roman" panose="02020603050405020304" pitchFamily="18" charset="0"/>
              </a:rPr>
              <a:t>Tiếp</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theo</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cho</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đến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giết</a:t>
            </a:r>
            <a:r>
              <a:rPr lang="en-US" sz="3800" b="1" i="1" dirty="0" smtClean="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chết</a:t>
            </a:r>
            <a:r>
              <a:rPr lang="en-US" sz="3800" b="1" i="1" dirty="0" smtClean="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Thi</a:t>
            </a:r>
            <a:r>
              <a:rPr lang="en-US" sz="3800" b="1" i="1" dirty="0" smtClean="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Sách</a:t>
            </a:r>
            <a:r>
              <a:rPr lang="en-US" sz="3800" b="1" dirty="0" smtClean="0">
                <a:solidFill>
                  <a:srgbClr val="0000CC"/>
                </a:solidFill>
                <a:latin typeface="Times New Roman" panose="02020603050405020304" pitchFamily="18" charset="0"/>
                <a:cs typeface="Times New Roman" panose="02020603050405020304" pitchFamily="18" charset="0"/>
              </a:rPr>
              <a:t>.</a:t>
            </a:r>
            <a:endParaRPr lang="en-US" sz="3800" b="1" dirty="0">
              <a:solidFill>
                <a:srgbClr val="0000CC"/>
              </a:solidFill>
              <a:latin typeface="Times New Roman" panose="02020603050405020304" pitchFamily="18" charset="0"/>
              <a:cs typeface="Times New Roman" panose="02020603050405020304" pitchFamily="18" charset="0"/>
            </a:endParaRPr>
          </a:p>
          <a:p>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Đoạn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smtClean="0">
                <a:solidFill>
                  <a:srgbClr val="0000CC"/>
                </a:solidFill>
                <a:latin typeface="Times New Roman" panose="02020603050405020304" pitchFamily="18" charset="0"/>
                <a:cs typeface="Times New Roman" panose="02020603050405020304" pitchFamily="18" charset="0"/>
              </a:rPr>
              <a:t>3: </a:t>
            </a:r>
            <a:r>
              <a:rPr lang="en-US" sz="3800" b="1" dirty="0" err="1">
                <a:solidFill>
                  <a:srgbClr val="0000CC"/>
                </a:solidFill>
                <a:latin typeface="Times New Roman" panose="02020603050405020304" pitchFamily="18" charset="0"/>
                <a:cs typeface="Times New Roman" panose="02020603050405020304" pitchFamily="18" charset="0"/>
              </a:rPr>
              <a:t>Tiếp</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theo</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cho</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đến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kinh</a:t>
            </a:r>
            <a:r>
              <a:rPr lang="en-US" sz="3800" b="1" i="1" dirty="0" smtClean="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hồn</a:t>
            </a:r>
            <a:r>
              <a:rPr lang="en-US" sz="3800" b="1" dirty="0" smtClean="0">
                <a:solidFill>
                  <a:srgbClr val="0000CC"/>
                </a:solidFill>
                <a:latin typeface="Times New Roman" panose="02020603050405020304" pitchFamily="18" charset="0"/>
                <a:cs typeface="Times New Roman" panose="02020603050405020304" pitchFamily="18" charset="0"/>
              </a:rPr>
              <a:t>.</a:t>
            </a:r>
            <a:endParaRPr lang="en-US" sz="3800" b="1" dirty="0">
              <a:solidFill>
                <a:srgbClr val="0000CC"/>
              </a:solidFill>
              <a:latin typeface="Times New Roman" panose="02020603050405020304" pitchFamily="18" charset="0"/>
              <a:cs typeface="Times New Roman" panose="02020603050405020304" pitchFamily="18" charset="0"/>
            </a:endParaRPr>
          </a:p>
          <a:p>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Đoạn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smtClean="0">
                <a:solidFill>
                  <a:srgbClr val="0000CC"/>
                </a:solidFill>
                <a:latin typeface="Times New Roman" panose="02020603050405020304" pitchFamily="18" charset="0"/>
                <a:cs typeface="Times New Roman" panose="02020603050405020304" pitchFamily="18" charset="0"/>
              </a:rPr>
              <a:t>4: </a:t>
            </a:r>
            <a:r>
              <a:rPr lang="en-US" sz="3800" b="1" dirty="0" err="1">
                <a:solidFill>
                  <a:srgbClr val="0000CC"/>
                </a:solidFill>
                <a:latin typeface="Times New Roman" panose="02020603050405020304" pitchFamily="18" charset="0"/>
                <a:cs typeface="Times New Roman" panose="02020603050405020304" pitchFamily="18" charset="0"/>
              </a:rPr>
              <a:t>Tiếp</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theo</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cho</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đến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đường</a:t>
            </a:r>
            <a:r>
              <a:rPr lang="en-US" sz="3800" b="1" i="1" dirty="0" smtClean="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hành</a:t>
            </a:r>
            <a:r>
              <a:rPr lang="en-US" sz="3800" b="1" i="1" dirty="0" smtClean="0">
                <a:solidFill>
                  <a:srgbClr val="0000CC"/>
                </a:solidFill>
                <a:latin typeface="Times New Roman" panose="02020603050405020304" pitchFamily="18" charset="0"/>
                <a:cs typeface="Times New Roman" panose="02020603050405020304" pitchFamily="18" charset="0"/>
              </a:rPr>
              <a:t> </a:t>
            </a:r>
            <a:r>
              <a:rPr lang="en-US" sz="3800" b="1" i="1" dirty="0" err="1" smtClean="0">
                <a:solidFill>
                  <a:srgbClr val="0000CC"/>
                </a:solidFill>
                <a:latin typeface="Times New Roman" panose="02020603050405020304" pitchFamily="18" charset="0"/>
                <a:cs typeface="Times New Roman" panose="02020603050405020304" pitchFamily="18" charset="0"/>
              </a:rPr>
              <a:t>quân</a:t>
            </a:r>
            <a:r>
              <a:rPr lang="en-US" sz="3800" b="1" dirty="0" smtClean="0">
                <a:solidFill>
                  <a:srgbClr val="0000CC"/>
                </a:solidFill>
                <a:latin typeface="Times New Roman" panose="02020603050405020304" pitchFamily="18" charset="0"/>
                <a:cs typeface="Times New Roman" panose="02020603050405020304" pitchFamily="18" charset="0"/>
              </a:rPr>
              <a:t>.</a:t>
            </a:r>
            <a:endParaRPr lang="en-US" sz="3800" b="1" dirty="0">
              <a:solidFill>
                <a:srgbClr val="0000CC"/>
              </a:solidFill>
              <a:latin typeface="Times New Roman" panose="02020603050405020304" pitchFamily="18" charset="0"/>
              <a:cs typeface="Times New Roman" panose="02020603050405020304" pitchFamily="18" charset="0"/>
            </a:endParaRPr>
          </a:p>
          <a:p>
            <a:r>
              <a:rPr lang="en-US" sz="3800" b="1" dirty="0" smtClean="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Đoạn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smtClean="0">
                <a:solidFill>
                  <a:srgbClr val="0000CC"/>
                </a:solidFill>
                <a:latin typeface="Times New Roman" panose="02020603050405020304" pitchFamily="18" charset="0"/>
                <a:cs typeface="Times New Roman" panose="02020603050405020304" pitchFamily="18" charset="0"/>
              </a:rPr>
              <a:t>5: </a:t>
            </a:r>
            <a:r>
              <a:rPr lang="en-US" sz="3800" b="1" dirty="0" err="1">
                <a:solidFill>
                  <a:srgbClr val="0000CC"/>
                </a:solidFill>
                <a:latin typeface="Times New Roman" panose="02020603050405020304" pitchFamily="18" charset="0"/>
                <a:cs typeface="Times New Roman" panose="02020603050405020304" pitchFamily="18" charset="0"/>
              </a:rPr>
              <a:t>Còn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lại</a:t>
            </a:r>
            <a:r>
              <a:rPr lang="en-US" sz="3800" b="1" dirty="0">
                <a:solidFill>
                  <a:srgbClr val="0000CC"/>
                </a:solidFill>
                <a:latin typeface="Times New Roman" panose="02020603050405020304" pitchFamily="18" charset="0"/>
                <a:cs typeface="Times New Roman" panose="02020603050405020304" pitchFamily="18" charset="0"/>
              </a:rPr>
              <a:t>.</a:t>
            </a:r>
            <a:endParaRPr lang="en-US" sz="3800" b="1" dirty="0">
              <a:solidFill>
                <a:srgbClr val="0000CC"/>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anose="02020603050405020304" pitchFamily="18" charset="0"/>
                  <a:cs typeface="Times New Roman" panose="02020603050405020304" pitchFamily="18" charset="0"/>
                </a:rPr>
                <a:t>1. Hướng dẫn đọc.</a:t>
              </a:r>
              <a:endParaRPr lang="en-US" sz="3800" b="1">
                <a:solidFill>
                  <a:srgbClr val="FF0066"/>
                </a:solidFill>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728206"/>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anose="02020603050405020304" pitchFamily="18" charset="0"/>
                  <a:cs typeface="Times New Roman" panose="02020603050405020304" pitchFamily="18" charset="0"/>
                </a:rPr>
                <a:t>2. Chia đoạn.</a:t>
              </a:r>
              <a:endParaRPr lang="en-US" sz="3800" b="1">
                <a:solidFill>
                  <a:srgbClr val="FF0066"/>
                </a:solidFill>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0"/>
            <a:ext cx="6987810" cy="1117345"/>
            <a:chOff x="4539228" y="210532"/>
            <a:chExt cx="6869906" cy="1117345"/>
          </a:xfrm>
        </p:grpSpPr>
        <p:grpSp>
          <p:nvGrpSpPr>
            <p:cNvPr id="15" name="Group 14"/>
            <p:cNvGrpSpPr/>
            <p:nvPr/>
          </p:nvGrpSpPr>
          <p:grpSpPr>
            <a:xfrm>
              <a:off x="4539228" y="210532"/>
              <a:ext cx="6869906" cy="1117345"/>
              <a:chOff x="4539228" y="210532"/>
              <a:chExt cx="6869906" cy="1117345"/>
            </a:xfrm>
          </p:grpSpPr>
          <p:sp>
            <p:nvSpPr>
              <p:cNvPr id="17" name="TextBox 16"/>
              <p:cNvSpPr txBox="1"/>
              <p:nvPr/>
            </p:nvSpPr>
            <p:spPr>
              <a:xfrm>
                <a:off x="4539228" y="210532"/>
                <a:ext cx="6869906" cy="646331"/>
              </a:xfrm>
              <a:prstGeom prst="rect">
                <a:avLst/>
              </a:prstGeom>
              <a:noFill/>
            </p:spPr>
            <p:txBody>
              <a:bodyPr wrap="none" rtlCol="0">
                <a:spAutoFit/>
              </a:bodyPr>
              <a:lstStyle/>
              <a:p>
                <a:r>
                  <a:rPr lang="en-US" sz="3600" dirty="0" err="1" smtClean="0">
                    <a:solidFill>
                      <a:srgbClr val="0000CC"/>
                    </a:solidFill>
                    <a:latin typeface="Times New Roman" panose="02020603050405020304" pitchFamily="18" charset="0"/>
                    <a:cs typeface="Times New Roman" panose="02020603050405020304" pitchFamily="18" charset="0"/>
                  </a:rPr>
                  <a:t>Thứ</a:t>
                </a:r>
                <a:r>
                  <a:rPr lang="en-US" sz="3600" dirty="0" smtClean="0">
                    <a:solidFill>
                      <a:srgbClr val="0000CC"/>
                    </a:solidFill>
                    <a:latin typeface="Times New Roman" panose="02020603050405020304" pitchFamily="18" charset="0"/>
                    <a:cs typeface="Times New Roman" panose="02020603050405020304" pitchFamily="18" charset="0"/>
                  </a:rPr>
                  <a:t> Hai </a:t>
                </a:r>
                <a:r>
                  <a:rPr lang="en-US" sz="3600" dirty="0" err="1" smtClean="0">
                    <a:solidFill>
                      <a:srgbClr val="0000CC"/>
                    </a:solidFill>
                    <a:latin typeface="Times New Roman" panose="02020603050405020304" pitchFamily="18" charset="0"/>
                    <a:cs typeface="Times New Roman" panose="02020603050405020304" pitchFamily="18" charset="0"/>
                  </a:rPr>
                  <a:t>ngày</a:t>
                </a:r>
                <a:r>
                  <a:rPr lang="en-US" sz="3600" dirty="0" smtClean="0">
                    <a:solidFill>
                      <a:srgbClr val="0000CC"/>
                    </a:solidFill>
                    <a:latin typeface="Times New Roman" panose="02020603050405020304" pitchFamily="18" charset="0"/>
                    <a:cs typeface="Times New Roman" panose="02020603050405020304" pitchFamily="18" charset="0"/>
                  </a:rPr>
                  <a:t> 15 </a:t>
                </a:r>
                <a:r>
                  <a:rPr lang="en-US" sz="3600" dirty="0" err="1" smtClean="0">
                    <a:solidFill>
                      <a:srgbClr val="0000CC"/>
                    </a:solidFill>
                    <a:latin typeface="Times New Roman" panose="02020603050405020304" pitchFamily="18" charset="0"/>
                    <a:cs typeface="Times New Roman" panose="02020603050405020304" pitchFamily="18" charset="0"/>
                  </a:rPr>
                  <a:t>tháng</a:t>
                </a:r>
                <a:r>
                  <a:rPr lang="en-US" sz="3600" dirty="0" smtClean="0">
                    <a:solidFill>
                      <a:srgbClr val="0000CC"/>
                    </a:solidFill>
                    <a:latin typeface="Times New Roman" panose="02020603050405020304" pitchFamily="18" charset="0"/>
                    <a:cs typeface="Times New Roman" panose="02020603050405020304" pitchFamily="18" charset="0"/>
                  </a:rPr>
                  <a:t> 04 </a:t>
                </a:r>
                <a:r>
                  <a:rPr lang="en-US" sz="3600" dirty="0" err="1" smtClean="0">
                    <a:solidFill>
                      <a:srgbClr val="0000CC"/>
                    </a:solidFill>
                    <a:latin typeface="Times New Roman" panose="02020603050405020304" pitchFamily="18" charset="0"/>
                    <a:cs typeface="Times New Roman" panose="02020603050405020304" pitchFamily="18" charset="0"/>
                  </a:rPr>
                  <a:t>năm</a:t>
                </a:r>
                <a:r>
                  <a:rPr lang="en-US" sz="3600" dirty="0" smtClean="0">
                    <a:solidFill>
                      <a:srgbClr val="0000CC"/>
                    </a:solidFill>
                    <a:latin typeface="Times New Roman" panose="02020603050405020304" pitchFamily="18" charset="0"/>
                    <a:cs typeface="Times New Roman" panose="02020603050405020304" pitchFamily="18" charset="0"/>
                  </a:rPr>
                  <a:t> 2024</a:t>
                </a:r>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483177" y="2340222"/>
            <a:ext cx="2309019" cy="646331"/>
          </a:xfrm>
          <a:prstGeom prst="rect">
            <a:avLst/>
          </a:prstGeom>
        </p:spPr>
        <p:txBody>
          <a:bodyPr wrap="square">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t</a:t>
            </a:r>
            <a:r>
              <a:rPr lang="en-US" sz="3600" b="1" i="1" dirty="0" err="1" smtClean="0">
                <a:solidFill>
                  <a:srgbClr val="0000CC"/>
                </a:solidFill>
                <a:latin typeface="Times New Roman" panose="02020603050405020304" pitchFamily="18" charset="0"/>
                <a:cs typeface="Times New Roman" panose="02020603050405020304" pitchFamily="18" charset="0"/>
              </a:rPr>
              <a:t>h</a:t>
            </a:r>
            <a:r>
              <a:rPr lang="en-US" sz="3600" b="1" i="1" dirty="0" err="1" smtClean="0">
                <a:solidFill>
                  <a:srgbClr val="FF0000"/>
                </a:solidFill>
                <a:latin typeface="Times New Roman" panose="02020603050405020304" pitchFamily="18" charset="0"/>
                <a:cs typeface="Times New Roman" panose="02020603050405020304" pitchFamily="18" charset="0"/>
              </a:rPr>
              <a:t>uở</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x</a:t>
            </a:r>
            <a:r>
              <a:rPr lang="en-US" sz="3600" b="1" i="1" dirty="0" err="1" smtClean="0">
                <a:solidFill>
                  <a:srgbClr val="0000CC"/>
                </a:solidFill>
                <a:latin typeface="Times New Roman" panose="02020603050405020304" pitchFamily="18" charset="0"/>
                <a:cs typeface="Times New Roman" panose="02020603050405020304" pitchFamily="18" charset="0"/>
              </a:rPr>
              <a:t>ưa</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406914" y="1600200"/>
            <a:ext cx="6781801" cy="646331"/>
          </a:xfrm>
          <a:prstGeom prst="rect">
            <a:avLst/>
          </a:prstGeom>
        </p:spPr>
        <p:txBody>
          <a:bodyPr wrap="square">
            <a:spAutoFit/>
          </a:bodyPr>
          <a:lstStyle/>
          <a:p>
            <a:r>
              <a:rPr lang="en-US" sz="3600" b="1" u="sng" smtClean="0">
                <a:solidFill>
                  <a:srgbClr val="FF0000"/>
                </a:solidFill>
                <a:latin typeface="Times New Roman" panose="02020603050405020304" pitchFamily="18" charset="0"/>
                <a:cs typeface="Times New Roman" panose="02020603050405020304" pitchFamily="18" charset="0"/>
              </a:rPr>
              <a:t>3. Luyện đọc và tìm hiểu bài.</a:t>
            </a:r>
            <a:endParaRPr lang="en-US" sz="3600" b="1" u="sng">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64566" y="3009016"/>
            <a:ext cx="14048298" cy="1200329"/>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566319" y="2334074"/>
            <a:ext cx="2839697" cy="646331"/>
          </a:xfrm>
          <a:prstGeom prst="rect">
            <a:avLst/>
          </a:prstGeom>
        </p:spPr>
        <p:txBody>
          <a:bodyPr wrap="square">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n</a:t>
            </a:r>
            <a:r>
              <a:rPr lang="en-US" sz="3600" b="1" i="1" dirty="0" err="1" smtClean="0">
                <a:solidFill>
                  <a:srgbClr val="0000CC"/>
                </a:solidFill>
                <a:latin typeface="Times New Roman" panose="02020603050405020304" pitchFamily="18" charset="0"/>
                <a:cs typeface="Times New Roman" panose="02020603050405020304" pitchFamily="18" charset="0"/>
              </a:rPr>
              <a:t>g</a:t>
            </a:r>
            <a:r>
              <a:rPr lang="en-US" sz="3600" b="1" i="1" dirty="0" err="1" smtClean="0">
                <a:solidFill>
                  <a:srgbClr val="FF0000"/>
                </a:solidFill>
                <a:latin typeface="Times New Roman" panose="02020603050405020304" pitchFamily="18" charset="0"/>
                <a:cs typeface="Times New Roman" panose="02020603050405020304" pitchFamily="18" charset="0"/>
              </a:rPr>
              <a:t>oại</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x</a:t>
            </a:r>
            <a:r>
              <a:rPr lang="en-US" sz="3600" b="1" i="1" dirty="0" err="1" smtClean="0">
                <a:solidFill>
                  <a:srgbClr val="0000CC"/>
                </a:solidFill>
                <a:latin typeface="Times New Roman" panose="02020603050405020304" pitchFamily="18" charset="0"/>
                <a:cs typeface="Times New Roman" panose="02020603050405020304" pitchFamily="18" charset="0"/>
              </a:rPr>
              <a:t>âm</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852319" y="2326481"/>
            <a:ext cx="226298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smtClean="0">
                <a:solidFill>
                  <a:srgbClr val="0000FF"/>
                </a:solidFill>
                <a:latin typeface="Times New Roman" panose="02020603050405020304" pitchFamily="18" charset="0"/>
                <a:cs typeface="Times New Roman" panose="02020603050405020304" pitchFamily="18" charset="0"/>
              </a:rPr>
              <a:t>úm</a:t>
            </a:r>
            <a:r>
              <a:rPr lang="en-US" sz="3600" b="1" i="1" dirty="0" smtClean="0">
                <a:solidFill>
                  <a:srgbClr val="0000FF"/>
                </a:solidFill>
                <a:latin typeface="Times New Roman" panose="02020603050405020304" pitchFamily="18" charset="0"/>
                <a:cs typeface="Times New Roman" panose="02020603050405020304" pitchFamily="18" charset="0"/>
              </a:rPr>
              <a:t> </a:t>
            </a:r>
            <a:r>
              <a:rPr lang="en-US" sz="3600" b="1" i="1" dirty="0" err="1" smtClean="0">
                <a:solidFill>
                  <a:srgbClr val="0000FF"/>
                </a:solidFill>
                <a:latin typeface="Times New Roman" panose="02020603050405020304" pitchFamily="18" charset="0"/>
                <a:cs typeface="Times New Roman" panose="02020603050405020304" pitchFamily="18" charset="0"/>
              </a:rPr>
              <a:t>lại</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604919" y="2336313"/>
            <a:ext cx="2680555" cy="646331"/>
          </a:xfrm>
          <a:prstGeom prst="rect">
            <a:avLst/>
          </a:prstGeom>
        </p:spPr>
        <p:txBody>
          <a:bodyPr wrap="square">
            <a:spAutoFit/>
          </a:bodyPr>
          <a:lstStyle/>
          <a:p>
            <a:pPr algn="just"/>
            <a:r>
              <a:rPr lang="en-US" sz="3600" b="1" i="1" dirty="0" err="1" smtClean="0">
                <a:solidFill>
                  <a:srgbClr val="0000CC"/>
                </a:solidFill>
                <a:latin typeface="Times New Roman" panose="02020603050405020304" pitchFamily="18" charset="0"/>
                <a:cs typeface="Times New Roman" panose="02020603050405020304" pitchFamily="18" charset="0"/>
              </a:rPr>
              <a:t>ng</a:t>
            </a:r>
            <a:r>
              <a:rPr lang="en-US" sz="3600" b="1" i="1" dirty="0" err="1" smtClean="0">
                <a:solidFill>
                  <a:srgbClr val="FF0000"/>
                </a:solidFill>
                <a:latin typeface="Times New Roman" panose="02020603050405020304" pitchFamily="18" charset="0"/>
                <a:cs typeface="Times New Roman" panose="02020603050405020304" pitchFamily="18" charset="0"/>
              </a:rPr>
              <a:t>út</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tr</a:t>
            </a:r>
            <a:r>
              <a:rPr lang="en-US" sz="3600" b="1" i="1" dirty="0" err="1" smtClean="0">
                <a:solidFill>
                  <a:srgbClr val="0000CC"/>
                </a:solidFill>
                <a:latin typeface="Times New Roman" panose="02020603050405020304" pitchFamily="18" charset="0"/>
                <a:cs typeface="Times New Roman" panose="02020603050405020304" pitchFamily="18" charset="0"/>
              </a:rPr>
              <a:t>ời</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0" name="Text Box 14"/>
          <p:cNvSpPr txBox="1">
            <a:spLocks noChangeArrowheads="1"/>
          </p:cNvSpPr>
          <p:nvPr/>
        </p:nvSpPr>
        <p:spPr bwMode="auto">
          <a:xfrm>
            <a:off x="4617133" y="1117345"/>
            <a:ext cx="6569185"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23: HAI BÀ TRƯNG</a:t>
            </a:r>
            <a:endPar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5" name="Rectangle 24"/>
          <p:cNvSpPr/>
          <p:nvPr/>
        </p:nvSpPr>
        <p:spPr>
          <a:xfrm>
            <a:off x="9509919" y="2334074"/>
            <a:ext cx="2133600" cy="646331"/>
          </a:xfrm>
          <a:prstGeom prst="rect">
            <a:avLst/>
          </a:prstGeom>
        </p:spPr>
        <p:txBody>
          <a:bodyPr wrap="square">
            <a:spAutoFit/>
          </a:bodyPr>
          <a:lstStyle/>
          <a:p>
            <a:pPr algn="just"/>
            <a:r>
              <a:rPr lang="en-US" sz="3600" b="1" i="1" dirty="0" err="1" smtClean="0">
                <a:solidFill>
                  <a:srgbClr val="0000CC"/>
                </a:solidFill>
                <a:latin typeface="Times New Roman" panose="02020603050405020304" pitchFamily="18" charset="0"/>
                <a:cs typeface="Times New Roman" panose="02020603050405020304" pitchFamily="18" charset="0"/>
              </a:rPr>
              <a:t>v</a:t>
            </a:r>
            <a:r>
              <a:rPr lang="en-US" sz="3600" b="1" i="1" dirty="0" err="1" smtClean="0">
                <a:solidFill>
                  <a:srgbClr val="FF0000"/>
                </a:solidFill>
                <a:latin typeface="Times New Roman" panose="02020603050405020304" pitchFamily="18" charset="0"/>
                <a:cs typeface="Times New Roman" panose="02020603050405020304" pitchFamily="18" charset="0"/>
              </a:rPr>
              <a:t>õ</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nghệ</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1262519" y="2334074"/>
            <a:ext cx="2393858"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cs typeface="Times New Roman" panose="02020603050405020304" pitchFamily="18" charset="0"/>
              </a:rPr>
              <a:t>t</a:t>
            </a:r>
            <a:r>
              <a:rPr lang="en-US" sz="3600" b="1" i="1" dirty="0" err="1" smtClean="0">
                <a:solidFill>
                  <a:srgbClr val="FF0000"/>
                </a:solidFill>
                <a:latin typeface="Times New Roman" panose="02020603050405020304" pitchFamily="18" charset="0"/>
                <a:cs typeface="Times New Roman" panose="02020603050405020304" pitchFamily="18" charset="0"/>
              </a:rPr>
              <a:t>r</a:t>
            </a:r>
            <a:r>
              <a:rPr lang="en-US" sz="3600" b="1" i="1" dirty="0" err="1" smtClean="0">
                <a:solidFill>
                  <a:srgbClr val="0000CC"/>
                </a:solidFill>
                <a:latin typeface="Times New Roman" panose="02020603050405020304" pitchFamily="18" charset="0"/>
                <a:cs typeface="Times New Roman" panose="02020603050405020304" pitchFamily="18" charset="0"/>
              </a:rPr>
              <a:t>ẩy</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quân</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3359099" y="2326480"/>
            <a:ext cx="2399219" cy="646331"/>
          </a:xfrm>
          <a:prstGeom prst="rect">
            <a:avLst/>
          </a:prstGeom>
        </p:spPr>
        <p:txBody>
          <a:bodyPr wrap="square">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g</a:t>
            </a:r>
            <a:r>
              <a:rPr lang="en-US" sz="3600" b="1" i="1" dirty="0" err="1" smtClean="0">
                <a:solidFill>
                  <a:srgbClr val="0000CC"/>
                </a:solidFill>
                <a:latin typeface="Times New Roman" panose="02020603050405020304" pitchFamily="18" charset="0"/>
                <a:cs typeface="Times New Roman" panose="02020603050405020304" pitchFamily="18" charset="0"/>
              </a:rPr>
              <a:t>i</a:t>
            </a:r>
            <a:r>
              <a:rPr lang="en-US" sz="3600" b="1" i="1" dirty="0" err="1" smtClean="0">
                <a:solidFill>
                  <a:srgbClr val="FF0000"/>
                </a:solidFill>
                <a:latin typeface="Times New Roman" panose="02020603050405020304" pitchFamily="18" charset="0"/>
                <a:cs typeface="Times New Roman" panose="02020603050405020304" pitchFamily="18" charset="0"/>
              </a:rPr>
              <a:t>áp</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ph</a:t>
            </a:r>
            <a:r>
              <a:rPr lang="en-US" sz="3600" b="1" i="1" dirty="0" err="1" smtClean="0">
                <a:solidFill>
                  <a:srgbClr val="FF0000"/>
                </a:solidFill>
                <a:latin typeface="Times New Roman" panose="02020603050405020304" pitchFamily="18" charset="0"/>
                <a:cs typeface="Times New Roman" panose="02020603050405020304" pitchFamily="18" charset="0"/>
              </a:rPr>
              <a:t>ục</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025915" y="4267200"/>
            <a:ext cx="3390900" cy="646331"/>
          </a:xfrm>
          <a:prstGeom prst="rect">
            <a:avLst/>
          </a:prstGeom>
        </p:spPr>
        <p:txBody>
          <a:bodyPr wrap="square">
            <a:spAutoFit/>
          </a:bodyPr>
          <a:lstStyle/>
          <a:p>
            <a:pPr algn="just"/>
            <a:r>
              <a:rPr lang="en-US" sz="3600" b="1" u="sng" smtClean="0">
                <a:solidFill>
                  <a:srgbClr val="FF0000"/>
                </a:solidFill>
                <a:latin typeface="Times New Roman" panose="02020603050405020304" pitchFamily="18" charset="0"/>
                <a:cs typeface="Times New Roman" panose="02020603050405020304" pitchFamily="18" charset="0"/>
              </a:rPr>
              <a:t>Giải nghĩa từ</a:t>
            </a:r>
            <a:endParaRPr lang="en-US" sz="3600" b="1" u="sng" dirty="0">
              <a:solidFill>
                <a:srgbClr val="FF00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51718" y="4876800"/>
            <a:ext cx="14732405" cy="646331"/>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hán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Triều</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đại</a:t>
            </a:r>
            <a:r>
              <a:rPr lang="en-US" sz="3600" b="1" dirty="0" smtClean="0">
                <a:solidFill>
                  <a:srgbClr val="0000CC"/>
                </a:solidFill>
                <a:latin typeface="Times New Roman" panose="02020603050405020304" pitchFamily="18" charset="0"/>
                <a:cs typeface="Times New Roman" panose="02020603050405020304" pitchFamily="18" charset="0"/>
              </a:rPr>
              <a:t> ở </a:t>
            </a:r>
            <a:r>
              <a:rPr lang="en-US" sz="3600" b="1" dirty="0" err="1" smtClean="0">
                <a:solidFill>
                  <a:srgbClr val="0000CC"/>
                </a:solidFill>
                <a:latin typeface="Times New Roman" panose="02020603050405020304" pitchFamily="18" charset="0"/>
                <a:cs typeface="Times New Roman" panose="02020603050405020304" pitchFamily="18" charset="0"/>
              </a:rPr>
              <a:t>Trung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Quốc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cách</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đây</a:t>
            </a:r>
            <a:r>
              <a:rPr lang="en-US" sz="3600" b="1" dirty="0" smtClean="0">
                <a:solidFill>
                  <a:srgbClr val="0000CC"/>
                </a:solidFill>
                <a:latin typeface="Times New Roman" panose="02020603050405020304" pitchFamily="18" charset="0"/>
                <a:cs typeface="Times New Roman" panose="02020603050405020304" pitchFamily="18" charset="0"/>
              </a:rPr>
              <a:t> 2000 </a:t>
            </a:r>
            <a:r>
              <a:rPr lang="en-US" sz="3600" b="1" dirty="0" err="1" smtClean="0">
                <a:solidFill>
                  <a:srgbClr val="0000CC"/>
                </a:solidFill>
                <a:latin typeface="Times New Roman" panose="02020603050405020304" pitchFamily="18" charset="0"/>
                <a:cs typeface="Times New Roman" panose="02020603050405020304" pitchFamily="18" charset="0"/>
              </a:rPr>
              <a:t>năm</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025913" y="5435600"/>
            <a:ext cx="14732405"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a:t>
            </a:r>
            <a:r>
              <a:rPr lang="en-US" sz="3600" b="1" smtClean="0">
                <a:solidFill>
                  <a:srgbClr val="0000CC"/>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anose="02020603050405020304" pitchFamily="18" charset="0"/>
                <a:cs typeface="Times New Roman" panose="02020603050405020304" pitchFamily="18" charset="0"/>
              </a:rPr>
              <a:t>Đô hộ: </a:t>
            </a:r>
            <a:r>
              <a:rPr lang="en-US" sz="3600" b="1" smtClean="0">
                <a:solidFill>
                  <a:srgbClr val="0000CC"/>
                </a:solidFill>
                <a:latin typeface="Times New Roman" panose="02020603050405020304" pitchFamily="18" charset="0"/>
                <a:cs typeface="Times New Roman" panose="02020603050405020304" pitchFamily="18" charset="0"/>
              </a:rPr>
              <a:t>Thống trị nước khác.</a:t>
            </a:r>
            <a:r>
              <a:rPr lang="en-US" sz="3600" b="1" i="1"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025913" y="6032500"/>
            <a:ext cx="14732405"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a:t>
            </a:r>
            <a:r>
              <a:rPr lang="en-US" sz="3600" b="1" smtClean="0">
                <a:solidFill>
                  <a:srgbClr val="0000CC"/>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anose="02020603050405020304" pitchFamily="18" charset="0"/>
                <a:cs typeface="Times New Roman" panose="02020603050405020304" pitchFamily="18" charset="0"/>
              </a:rPr>
              <a:t>Luy lâu: </a:t>
            </a:r>
            <a:r>
              <a:rPr lang="en-US" sz="3600" b="1" smtClean="0">
                <a:solidFill>
                  <a:srgbClr val="0000CC"/>
                </a:solidFill>
                <a:latin typeface="Times New Roman" panose="02020603050405020304" pitchFamily="18" charset="0"/>
                <a:cs typeface="Times New Roman" panose="02020603050405020304" pitchFamily="18" charset="0"/>
              </a:rPr>
              <a:t>Vùng đất thuộc huyện thuận thành, tỉnh Bắc Ninh ngày nay.</a:t>
            </a:r>
            <a:r>
              <a:rPr lang="en-US" sz="3600" b="1" i="1"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998132" y="6678831"/>
            <a:ext cx="14732405"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a:t>
            </a:r>
            <a:r>
              <a:rPr lang="en-US" sz="3600" b="1" smtClean="0">
                <a:solidFill>
                  <a:srgbClr val="0000CC"/>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anose="02020603050405020304" pitchFamily="18" charset="0"/>
                <a:cs typeface="Times New Roman" panose="02020603050405020304" pitchFamily="18" charset="0"/>
              </a:rPr>
              <a:t>Trẩy quân: </a:t>
            </a:r>
            <a:r>
              <a:rPr lang="en-US" sz="3600" b="1" smtClean="0">
                <a:solidFill>
                  <a:srgbClr val="0000CC"/>
                </a:solidFill>
                <a:latin typeface="Times New Roman" panose="02020603050405020304" pitchFamily="18" charset="0"/>
                <a:cs typeface="Times New Roman" panose="02020603050405020304" pitchFamily="18" charset="0"/>
              </a:rPr>
              <a:t>Đoàn quân lên đường.</a:t>
            </a:r>
            <a:r>
              <a:rPr lang="en-US" sz="3600" b="1" i="1"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989286" y="7325162"/>
            <a:ext cx="14732405" cy="1200329"/>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Giáp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phục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Đồ</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bằng</a:t>
            </a:r>
            <a:r>
              <a:rPr lang="en-US" sz="3600" b="1" dirty="0" smtClean="0">
                <a:solidFill>
                  <a:srgbClr val="0000CC"/>
                </a:solidFill>
                <a:latin typeface="Times New Roman" panose="02020603050405020304" pitchFamily="18" charset="0"/>
                <a:cs typeface="Times New Roman" panose="02020603050405020304" pitchFamily="18" charset="0"/>
              </a:rPr>
              <a:t> da (</a:t>
            </a:r>
            <a:r>
              <a:rPr lang="en-US" sz="3600" b="1" dirty="0" err="1" smtClean="0">
                <a:solidFill>
                  <a:srgbClr val="0000CC"/>
                </a:solidFill>
                <a:latin typeface="Times New Roman" panose="02020603050405020304" pitchFamily="18" charset="0"/>
                <a:cs typeface="Times New Roman" panose="02020603050405020304" pitchFamily="18" charset="0"/>
              </a:rPr>
              <a:t>oặc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bằng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kim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loại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mặc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khi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ra</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trận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để</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che</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đỡ</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bảo</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vệ</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che</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đỡ</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thân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thể</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989286" y="8408769"/>
            <a:ext cx="14732405" cy="646331"/>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a:t>
            </a:r>
            <a:r>
              <a:rPr lang="en-US" sz="3600" b="1" smtClean="0">
                <a:solidFill>
                  <a:srgbClr val="0000CC"/>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anose="02020603050405020304" pitchFamily="18" charset="0"/>
                <a:cs typeface="Times New Roman" panose="02020603050405020304" pitchFamily="18" charset="0"/>
              </a:rPr>
              <a:t>Lưu danh: </a:t>
            </a:r>
            <a:r>
              <a:rPr lang="en-US" sz="3600" b="1" smtClean="0">
                <a:solidFill>
                  <a:srgbClr val="0000CC"/>
                </a:solidFill>
                <a:latin typeface="Times New Roman" panose="02020603050405020304" pitchFamily="18" charset="0"/>
                <a:cs typeface="Times New Roman" panose="02020603050405020304" pitchFamily="18" charset="0"/>
              </a:rPr>
              <a:t>Để lại tên tuổi và tiếng tốt.</a:t>
            </a:r>
            <a:r>
              <a:rPr lang="en-US" sz="3600" b="1" i="1"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fade">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fade">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fade">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fade">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1">
                                            <p:txEl>
                                              <p:pRg st="0" end="0"/>
                                            </p:txEl>
                                          </p:spTgt>
                                        </p:tgtEl>
                                        <p:attrNameLst>
                                          <p:attrName>style.visibility</p:attrName>
                                        </p:attrNameLst>
                                      </p:cBhvr>
                                      <p:to>
                                        <p:strVal val="visible"/>
                                      </p:to>
                                    </p:set>
                                    <p:animEffect transition="in" filter="fade">
                                      <p:cBhvr>
                                        <p:cTn id="72" dur="500"/>
                                        <p:tgtEl>
                                          <p:spTgt spid="3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
                                            <p:txEl>
                                              <p:pRg st="0" end="0"/>
                                            </p:txEl>
                                          </p:spTgt>
                                        </p:tgtEl>
                                        <p:attrNameLst>
                                          <p:attrName>style.visibility</p:attrName>
                                        </p:attrNameLst>
                                      </p:cBhvr>
                                      <p:to>
                                        <p:strVal val="visible"/>
                                      </p:to>
                                    </p:set>
                                    <p:animEffect transition="in" filter="fade">
                                      <p:cBhvr>
                                        <p:cTn id="7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89719" y="457200"/>
            <a:ext cx="7315200" cy="7848600"/>
          </a:xfrm>
          <a:prstGeom prst="rect">
            <a:avLst/>
          </a:prstGeom>
        </p:spPr>
      </p:pic>
      <p:pic>
        <p:nvPicPr>
          <p:cNvPr id="5" name="Picture 4"/>
          <p:cNvPicPr>
            <a:picLocks noChangeAspect="1"/>
          </p:cNvPicPr>
          <p:nvPr/>
        </p:nvPicPr>
        <p:blipFill>
          <a:blip r:embed="rId2"/>
          <a:stretch>
            <a:fillRect/>
          </a:stretch>
        </p:blipFill>
        <p:spPr>
          <a:xfrm>
            <a:off x="7985919" y="504093"/>
            <a:ext cx="7772400" cy="7819292"/>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13520" y="304800"/>
            <a:ext cx="7086600" cy="8839200"/>
          </a:xfrm>
          <a:prstGeom prst="rect">
            <a:avLst/>
          </a:prstGeom>
        </p:spPr>
      </p:pic>
      <p:pic>
        <p:nvPicPr>
          <p:cNvPr id="5" name="Picture 4"/>
          <p:cNvPicPr>
            <a:picLocks noChangeAspect="1"/>
          </p:cNvPicPr>
          <p:nvPr/>
        </p:nvPicPr>
        <p:blipFill>
          <a:blip r:embed="rId2"/>
          <a:stretch>
            <a:fillRect/>
          </a:stretch>
        </p:blipFill>
        <p:spPr>
          <a:xfrm>
            <a:off x="7528719" y="304800"/>
            <a:ext cx="8458200" cy="853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ags/tag1.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4547</Words>
  <Application>WPS Presentation</Application>
  <PresentationFormat>Custom</PresentationFormat>
  <Paragraphs>261</Paragraphs>
  <Slides>24</Slides>
  <Notes>0</Notes>
  <HiddenSlides>0</HiddenSlides>
  <MMClips>1</MMClips>
  <ScaleCrop>false</ScaleCrop>
  <HeadingPairs>
    <vt:vector size="6" baseType="variant">
      <vt:variant>
        <vt:lpstr>已用的字体</vt:lpstr>
      </vt:variant>
      <vt:variant>
        <vt:i4>10</vt:i4>
      </vt:variant>
      <vt:variant>
        <vt:lpstr>主题</vt:lpstr>
      </vt:variant>
      <vt:variant>
        <vt:i4>5</vt:i4>
      </vt:variant>
      <vt:variant>
        <vt:lpstr>幻灯片标题</vt:lpstr>
      </vt:variant>
      <vt:variant>
        <vt:i4>24</vt:i4>
      </vt:variant>
    </vt:vector>
  </HeadingPairs>
  <TitlesOfParts>
    <vt:vector size="39" baseType="lpstr">
      <vt:lpstr>Arial</vt:lpstr>
      <vt:lpstr>SimSun</vt:lpstr>
      <vt:lpstr>Wingdings</vt:lpstr>
      <vt:lpstr>Calibri</vt:lpstr>
      <vt:lpstr>Times New Roman</vt:lpstr>
      <vt:lpstr>Patrick Hand SC</vt:lpstr>
      <vt:lpstr>Segoe Print</vt:lpstr>
      <vt:lpstr>Microsoft YaHei</vt:lpstr>
      <vt:lpstr>Arial Unicode MS</vt:lpstr>
      <vt:lpstr>Calibri Light</vt:lpstr>
      <vt:lpstr>Default Design</vt:lpstr>
      <vt:lpstr>Office Theme</vt:lpstr>
      <vt:lpstr>4_Office Theme</vt:lpstr>
      <vt:lpstr>3_Office Theme</vt:lpstr>
      <vt:lpstr>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DELL</cp:lastModifiedBy>
  <cp:revision>1083</cp:revision>
  <dcterms:created xsi:type="dcterms:W3CDTF">2008-09-09T22:52:00Z</dcterms:created>
  <dcterms:modified xsi:type="dcterms:W3CDTF">2024-05-02T08:57:37Z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CC60FF065A6742EEA7A4773394B89668_12</vt:lpwstr>
  </property>
  <property fmtid="{D5CDD505-2E9C-101B-9397-08002B2CF9AE}" pid="3" name="KSOProductBuildVer">
    <vt:lpwstr>1033-12.2.0.16731</vt:lpwstr>
  </property>
</Properties>
</file>