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0" r:id="rId3"/>
    <p:sldId id="265" r:id="rId4"/>
    <p:sldId id="269" r:id="rId5"/>
    <p:sldId id="271" r:id="rId6"/>
    <p:sldId id="272" r:id="rId7"/>
    <p:sldId id="268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DCF72"/>
    <a:srgbClr val="FFCDFF"/>
    <a:srgbClr val="F8A6EC"/>
    <a:srgbClr val="FF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118520" y="2426905"/>
            <a:ext cx="12039599" cy="326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70: 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SỐ CÓ NĂM CHỮ SỐ 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 SỐ CÓ MỘT CHỮ SỐ (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575888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57935">
            <a:off x="12262795" y="5209732"/>
            <a:ext cx="2411728" cy="314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3452" flipH="1">
            <a:off x="1524614" y="450333"/>
            <a:ext cx="2795209" cy="203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g Nhân Từ 2 Đến 9, Giọng Miền Bắc, Đọc Chậm, Dễ Thuộc _ Bảng Cửu Chương">
            <a:hlinkClick r:id="" action="ppaction://media"/>
            <a:extLst>
              <a:ext uri="{FF2B5EF4-FFF2-40B4-BE49-F238E27FC236}">
                <a16:creationId xmlns:a16="http://schemas.microsoft.com/office/drawing/2014/main" id="{2236A94A-49A4-4B47-BC88-3620ED256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8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84413" y="0"/>
            <a:ext cx="5631671" cy="1219200"/>
            <a:chOff x="4782554" y="172432"/>
            <a:chExt cx="5536649" cy="1219200"/>
          </a:xfrm>
        </p:grpSpPr>
        <p:sp>
          <p:nvSpPr>
            <p:cNvPr id="5" name="TextBox 4"/>
            <p:cNvSpPr txBox="1"/>
            <p:nvPr/>
          </p:nvSpPr>
          <p:spPr>
            <a:xfrm>
              <a:off x="4782554" y="172432"/>
              <a:ext cx="55366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 4 năm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2024.</a:t>
              </a:r>
              <a:endPara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18466" y="806857"/>
              <a:ext cx="134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4428" y="1621661"/>
            <a:ext cx="1630661" cy="712232"/>
            <a:chOff x="1470819" y="1943100"/>
            <a:chExt cx="1630661" cy="71223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707886"/>
              <a:chOff x="1737519" y="1943100"/>
              <a:chExt cx="533400" cy="70788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CC3F933-AC43-0CC3-6F51-F1B798D0B0DE}"/>
              </a:ext>
            </a:extLst>
          </p:cNvPr>
          <p:cNvGrpSpPr/>
          <p:nvPr/>
        </p:nvGrpSpPr>
        <p:grpSpPr>
          <a:xfrm>
            <a:off x="105015" y="4728746"/>
            <a:ext cx="4392756" cy="681454"/>
            <a:chOff x="1470819" y="1943100"/>
            <a:chExt cx="4276024" cy="681454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B2C2FAF-6D37-5361-FFF7-54E31A7C3843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6838E17A-FB4A-5D74-908C-03EB899BBA70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CFD7781-5F61-BF22-AFD3-4A556B81FBE0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03CDC0B-15E0-9670-CDC8-6BA7BF172DAF}"/>
                </a:ext>
              </a:extLst>
            </p:cNvPr>
            <p:cNvSpPr txBox="1"/>
            <p:nvPr/>
          </p:nvSpPr>
          <p:spPr>
            <a:xfrm>
              <a:off x="2118519" y="1947446"/>
              <a:ext cx="362832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3" name="Text Box 29">
            <a:extLst>
              <a:ext uri="{FF2B5EF4-FFF2-40B4-BE49-F238E27FC236}">
                <a16:creationId xmlns:a16="http://schemas.microsoft.com/office/drawing/2014/main" id="{FE6DA31C-5E75-F05F-A698-B8DE63BD6FDC}"/>
              </a:ext>
            </a:extLst>
          </p:cNvPr>
          <p:cNvSpPr txBox="1"/>
          <p:nvPr/>
        </p:nvSpPr>
        <p:spPr>
          <a:xfrm>
            <a:off x="1788183" y="5486400"/>
            <a:ext cx="1408169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	10 706 </a:t>
            </a:r>
            <a:r>
              <a:rPr lang="vi-VN" sz="4000" dirty="0">
                <a:solidFill>
                  <a:srgbClr val="0000FF"/>
                </a:solidFill>
              </a:rPr>
              <a:t>×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9		12 061 </a:t>
            </a:r>
            <a:r>
              <a:rPr lang="vi-VN" sz="4000" dirty="0">
                <a:solidFill>
                  <a:srgbClr val="0000FF"/>
                </a:solidFill>
              </a:rPr>
              <a:t>×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8		15 108 </a:t>
            </a:r>
            <a:r>
              <a:rPr lang="vi-VN" sz="4000" dirty="0">
                <a:solidFill>
                  <a:srgbClr val="0000FF"/>
                </a:solidFill>
              </a:rPr>
              <a:t>×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5</a:t>
            </a: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DF4709D6-E234-8D43-3E93-16A86D583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82" y="1100422"/>
            <a:ext cx="1201843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70: 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SỐ CÓ NĂM CHỮ SỐ  VỚI SỐ CÓ MỘT CHỮ SỐ (Tiết 2) </a:t>
            </a:r>
          </a:p>
        </p:txBody>
      </p:sp>
      <p:sp>
        <p:nvSpPr>
          <p:cNvPr id="35" name="Text Box 29">
            <a:extLst>
              <a:ext uri="{FF2B5EF4-FFF2-40B4-BE49-F238E27FC236}">
                <a16:creationId xmlns:a16="http://schemas.microsoft.com/office/drawing/2014/main" id="{CF2FD823-CE92-273D-E5DF-9E2568B6DD5C}"/>
              </a:ext>
            </a:extLst>
          </p:cNvPr>
          <p:cNvSpPr txBox="1"/>
          <p:nvPr/>
        </p:nvSpPr>
        <p:spPr>
          <a:xfrm>
            <a:off x="3594668" y="6719895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10 766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5958E9EB-DEC5-9FE8-FA0D-1B32CF6E0C7D}"/>
              </a:ext>
            </a:extLst>
          </p:cNvPr>
          <p:cNvSpPr txBox="1"/>
          <p:nvPr/>
        </p:nvSpPr>
        <p:spPr>
          <a:xfrm>
            <a:off x="3594669" y="7452585"/>
            <a:ext cx="157052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F4A9814C-2A07-7FEC-51A7-74D8952DA8EA}"/>
              </a:ext>
            </a:extLst>
          </p:cNvPr>
          <p:cNvSpPr txBox="1"/>
          <p:nvPr/>
        </p:nvSpPr>
        <p:spPr>
          <a:xfrm>
            <a:off x="3213668" y="7100895"/>
            <a:ext cx="66948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600" dirty="0">
                <a:solidFill>
                  <a:srgbClr val="0000FF"/>
                </a:solidFill>
              </a:rPr>
              <a:t>×</a:t>
            </a:r>
          </a:p>
        </p:txBody>
      </p:sp>
      <p:sp>
        <p:nvSpPr>
          <p:cNvPr id="38" name="Line 33">
            <a:extLst>
              <a:ext uri="{FF2B5EF4-FFF2-40B4-BE49-F238E27FC236}">
                <a16:creationId xmlns:a16="http://schemas.microsoft.com/office/drawing/2014/main" id="{CA04F6BA-C0AD-1FF4-E8B5-19DF40DF43F4}"/>
              </a:ext>
            </a:extLst>
          </p:cNvPr>
          <p:cNvSpPr/>
          <p:nvPr/>
        </p:nvSpPr>
        <p:spPr>
          <a:xfrm>
            <a:off x="3379903" y="8139950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9" name="Text Box 35">
            <a:extLst>
              <a:ext uri="{FF2B5EF4-FFF2-40B4-BE49-F238E27FC236}">
                <a16:creationId xmlns:a16="http://schemas.microsoft.com/office/drawing/2014/main" id="{9E9202B9-DD10-4C70-346E-5F18AB136465}"/>
              </a:ext>
            </a:extLst>
          </p:cNvPr>
          <p:cNvSpPr txBox="1"/>
          <p:nvPr/>
        </p:nvSpPr>
        <p:spPr>
          <a:xfrm>
            <a:off x="3489231" y="8107587"/>
            <a:ext cx="441039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0" name="Text Box 29">
            <a:extLst>
              <a:ext uri="{FF2B5EF4-FFF2-40B4-BE49-F238E27FC236}">
                <a16:creationId xmlns:a16="http://schemas.microsoft.com/office/drawing/2014/main" id="{ECADC76A-97DE-84FF-2BA0-9AB1A97D75ED}"/>
              </a:ext>
            </a:extLst>
          </p:cNvPr>
          <p:cNvSpPr txBox="1"/>
          <p:nvPr/>
        </p:nvSpPr>
        <p:spPr>
          <a:xfrm>
            <a:off x="8016841" y="6585385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12 061</a:t>
            </a:r>
          </a:p>
        </p:txBody>
      </p:sp>
      <p:sp>
        <p:nvSpPr>
          <p:cNvPr id="41" name="Text Box 31">
            <a:extLst>
              <a:ext uri="{FF2B5EF4-FFF2-40B4-BE49-F238E27FC236}">
                <a16:creationId xmlns:a16="http://schemas.microsoft.com/office/drawing/2014/main" id="{0936B3A3-BDE9-9444-C66E-6263948A4032}"/>
              </a:ext>
            </a:extLst>
          </p:cNvPr>
          <p:cNvSpPr txBox="1"/>
          <p:nvPr/>
        </p:nvSpPr>
        <p:spPr>
          <a:xfrm>
            <a:off x="8016842" y="7318075"/>
            <a:ext cx="157052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8</a:t>
            </a:r>
          </a:p>
        </p:txBody>
      </p:sp>
      <p:sp>
        <p:nvSpPr>
          <p:cNvPr id="42" name="Text Box 32">
            <a:extLst>
              <a:ext uri="{FF2B5EF4-FFF2-40B4-BE49-F238E27FC236}">
                <a16:creationId xmlns:a16="http://schemas.microsoft.com/office/drawing/2014/main" id="{B26461F4-8378-92BB-C245-D2CB34E3028F}"/>
              </a:ext>
            </a:extLst>
          </p:cNvPr>
          <p:cNvSpPr txBox="1"/>
          <p:nvPr/>
        </p:nvSpPr>
        <p:spPr>
          <a:xfrm>
            <a:off x="7635841" y="6966385"/>
            <a:ext cx="66948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600" dirty="0">
                <a:solidFill>
                  <a:srgbClr val="0000FF"/>
                </a:solidFill>
              </a:rPr>
              <a:t>×</a:t>
            </a:r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id="{2913DB1E-FB41-4224-CEAE-B10A66830FC7}"/>
              </a:ext>
            </a:extLst>
          </p:cNvPr>
          <p:cNvSpPr/>
          <p:nvPr/>
        </p:nvSpPr>
        <p:spPr>
          <a:xfrm>
            <a:off x="7802076" y="8005440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A8D02952-787A-7185-F37D-2660579E2635}"/>
              </a:ext>
            </a:extLst>
          </p:cNvPr>
          <p:cNvSpPr txBox="1"/>
          <p:nvPr/>
        </p:nvSpPr>
        <p:spPr>
          <a:xfrm>
            <a:off x="8000865" y="8012521"/>
            <a:ext cx="457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5" name="Text Box 29">
            <a:extLst>
              <a:ext uri="{FF2B5EF4-FFF2-40B4-BE49-F238E27FC236}">
                <a16:creationId xmlns:a16="http://schemas.microsoft.com/office/drawing/2014/main" id="{60B09FE2-4C21-1B71-AA45-4A54CAE0541F}"/>
              </a:ext>
            </a:extLst>
          </p:cNvPr>
          <p:cNvSpPr txBox="1"/>
          <p:nvPr/>
        </p:nvSpPr>
        <p:spPr>
          <a:xfrm>
            <a:off x="12277760" y="6677239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15 108</a:t>
            </a:r>
          </a:p>
        </p:txBody>
      </p:sp>
      <p:sp>
        <p:nvSpPr>
          <p:cNvPr id="46" name="Text Box 31">
            <a:extLst>
              <a:ext uri="{FF2B5EF4-FFF2-40B4-BE49-F238E27FC236}">
                <a16:creationId xmlns:a16="http://schemas.microsoft.com/office/drawing/2014/main" id="{BE6D1BD9-3D08-6448-5765-6C4E6FD33079}"/>
              </a:ext>
            </a:extLst>
          </p:cNvPr>
          <p:cNvSpPr txBox="1"/>
          <p:nvPr/>
        </p:nvSpPr>
        <p:spPr>
          <a:xfrm>
            <a:off x="12277761" y="7409929"/>
            <a:ext cx="157052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5</a:t>
            </a:r>
          </a:p>
        </p:txBody>
      </p:sp>
      <p:sp>
        <p:nvSpPr>
          <p:cNvPr id="47" name="Text Box 32">
            <a:extLst>
              <a:ext uri="{FF2B5EF4-FFF2-40B4-BE49-F238E27FC236}">
                <a16:creationId xmlns:a16="http://schemas.microsoft.com/office/drawing/2014/main" id="{29E57F4C-A4A3-E366-BBF8-95CDDF3B86D1}"/>
              </a:ext>
            </a:extLst>
          </p:cNvPr>
          <p:cNvSpPr txBox="1"/>
          <p:nvPr/>
        </p:nvSpPr>
        <p:spPr>
          <a:xfrm>
            <a:off x="11896760" y="7058239"/>
            <a:ext cx="66948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600" dirty="0">
                <a:solidFill>
                  <a:srgbClr val="0000FF"/>
                </a:solidFill>
              </a:rPr>
              <a:t>×</a:t>
            </a:r>
          </a:p>
        </p:txBody>
      </p:sp>
      <p:sp>
        <p:nvSpPr>
          <p:cNvPr id="48" name="Line 33">
            <a:extLst>
              <a:ext uri="{FF2B5EF4-FFF2-40B4-BE49-F238E27FC236}">
                <a16:creationId xmlns:a16="http://schemas.microsoft.com/office/drawing/2014/main" id="{BCA05AEB-4192-90E5-DD3A-1A610B4D4713}"/>
              </a:ext>
            </a:extLst>
          </p:cNvPr>
          <p:cNvSpPr/>
          <p:nvPr/>
        </p:nvSpPr>
        <p:spPr>
          <a:xfrm>
            <a:off x="12062995" y="8097294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9" name="Text Box 35">
            <a:extLst>
              <a:ext uri="{FF2B5EF4-FFF2-40B4-BE49-F238E27FC236}">
                <a16:creationId xmlns:a16="http://schemas.microsoft.com/office/drawing/2014/main" id="{44CA0ECB-AF8B-DCB0-875C-F68C03690D0A}"/>
              </a:ext>
            </a:extLst>
          </p:cNvPr>
          <p:cNvSpPr txBox="1"/>
          <p:nvPr/>
        </p:nvSpPr>
        <p:spPr>
          <a:xfrm>
            <a:off x="12265010" y="8059782"/>
            <a:ext cx="438551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1E808-0D46-4B20-B387-2CDCF18D8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389" y="1967155"/>
            <a:ext cx="12750936" cy="2640870"/>
          </a:xfrm>
          <a:prstGeom prst="rect">
            <a:avLst/>
          </a:prstGeom>
        </p:spPr>
      </p:pic>
      <p:sp>
        <p:nvSpPr>
          <p:cNvPr id="50" name="Text Box 35">
            <a:extLst>
              <a:ext uri="{FF2B5EF4-FFF2-40B4-BE49-F238E27FC236}">
                <a16:creationId xmlns:a16="http://schemas.microsoft.com/office/drawing/2014/main" id="{93F83FCE-8F68-44CF-96AB-84A4AE1BCC06}"/>
              </a:ext>
            </a:extLst>
          </p:cNvPr>
          <p:cNvSpPr txBox="1"/>
          <p:nvPr/>
        </p:nvSpPr>
        <p:spPr>
          <a:xfrm>
            <a:off x="8798374" y="3635514"/>
            <a:ext cx="1861093" cy="70788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78 366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id="{72079B54-B80E-4B43-AF17-3196D59866C3}"/>
              </a:ext>
            </a:extLst>
          </p:cNvPr>
          <p:cNvSpPr txBox="1"/>
          <p:nvPr/>
        </p:nvSpPr>
        <p:spPr>
          <a:xfrm>
            <a:off x="11969299" y="3636645"/>
            <a:ext cx="2013859" cy="70675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84 980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47818C-BF78-4D11-ADBF-38BC34CD723B}"/>
              </a:ext>
            </a:extLst>
          </p:cNvPr>
          <p:cNvSpPr/>
          <p:nvPr/>
        </p:nvSpPr>
        <p:spPr>
          <a:xfrm>
            <a:off x="5645199" y="6849481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03001D-6D2D-4E0D-B6EC-12FD8462E9F0}"/>
              </a:ext>
            </a:extLst>
          </p:cNvPr>
          <p:cNvSpPr/>
          <p:nvPr/>
        </p:nvSpPr>
        <p:spPr>
          <a:xfrm>
            <a:off x="4761465" y="8123643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0342CFA-38A9-4362-AA2A-D81A9ECE301D}"/>
              </a:ext>
            </a:extLst>
          </p:cNvPr>
          <p:cNvSpPr/>
          <p:nvPr/>
        </p:nvSpPr>
        <p:spPr>
          <a:xfrm>
            <a:off x="4480719" y="811611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sz="40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FC09ADD-F386-44B8-8822-6CDF7D340759}"/>
              </a:ext>
            </a:extLst>
          </p:cNvPr>
          <p:cNvSpPr/>
          <p:nvPr/>
        </p:nvSpPr>
        <p:spPr>
          <a:xfrm>
            <a:off x="5976998" y="7340025"/>
            <a:ext cx="38985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4348B-D380-427F-8251-01362D4BADE8}"/>
              </a:ext>
            </a:extLst>
          </p:cNvPr>
          <p:cNvSpPr txBox="1"/>
          <p:nvPr/>
        </p:nvSpPr>
        <p:spPr>
          <a:xfrm flipH="1">
            <a:off x="5654611" y="6740790"/>
            <a:ext cx="312862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3CE61A-D034-4FC3-843B-E674BEC4C348}"/>
              </a:ext>
            </a:extLst>
          </p:cNvPr>
          <p:cNvSpPr/>
          <p:nvPr/>
        </p:nvSpPr>
        <p:spPr>
          <a:xfrm>
            <a:off x="4204387" y="8114067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sz="40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FE37E93-F5E0-4D7D-9E98-C5D86AD14919}"/>
              </a:ext>
            </a:extLst>
          </p:cNvPr>
          <p:cNvSpPr/>
          <p:nvPr/>
        </p:nvSpPr>
        <p:spPr>
          <a:xfrm>
            <a:off x="5274335" y="8180825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7A30F3-BAC7-41CC-8B66-0DBF7C5BE7DA}"/>
              </a:ext>
            </a:extLst>
          </p:cNvPr>
          <p:cNvSpPr txBox="1"/>
          <p:nvPr/>
        </p:nvSpPr>
        <p:spPr>
          <a:xfrm>
            <a:off x="6017012" y="7363107"/>
            <a:ext cx="351062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AE99F0-279F-4490-89C0-43468EFCBC21}"/>
              </a:ext>
            </a:extLst>
          </p:cNvPr>
          <p:cNvSpPr/>
          <p:nvPr/>
        </p:nvSpPr>
        <p:spPr>
          <a:xfrm>
            <a:off x="3773683" y="8114067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6A736E-D10B-4C41-BF03-B3AD3A169CF0}"/>
              </a:ext>
            </a:extLst>
          </p:cNvPr>
          <p:cNvSpPr txBox="1"/>
          <p:nvPr/>
        </p:nvSpPr>
        <p:spPr>
          <a:xfrm>
            <a:off x="5263404" y="8219690"/>
            <a:ext cx="38985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284C91-FF54-4A9C-ABFD-AD85B20EF9AB}"/>
              </a:ext>
            </a:extLst>
          </p:cNvPr>
          <p:cNvSpPr/>
          <p:nvPr/>
        </p:nvSpPr>
        <p:spPr>
          <a:xfrm>
            <a:off x="9146224" y="800544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sz="40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B4A4E19-C232-45F3-B052-F1C2B22BE8A5}"/>
              </a:ext>
            </a:extLst>
          </p:cNvPr>
          <p:cNvSpPr/>
          <p:nvPr/>
        </p:nvSpPr>
        <p:spPr>
          <a:xfrm>
            <a:off x="8843574" y="8006506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sz="4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5A71D2-CF72-4354-B4DD-7A5AD20A66AA}"/>
              </a:ext>
            </a:extLst>
          </p:cNvPr>
          <p:cNvSpPr/>
          <p:nvPr/>
        </p:nvSpPr>
        <p:spPr>
          <a:xfrm>
            <a:off x="9885498" y="671461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24D5A6-4E31-40E6-A5AB-00441B3569A1}"/>
              </a:ext>
            </a:extLst>
          </p:cNvPr>
          <p:cNvSpPr/>
          <p:nvPr/>
        </p:nvSpPr>
        <p:spPr>
          <a:xfrm>
            <a:off x="8569466" y="801014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53EB81-8A47-49EC-9F01-CF039B58BDDF}"/>
              </a:ext>
            </a:extLst>
          </p:cNvPr>
          <p:cNvSpPr txBox="1"/>
          <p:nvPr/>
        </p:nvSpPr>
        <p:spPr>
          <a:xfrm>
            <a:off x="9906118" y="6779466"/>
            <a:ext cx="320611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86A253-B529-42B5-8BFD-E39389E28C73}"/>
              </a:ext>
            </a:extLst>
          </p:cNvPr>
          <p:cNvSpPr/>
          <p:nvPr/>
        </p:nvSpPr>
        <p:spPr>
          <a:xfrm>
            <a:off x="8250028" y="801317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lang="en-US" sz="40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728A70-89C6-4C08-B2EA-F109E6937B2C}"/>
              </a:ext>
            </a:extLst>
          </p:cNvPr>
          <p:cNvSpPr/>
          <p:nvPr/>
        </p:nvSpPr>
        <p:spPr>
          <a:xfrm>
            <a:off x="9901189" y="7529292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04681B-5AC7-42C9-BD10-FD8AC6D643CC}"/>
              </a:ext>
            </a:extLst>
          </p:cNvPr>
          <p:cNvSpPr txBox="1"/>
          <p:nvPr/>
        </p:nvSpPr>
        <p:spPr>
          <a:xfrm>
            <a:off x="9936361" y="7537223"/>
            <a:ext cx="340943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E67713-44D5-4993-9996-BE62695A56E8}"/>
              </a:ext>
            </a:extLst>
          </p:cNvPr>
          <p:cNvSpPr/>
          <p:nvPr/>
        </p:nvSpPr>
        <p:spPr>
          <a:xfrm>
            <a:off x="13407143" y="8050413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sz="4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D1A1788-A5B9-475C-A39B-06D572E3BA50}"/>
              </a:ext>
            </a:extLst>
          </p:cNvPr>
          <p:cNvSpPr/>
          <p:nvPr/>
        </p:nvSpPr>
        <p:spPr>
          <a:xfrm>
            <a:off x="14344194" y="643024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F7613F-F057-408C-AC4E-699E3E14BFB5}"/>
              </a:ext>
            </a:extLst>
          </p:cNvPr>
          <p:cNvSpPr/>
          <p:nvPr/>
        </p:nvSpPr>
        <p:spPr>
          <a:xfrm>
            <a:off x="13107373" y="805214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279A06-A813-4B5E-888D-6483FEDCEC2D}"/>
              </a:ext>
            </a:extLst>
          </p:cNvPr>
          <p:cNvSpPr txBox="1"/>
          <p:nvPr/>
        </p:nvSpPr>
        <p:spPr>
          <a:xfrm>
            <a:off x="14373732" y="6494562"/>
            <a:ext cx="38985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66DC96-B494-4156-9D98-ED8CB0DC9B57}"/>
              </a:ext>
            </a:extLst>
          </p:cNvPr>
          <p:cNvSpPr/>
          <p:nvPr/>
        </p:nvSpPr>
        <p:spPr>
          <a:xfrm>
            <a:off x="12847903" y="805656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sz="40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923EC8F-C03F-4FD8-AFC3-844D48223ABF}"/>
              </a:ext>
            </a:extLst>
          </p:cNvPr>
          <p:cNvSpPr/>
          <p:nvPr/>
        </p:nvSpPr>
        <p:spPr>
          <a:xfrm>
            <a:off x="12538464" y="805511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sz="40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6FAEA7-0A13-4EA8-BA5E-B07FE8422A20}"/>
              </a:ext>
            </a:extLst>
          </p:cNvPr>
          <p:cNvSpPr/>
          <p:nvPr/>
        </p:nvSpPr>
        <p:spPr>
          <a:xfrm>
            <a:off x="14222112" y="744979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8B5FDB-AB84-44A6-944E-DC567021608B}"/>
              </a:ext>
            </a:extLst>
          </p:cNvPr>
          <p:cNvSpPr txBox="1"/>
          <p:nvPr/>
        </p:nvSpPr>
        <p:spPr>
          <a:xfrm>
            <a:off x="14236276" y="7495963"/>
            <a:ext cx="384402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9" grpId="0"/>
      <p:bldP spid="50" grpId="0" animBg="1"/>
      <p:bldP spid="51" grpId="0" animBg="1"/>
      <p:bldP spid="13" grpId="0"/>
      <p:bldP spid="52" grpId="0"/>
      <p:bldP spid="53" grpId="0"/>
      <p:bldP spid="54" grpId="0" animBg="1"/>
      <p:bldP spid="14" grpId="0" animBg="1"/>
      <p:bldP spid="15" grpId="0"/>
      <p:bldP spid="55" grpId="0"/>
      <p:bldP spid="18" grpId="0" animBg="1"/>
      <p:bldP spid="19" grpId="0"/>
      <p:bldP spid="20" grpId="0" animBg="1"/>
      <p:bldP spid="21" grpId="0"/>
      <p:bldP spid="58" grpId="0"/>
      <p:bldP spid="22" grpId="0"/>
      <p:bldP spid="23" grpId="0"/>
      <p:bldP spid="24" grpId="0" animBg="1"/>
      <p:bldP spid="25" grpId="0"/>
      <p:bldP spid="26" grpId="0"/>
      <p:bldP spid="28" grpId="0" animBg="1"/>
      <p:bldP spid="29" grpId="0"/>
      <p:bldP spid="66" grpId="0"/>
      <p:bldP spid="30" grpId="0"/>
      <p:bldP spid="31" grpId="0" animBg="1"/>
      <p:bldP spid="32" grpId="0"/>
      <p:bldP spid="70" grpId="0"/>
      <p:bldP spid="33" grpId="0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5081" y="1711523"/>
            <a:ext cx="5397718" cy="650677"/>
            <a:chOff x="1470819" y="1943100"/>
            <a:chExt cx="5397718" cy="650677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47500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A5796D0-9EBD-0F96-739B-0026A52E1D4D}"/>
              </a:ext>
            </a:extLst>
          </p:cNvPr>
          <p:cNvSpPr txBox="1"/>
          <p:nvPr/>
        </p:nvSpPr>
        <p:spPr>
          <a:xfrm>
            <a:off x="5451107" y="2286000"/>
            <a:ext cx="8478412" cy="24958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	12 000 </a:t>
            </a:r>
            <a:r>
              <a:rPr lang="vi-VN" sz="3600" dirty="0">
                <a:solidFill>
                  <a:srgbClr val="0000FF"/>
                </a:solidFill>
              </a:rPr>
              <a:t>×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= ?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</a:rPr>
              <a:t>×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48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12 000 </a:t>
            </a:r>
            <a:r>
              <a:rPr lang="vi-VN" sz="3600" dirty="0">
                <a:solidFill>
                  <a:srgbClr val="0000FF"/>
                </a:solidFill>
              </a:rPr>
              <a:t>×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= 48 000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02BA6B-F561-B3D9-4848-86B27489F349}"/>
              </a:ext>
            </a:extLst>
          </p:cNvPr>
          <p:cNvSpPr txBox="1"/>
          <p:nvPr/>
        </p:nvSpPr>
        <p:spPr>
          <a:xfrm>
            <a:off x="4937919" y="5105400"/>
            <a:ext cx="10474237" cy="30588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11 000 </a:t>
            </a:r>
            <a:r>
              <a:rPr lang="vi-VN" sz="4000" dirty="0">
                <a:solidFill>
                  <a:srgbClr val="0000FF"/>
                </a:solidFill>
              </a:rPr>
              <a:t>×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21 000 </a:t>
            </a:r>
            <a:r>
              <a:rPr lang="vi-VN" sz="4000" dirty="0">
                <a:solidFill>
                  <a:srgbClr val="0000FF"/>
                </a:solidFill>
              </a:rPr>
              <a:t>×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  15 000 </a:t>
            </a:r>
            <a:r>
              <a:rPr lang="vi-VN" sz="4000" dirty="0">
                <a:solidFill>
                  <a:srgbClr val="0000FF"/>
                </a:solidFill>
              </a:rPr>
              <a:t>×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9A3F2-9430-34A8-0B9C-E670D273151D}"/>
              </a:ext>
            </a:extLst>
          </p:cNvPr>
          <p:cNvSpPr txBox="1"/>
          <p:nvPr/>
        </p:nvSpPr>
        <p:spPr>
          <a:xfrm>
            <a:off x="8214519" y="5311914"/>
            <a:ext cx="210997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99 000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0D5255-DC3D-86D4-A221-A6C5A892978D}"/>
              </a:ext>
            </a:extLst>
          </p:cNvPr>
          <p:cNvSpPr txBox="1"/>
          <p:nvPr/>
        </p:nvSpPr>
        <p:spPr>
          <a:xfrm>
            <a:off x="8238142" y="6378714"/>
            <a:ext cx="210997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63 000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11E314-C58D-B3D5-DE9A-8482FF5C8E6C}"/>
              </a:ext>
            </a:extLst>
          </p:cNvPr>
          <p:cNvSpPr txBox="1"/>
          <p:nvPr/>
        </p:nvSpPr>
        <p:spPr>
          <a:xfrm>
            <a:off x="8212897" y="7445514"/>
            <a:ext cx="210997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90 000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1DC711-799C-4FC6-B9D0-BB93B360C831}"/>
              </a:ext>
            </a:extLst>
          </p:cNvPr>
          <p:cNvGrpSpPr/>
          <p:nvPr/>
        </p:nvGrpSpPr>
        <p:grpSpPr>
          <a:xfrm>
            <a:off x="5484413" y="0"/>
            <a:ext cx="5631670" cy="1219200"/>
            <a:chOff x="4782554" y="172432"/>
            <a:chExt cx="5536651" cy="12192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4F3C586-9674-4A09-A4A5-3DE78BBFCBEA}"/>
                </a:ext>
              </a:extLst>
            </p:cNvPr>
            <p:cNvSpPr txBox="1"/>
            <p:nvPr/>
          </p:nvSpPr>
          <p:spPr>
            <a:xfrm>
              <a:off x="4782554" y="172432"/>
              <a:ext cx="5536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 4 năm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2024.</a:t>
              </a:r>
              <a:endPara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7AE546-4802-4075-9DFB-15CAB6C619E5}"/>
                </a:ext>
              </a:extLst>
            </p:cNvPr>
            <p:cNvSpPr txBox="1"/>
            <p:nvPr/>
          </p:nvSpPr>
          <p:spPr>
            <a:xfrm>
              <a:off x="6718466" y="806857"/>
              <a:ext cx="134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 Box 14">
            <a:extLst>
              <a:ext uri="{FF2B5EF4-FFF2-40B4-BE49-F238E27FC236}">
                <a16:creationId xmlns:a16="http://schemas.microsoft.com/office/drawing/2014/main" id="{A6132FF7-E539-4FEA-9A91-C9DC451E8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82" y="1100422"/>
            <a:ext cx="1201843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70: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SỐ CÓ NĂM CHỮ SỐ  VỚI SỐ CÓ MỘT CHỮ SỐ (Tiết 2) </a:t>
            </a:r>
          </a:p>
        </p:txBody>
      </p:sp>
    </p:spTree>
    <p:extLst>
      <p:ext uri="{BB962C8B-B14F-4D97-AF65-F5344CB8AC3E}">
        <p14:creationId xmlns:p14="http://schemas.microsoft.com/office/powerpoint/2010/main" val="481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11AE77D-F3FA-8030-2B51-9926D39502A4}"/>
              </a:ext>
            </a:extLst>
          </p:cNvPr>
          <p:cNvGrpSpPr/>
          <p:nvPr/>
        </p:nvGrpSpPr>
        <p:grpSpPr>
          <a:xfrm>
            <a:off x="4374" y="1828800"/>
            <a:ext cx="15906345" cy="1452705"/>
            <a:chOff x="1470819" y="1832800"/>
            <a:chExt cx="15906345" cy="145270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A676D1E-55D4-E45B-FF58-8BA62122C1A5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8881CD-1054-439D-C0AE-E274DC7D2604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C3984C-CF2D-FEB3-7DC0-6B68DE79013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A0864E-9882-C653-161B-9BCE689D279E}"/>
                </a:ext>
              </a:extLst>
            </p:cNvPr>
            <p:cNvSpPr txBox="1"/>
            <p:nvPr/>
          </p:nvSpPr>
          <p:spPr>
            <a:xfrm>
              <a:off x="2105807" y="1832800"/>
              <a:ext cx="15271357" cy="145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sz="34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 ba kho chứa dầu, mỗi kho chứ 12 000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3400" b="1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34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ta đã chuyển đi 21 000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3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34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dầu. Hỏi ba kho đó còn lại bao nhiêu lít dầu?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1DC711-799C-4FC6-B9D0-BB93B360C831}"/>
              </a:ext>
            </a:extLst>
          </p:cNvPr>
          <p:cNvGrpSpPr/>
          <p:nvPr/>
        </p:nvGrpSpPr>
        <p:grpSpPr>
          <a:xfrm>
            <a:off x="5484413" y="0"/>
            <a:ext cx="5631671" cy="1219200"/>
            <a:chOff x="4782554" y="172432"/>
            <a:chExt cx="5536649" cy="12192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4F3C586-9674-4A09-A4A5-3DE78BBFCBEA}"/>
                </a:ext>
              </a:extLst>
            </p:cNvPr>
            <p:cNvSpPr txBox="1"/>
            <p:nvPr/>
          </p:nvSpPr>
          <p:spPr>
            <a:xfrm>
              <a:off x="4782554" y="172432"/>
              <a:ext cx="55366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 4 năm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2024.</a:t>
              </a:r>
              <a:endPara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7AE546-4802-4075-9DFB-15CAB6C619E5}"/>
                </a:ext>
              </a:extLst>
            </p:cNvPr>
            <p:cNvSpPr txBox="1"/>
            <p:nvPr/>
          </p:nvSpPr>
          <p:spPr>
            <a:xfrm>
              <a:off x="6718466" y="806857"/>
              <a:ext cx="134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</p:grpSp>
      <p:sp>
        <p:nvSpPr>
          <p:cNvPr id="28" name="Text Box 14">
            <a:extLst>
              <a:ext uri="{FF2B5EF4-FFF2-40B4-BE49-F238E27FC236}">
                <a16:creationId xmlns:a16="http://schemas.microsoft.com/office/drawing/2014/main" id="{A6132FF7-E539-4FEA-9A91-C9DC451E8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82" y="1176622"/>
            <a:ext cx="1201843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70: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SỐ CÓ NĂM CHỮ SỐ  VỚI SỐ CÓ MỘT CHỮ SỐ (Tiết 2)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7495AD-21FC-4A6A-9030-30AAB491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741" y="3357705"/>
            <a:ext cx="8799258" cy="56112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AAD84C1-50A2-4C1E-8A29-782C969F07D2}"/>
              </a:ext>
            </a:extLst>
          </p:cNvPr>
          <p:cNvSpPr txBox="1"/>
          <p:nvPr/>
        </p:nvSpPr>
        <p:spPr>
          <a:xfrm>
            <a:off x="213520" y="3505200"/>
            <a:ext cx="7467599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pPr>
              <a:lnSpc>
                <a:spcPct val="13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: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kho dầu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12 000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ℓ dầu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Chuyển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 :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21 000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ℓ dầu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      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lít dầu?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5D91CA-9ED1-4EE3-9E7B-0E4468E507C7}"/>
              </a:ext>
            </a:extLst>
          </p:cNvPr>
          <p:cNvCxnSpPr>
            <a:cxnSpLocks/>
          </p:cNvCxnSpPr>
          <p:nvPr/>
        </p:nvCxnSpPr>
        <p:spPr>
          <a:xfrm>
            <a:off x="7071519" y="3066171"/>
            <a:ext cx="0" cy="59027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335E-7 -4.16667E-6 L 0.54062 -0.11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26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11AE77D-F3FA-8030-2B51-9926D39502A4}"/>
              </a:ext>
            </a:extLst>
          </p:cNvPr>
          <p:cNvGrpSpPr/>
          <p:nvPr/>
        </p:nvGrpSpPr>
        <p:grpSpPr>
          <a:xfrm>
            <a:off x="4374" y="1828800"/>
            <a:ext cx="15906345" cy="1452705"/>
            <a:chOff x="1470819" y="1832800"/>
            <a:chExt cx="15906345" cy="145270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A676D1E-55D4-E45B-FF58-8BA62122C1A5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8881CD-1054-439D-C0AE-E274DC7D2604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C3984C-CF2D-FEB3-7DC0-6B68DE79013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A0864E-9882-C653-161B-9BCE689D279E}"/>
                </a:ext>
              </a:extLst>
            </p:cNvPr>
            <p:cNvSpPr txBox="1"/>
            <p:nvPr/>
          </p:nvSpPr>
          <p:spPr>
            <a:xfrm>
              <a:off x="2105807" y="1832800"/>
              <a:ext cx="15271357" cy="145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sz="34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 ba kho chứa dầu, mỗi kho chứ 12 000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3400" b="1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34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ta đã chuyển đi 21 000 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3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vi-VN" sz="34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dầu. Hỏi ba kho đó còn lại bao nhiêu lít dầu?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1DC711-799C-4FC6-B9D0-BB93B360C831}"/>
              </a:ext>
            </a:extLst>
          </p:cNvPr>
          <p:cNvGrpSpPr/>
          <p:nvPr/>
        </p:nvGrpSpPr>
        <p:grpSpPr>
          <a:xfrm>
            <a:off x="5484413" y="0"/>
            <a:ext cx="5631671" cy="1219200"/>
            <a:chOff x="4782554" y="172432"/>
            <a:chExt cx="5536649" cy="12192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4F3C586-9674-4A09-A4A5-3DE78BBFCBEA}"/>
                </a:ext>
              </a:extLst>
            </p:cNvPr>
            <p:cNvSpPr txBox="1"/>
            <p:nvPr/>
          </p:nvSpPr>
          <p:spPr>
            <a:xfrm>
              <a:off x="4782554" y="172432"/>
              <a:ext cx="55366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 4 năm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2024.</a:t>
              </a:r>
              <a:endPara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7AE546-4802-4075-9DFB-15CAB6C619E5}"/>
                </a:ext>
              </a:extLst>
            </p:cNvPr>
            <p:cNvSpPr txBox="1"/>
            <p:nvPr/>
          </p:nvSpPr>
          <p:spPr>
            <a:xfrm>
              <a:off x="6718466" y="806857"/>
              <a:ext cx="134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</p:grpSp>
      <p:sp>
        <p:nvSpPr>
          <p:cNvPr id="28" name="Text Box 14">
            <a:extLst>
              <a:ext uri="{FF2B5EF4-FFF2-40B4-BE49-F238E27FC236}">
                <a16:creationId xmlns:a16="http://schemas.microsoft.com/office/drawing/2014/main" id="{A6132FF7-E539-4FEA-9A91-C9DC451E8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82" y="1176622"/>
            <a:ext cx="1201843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70: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SỐ CÓ NĂM CHỮ SỐ  VỚI SỐ CÓ MỘT CHỮ SỐ (Tiết 2)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7495AD-21FC-4A6A-9030-30AAB491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10" y="3505200"/>
            <a:ext cx="6966588" cy="44958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5D91CA-9ED1-4EE3-9E7B-0E4468E507C7}"/>
              </a:ext>
            </a:extLst>
          </p:cNvPr>
          <p:cNvCxnSpPr>
            <a:cxnSpLocks/>
          </p:cNvCxnSpPr>
          <p:nvPr/>
        </p:nvCxnSpPr>
        <p:spPr>
          <a:xfrm>
            <a:off x="7985919" y="3327812"/>
            <a:ext cx="0" cy="59027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2291931-4F01-4E4C-956B-82F40009EF7C}"/>
              </a:ext>
            </a:extLst>
          </p:cNvPr>
          <p:cNvSpPr txBox="1"/>
          <p:nvPr/>
        </p:nvSpPr>
        <p:spPr>
          <a:xfrm flipH="1">
            <a:off x="6461917" y="3281505"/>
            <a:ext cx="107442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12 000 x 3 =             (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dầu)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36 000 – 21 000 =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(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dầu)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số:</a:t>
            </a:r>
            <a:endParaRPr lang="en-US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A3AF13-AE37-4CEC-9B1E-80465808C2A1}"/>
              </a:ext>
            </a:extLst>
          </p:cNvPr>
          <p:cNvSpPr/>
          <p:nvPr/>
        </p:nvSpPr>
        <p:spPr>
          <a:xfrm>
            <a:off x="11719719" y="5257800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36 000 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4AFC91-4434-487F-89B7-55E485418423}"/>
              </a:ext>
            </a:extLst>
          </p:cNvPr>
          <p:cNvSpPr/>
          <p:nvPr/>
        </p:nvSpPr>
        <p:spPr>
          <a:xfrm>
            <a:off x="12160191" y="7162800"/>
            <a:ext cx="1664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0A34F-7C0C-462C-8559-824AE269D209}"/>
              </a:ext>
            </a:extLst>
          </p:cNvPr>
          <p:cNvSpPr/>
          <p:nvPr/>
        </p:nvSpPr>
        <p:spPr>
          <a:xfrm>
            <a:off x="12160192" y="8001000"/>
            <a:ext cx="4116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15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 dầu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2095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335E-7 -4.16667E-6 L 0.54062 -0.11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26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19" y="108501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4404519" y="4038600"/>
            <a:ext cx="8001000" cy="1201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thầy cô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290</Words>
  <Application>Microsoft Office PowerPoint</Application>
  <PresentationFormat>Custom</PresentationFormat>
  <Paragraphs>86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181</cp:revision>
  <dcterms:created xsi:type="dcterms:W3CDTF">2022-07-10T01:37:20Z</dcterms:created>
  <dcterms:modified xsi:type="dcterms:W3CDTF">2024-04-16T01:43:00Z</dcterms:modified>
</cp:coreProperties>
</file>