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7" r:id="rId2"/>
    <p:sldId id="418" r:id="rId3"/>
    <p:sldId id="414" r:id="rId4"/>
    <p:sldId id="416" r:id="rId5"/>
    <p:sldId id="422" r:id="rId6"/>
    <p:sldId id="402" r:id="rId7"/>
    <p:sldId id="332" r:id="rId8"/>
    <p:sldId id="401" r:id="rId9"/>
    <p:sldId id="325" r:id="rId10"/>
    <p:sldId id="408" r:id="rId11"/>
    <p:sldId id="338" r:id="rId12"/>
    <p:sldId id="356" r:id="rId13"/>
    <p:sldId id="390" r:id="rId14"/>
    <p:sldId id="392" r:id="rId15"/>
    <p:sldId id="434" r:id="rId16"/>
    <p:sldId id="438" r:id="rId17"/>
    <p:sldId id="387" r:id="rId18"/>
    <p:sldId id="388" r:id="rId19"/>
    <p:sldId id="389" r:id="rId20"/>
    <p:sldId id="393" r:id="rId21"/>
    <p:sldId id="394" r:id="rId22"/>
    <p:sldId id="316" r:id="rId23"/>
    <p:sldId id="322" r:id="rId24"/>
    <p:sldId id="311" r:id="rId25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660033"/>
    <a:srgbClr val="CCFFFF"/>
    <a:srgbClr val="FFFFCC"/>
    <a:srgbClr val="CC00FF"/>
    <a:srgbClr val="00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2"/>
    <p:restoredTop sz="94727"/>
  </p:normalViewPr>
  <p:slideViewPr>
    <p:cSldViewPr showGuides="1">
      <p:cViewPr varScale="1">
        <p:scale>
          <a:sx n="77" d="100"/>
          <a:sy n="77" d="100"/>
        </p:scale>
        <p:origin x="11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9492C9-C981-4027-A4FE-2792A81472E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40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pPr lvl="0" algn="r">
                <a:buNone/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pPr lvl="0" algn="r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pPr lvl="0" algn="r" eaLnBrk="1" hangingPunct="1"/>
              <a:t>15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rgbClr val="B5A788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Vi%E1%BB%87t_Nam" TargetMode="External"/><Relationship Id="rId3" Type="http://schemas.openxmlformats.org/officeDocument/2006/relationships/hyperlink" Target="https://vi.wikipedia.org/wiki/Qu%E1%BA%A3ng_Th%E1%BB%8D,_Qu%E1%BA%A3ng_%C4%90i%E1%BB%81n" TargetMode="External"/><Relationship Id="rId7" Type="http://schemas.openxmlformats.org/officeDocument/2006/relationships/hyperlink" Target="https://vi.wikipedia.org/w/index.php?title=Th%C6%A1_c%C3%A1ch_m%E1%BA%A1ng&amp;action=edit&amp;redlink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Nh%C3%A0_th%C6%A1" TargetMode="External"/><Relationship Id="rId5" Type="http://schemas.openxmlformats.org/officeDocument/2006/relationships/hyperlink" Target="https://vi.wikipedia.org/wiki/Th%E1%BB%ABa_Thi%C3%AAn_Hu%E1%BA%BF" TargetMode="External"/><Relationship Id="rId10" Type="http://schemas.openxmlformats.org/officeDocument/2006/relationships/hyperlink" Target="https://vi.wikipedia.org/wiki/Ch%C3%ADnh_tr%E1%BB%8B_Vi%E1%BB%87t_Nam" TargetMode="External"/><Relationship Id="rId4" Type="http://schemas.openxmlformats.org/officeDocument/2006/relationships/hyperlink" Target="https://vi.wikipedia.org/wiki/Qu%E1%BA%A3ng_%C4%90i%E1%BB%81n" TargetMode="External"/><Relationship Id="rId9" Type="http://schemas.openxmlformats.org/officeDocument/2006/relationships/hyperlink" Target="https://vi.wikipedia.org/wiki/Ch%C3%ADnh_kh%C3%A1ch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0">
            <a:extLst>
              <a:ext uri="{FF2B5EF4-FFF2-40B4-BE49-F238E27FC236}">
                <a16:creationId xmlns:a16="http://schemas.microsoft.com/office/drawing/2014/main" id="{943E7667-6555-A95E-DBF8-11FCD5A2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6632"/>
            <a:ext cx="899160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unflowers_wave_hb">
            <a:extLst>
              <a:ext uri="{FF2B5EF4-FFF2-40B4-BE49-F238E27FC236}">
                <a16:creationId xmlns:a16="http://schemas.microsoft.com/office/drawing/2014/main" id="{54E89171-F53E-59D4-3FDA-1C5879C8C7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14" y="5848945"/>
            <a:ext cx="772418" cy="78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aisy_button_pink_hb">
            <a:extLst>
              <a:ext uri="{FF2B5EF4-FFF2-40B4-BE49-F238E27FC236}">
                <a16:creationId xmlns:a16="http://schemas.microsoft.com/office/drawing/2014/main" id="{A59AB616-DE34-B667-85F1-8ECF9F3BD9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33" y="1516264"/>
            <a:ext cx="416123" cy="41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icture5">
            <a:extLst>
              <a:ext uri="{FF2B5EF4-FFF2-40B4-BE49-F238E27FC236}">
                <a16:creationId xmlns:a16="http://schemas.microsoft.com/office/drawing/2014/main" id="{7D920456-FBF8-5EDB-DB55-605B679601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92" y="2308325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5">
            <a:extLst>
              <a:ext uri="{FF2B5EF4-FFF2-40B4-BE49-F238E27FC236}">
                <a16:creationId xmlns:a16="http://schemas.microsoft.com/office/drawing/2014/main" id="{4C22DBE8-532A-815D-5447-F2FEABE0F7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75" y="2213671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cture5">
            <a:extLst>
              <a:ext uri="{FF2B5EF4-FFF2-40B4-BE49-F238E27FC236}">
                <a16:creationId xmlns:a16="http://schemas.microsoft.com/office/drawing/2014/main" id="{664A9B2F-1359-593F-E509-9FF78CADAF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16" y="2561035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icture5">
            <a:extLst>
              <a:ext uri="{FF2B5EF4-FFF2-40B4-BE49-F238E27FC236}">
                <a16:creationId xmlns:a16="http://schemas.microsoft.com/office/drawing/2014/main" id="{6A6397AA-0929-4B78-A652-5CF04F7AF7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42" y="2536925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5">
            <a:extLst>
              <a:ext uri="{FF2B5EF4-FFF2-40B4-BE49-F238E27FC236}">
                <a16:creationId xmlns:a16="http://schemas.microsoft.com/office/drawing/2014/main" id="{618DA888-90B9-68E9-F783-4D6B849A14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69" y="4212134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Picture5">
            <a:extLst>
              <a:ext uri="{FF2B5EF4-FFF2-40B4-BE49-F238E27FC236}">
                <a16:creationId xmlns:a16="http://schemas.microsoft.com/office/drawing/2014/main" id="{31A4E3B7-A9C9-31B9-DCC3-2B9A126BB3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41" y="3159324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Picture5">
            <a:extLst>
              <a:ext uri="{FF2B5EF4-FFF2-40B4-BE49-F238E27FC236}">
                <a16:creationId xmlns:a16="http://schemas.microsoft.com/office/drawing/2014/main" id="{CFCFA018-2837-7350-77C7-47F4D3BF00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57" y="3159324"/>
            <a:ext cx="900113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1" name="Object 15">
            <a:extLst>
              <a:ext uri="{FF2B5EF4-FFF2-40B4-BE49-F238E27FC236}">
                <a16:creationId xmlns:a16="http://schemas.microsoft.com/office/drawing/2014/main" id="{1DCA8E4B-4EE4-0FB2-296D-1AC2FAACAB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3338" y="2607469"/>
          <a:ext cx="514350" cy="11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2061" name="Object 15">
                        <a:extLst>
                          <a:ext uri="{FF2B5EF4-FFF2-40B4-BE49-F238E27FC236}">
                            <a16:creationId xmlns:a16="http://schemas.microsoft.com/office/drawing/2014/main" id="{1DCA8E4B-4EE4-0FB2-296D-1AC2FAACAB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2607469"/>
                        <a:ext cx="514350" cy="111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WordArt 186">
            <a:extLst>
              <a:ext uri="{FF2B5EF4-FFF2-40B4-BE49-F238E27FC236}">
                <a16:creationId xmlns:a16="http://schemas.microsoft.com/office/drawing/2014/main" id="{6CAAD359-1E22-8CA2-C810-C9D594BFEF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43263" y="2957513"/>
            <a:ext cx="25717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6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63" name="WordArt 187">
            <a:extLst>
              <a:ext uri="{FF2B5EF4-FFF2-40B4-BE49-F238E27FC236}">
                <a16:creationId xmlns:a16="http://schemas.microsoft.com/office/drawing/2014/main" id="{EA3B8914-D76A-33D7-E7B5-0B024459DE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8305" y="3290591"/>
            <a:ext cx="2290463" cy="7384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1859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Tiếng</a:t>
            </a:r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1859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1859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Việt</a:t>
            </a:r>
            <a:endParaRPr lang="en-US" sz="2025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1859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1859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64" name="TextBox 1">
            <a:extLst>
              <a:ext uri="{FF2B5EF4-FFF2-40B4-BE49-F238E27FC236}">
                <a16:creationId xmlns:a16="http://schemas.microsoft.com/office/drawing/2014/main" id="{A003F107-2100-F9F6-1296-6F3C0B4F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454" y="4777643"/>
            <a:ext cx="3798689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</a:t>
            </a:r>
            <a:r>
              <a:rPr lang="en-US" altLang="en-US" sz="20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altLang="en-US" sz="20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Straight Connector 5"/>
          <p:cNvCxnSpPr/>
          <p:nvPr/>
        </p:nvCxnSpPr>
        <p:spPr>
          <a:xfrm rot="5400000">
            <a:off x="4164013" y="4086225"/>
            <a:ext cx="3581400" cy="1588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531" name="TextBox 3"/>
          <p:cNvSpPr txBox="1"/>
          <p:nvPr/>
        </p:nvSpPr>
        <p:spPr>
          <a:xfrm>
            <a:off x="3429000" y="609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TextBox 10"/>
          <p:cNvSpPr txBox="1"/>
          <p:nvPr/>
        </p:nvSpPr>
        <p:spPr>
          <a:xfrm>
            <a:off x="2247900" y="944563"/>
            <a:ext cx="41529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 ( trích)  </a:t>
            </a:r>
          </a:p>
          <a:p>
            <a:pPr algn="l" eaLnBrk="1" hangingPunct="1"/>
            <a:endParaRPr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Rectangle 11"/>
          <p:cNvSpPr/>
          <p:nvPr/>
        </p:nvSpPr>
        <p:spPr>
          <a:xfrm>
            <a:off x="6148388" y="1152525"/>
            <a:ext cx="2971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Tố Hữu )</a:t>
            </a:r>
            <a:endParaRPr sz="40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Rectangle 2"/>
          <p:cNvSpPr/>
          <p:nvPr/>
        </p:nvSpPr>
        <p:spPr>
          <a:xfrm>
            <a:off x="101600" y="1828800"/>
            <a:ext cx="3581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2535" name="Rectangle 2"/>
          <p:cNvSpPr/>
          <p:nvPr/>
        </p:nvSpPr>
        <p:spPr>
          <a:xfrm>
            <a:off x="5943600" y="18415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106529" name="Text Box 33"/>
          <p:cNvSpPr txBox="1"/>
          <p:nvPr/>
        </p:nvSpPr>
        <p:spPr>
          <a:xfrm>
            <a:off x="5943600" y="2451100"/>
            <a:ext cx="3581400" cy="2462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 tiền tuyến</a:t>
            </a:r>
          </a:p>
        </p:txBody>
      </p:sp>
      <p:sp>
        <p:nvSpPr>
          <p:cNvPr id="22537" name="TextBox 3"/>
          <p:cNvSpPr txBox="1"/>
          <p:nvPr/>
        </p:nvSpPr>
        <p:spPr>
          <a:xfrm>
            <a:off x="3563938" y="255588"/>
            <a:ext cx="196691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95262" y="2828925"/>
            <a:ext cx="6402387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endParaRPr lang="vi-VN" altLang="x-none" sz="2400" b="1" dirty="0"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68763"/>
            <a:ext cx="5791200" cy="184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endParaRPr lang="vi-VN" altLang="x-none" dirty="0">
              <a:latin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33600" y="2828925"/>
            <a:ext cx="11430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63950" y="2908300"/>
            <a:ext cx="11747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773238" y="34813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94150" y="3455988"/>
            <a:ext cx="117475" cy="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05038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00400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514600" y="5257800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NATO1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10600" cy="581183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5" name="AutoShape 3">
            <a:hlinkClick r:id="" action="ppaction://noaction"/>
          </p:cNvPr>
          <p:cNvSpPr/>
          <p:nvPr/>
        </p:nvSpPr>
        <p:spPr>
          <a:xfrm>
            <a:off x="8382000" y="152400"/>
            <a:ext cx="533400" cy="6096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76200" y="5811838"/>
            <a:ext cx="9220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Khe:đường nước chảy hẹp giữa hai vách núi hoặc sườn dốc.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fc9a945d4be1f9e"/>
          <p:cNvPicPr>
            <a:picLocks noGrp="1" noChangeAspect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"/>
            <a:ext cx="7437438" cy="4876800"/>
          </a:xfrm>
          <a:ln/>
        </p:spPr>
      </p:pic>
      <p:sp>
        <p:nvSpPr>
          <p:cNvPr id="24579" name="Text Box 4"/>
          <p:cNvSpPr txBox="1"/>
          <p:nvPr/>
        </p:nvSpPr>
        <p:spPr>
          <a:xfrm>
            <a:off x="0" y="6334125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endParaRPr lang="vi-VN" altLang="x-none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0" y="5734050"/>
            <a:ext cx="91440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Đon: bó (dùng trong các trường hợp: đon mạ, đon lúa,…)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-11112" y="4978400"/>
            <a:ext cx="95011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Mưa phùn: (mưa hạt nhỏ kéo dài nhiều ngày kèm theo gió bấc )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7010400" y="59356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25604" name="imgb" descr="mua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724900" cy="475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IMG_3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-15240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B60C6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60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tuyến: Tuyến trước, nơi trực tiếp chiến đấu với địch.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429000" y="2590800"/>
          <a:ext cx="2590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0863" imgH="2530475" progId="">
                  <p:embed/>
                </p:oleObj>
              </mc:Choice>
              <mc:Fallback>
                <p:oleObj r:id="rId3" imgW="1820863" imgH="25304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90800"/>
                        <a:ext cx="2590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WordArt 3"/>
          <p:cNvSpPr>
            <a:spLocks noTextEdit="1"/>
          </p:cNvSpPr>
          <p:nvPr/>
        </p:nvSpPr>
        <p:spPr>
          <a:xfrm>
            <a:off x="838200" y="1066800"/>
            <a:ext cx="7162800" cy="3657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</a:rPr>
              <a:t>Luyện đọc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/>
          <p:nvPr/>
        </p:nvSpPr>
        <p:spPr>
          <a:xfrm>
            <a:off x="5715000" y="2819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699" name="Text Box 3"/>
          <p:cNvSpPr txBox="1"/>
          <p:nvPr/>
        </p:nvSpPr>
        <p:spPr>
          <a:xfrm>
            <a:off x="1600200" y="196850"/>
            <a:ext cx="4724400" cy="6661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200" dirty="0">
                <a:latin typeface="Arial" panose="020B0604020202020204" pitchFamily="34" charset="0"/>
              </a:rPr>
              <a:t>      </a:t>
            </a: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Bầm ra   ruộng cấy   bầm run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Chân lội dưới bùn, tay cấy mạ non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Mạ non   bầm cấy   mấy đon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Ruột gan bầm lại   thương con mấy lần.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Mưa phùn   ướt áo   tứ thân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Mưa bao nhiêu hạt, thương bầm bấy nhiêu!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Bầm ơi ,sớm sớm  chiều chiều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Thương con, bầm chớ  lo nhiều bầm nghe 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trăm núi  ngàn khe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muôn nỗi   tái tê lòng bầm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đánh giặc   mười năm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khó nhọc   đời bầm sáu mươi.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ra   tiền tuyến   xa xôi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Yêu bầm   yêu nước, cả đôi mẹ hiền .</a:t>
            </a:r>
          </a:p>
        </p:txBody>
      </p:sp>
      <p:sp>
        <p:nvSpPr>
          <p:cNvPr id="29700" name="Text Box 4"/>
          <p:cNvSpPr txBox="1"/>
          <p:nvPr/>
        </p:nvSpPr>
        <p:spPr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5791200" y="2743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2" name="Line 6"/>
          <p:cNvSpPr/>
          <p:nvPr/>
        </p:nvSpPr>
        <p:spPr>
          <a:xfrm>
            <a:off x="4876800" y="9144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04" name="Line 8"/>
          <p:cNvSpPr/>
          <p:nvPr/>
        </p:nvSpPr>
        <p:spPr>
          <a:xfrm>
            <a:off x="4038600" y="35052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4" name="Text Box 9"/>
          <p:cNvSpPr txBox="1"/>
          <p:nvPr/>
        </p:nvSpPr>
        <p:spPr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6" name="Line 10"/>
          <p:cNvSpPr/>
          <p:nvPr/>
        </p:nvSpPr>
        <p:spPr>
          <a:xfrm>
            <a:off x="4495800" y="2400300"/>
            <a:ext cx="228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6" name="Text Box 11"/>
          <p:cNvSpPr txBox="1"/>
          <p:nvPr/>
        </p:nvSpPr>
        <p:spPr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8" name="Line 12"/>
          <p:cNvSpPr/>
          <p:nvPr/>
        </p:nvSpPr>
        <p:spPr>
          <a:xfrm>
            <a:off x="3810000" y="16764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09" name="Text Box 13"/>
          <p:cNvSpPr txBox="1"/>
          <p:nvPr/>
        </p:nvSpPr>
        <p:spPr>
          <a:xfrm>
            <a:off x="4343400" y="32766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0" name="Line 14"/>
          <p:cNvSpPr/>
          <p:nvPr/>
        </p:nvSpPr>
        <p:spPr>
          <a:xfrm>
            <a:off x="2286000" y="16764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0" name="Text Box 15"/>
          <p:cNvSpPr txBox="1"/>
          <p:nvPr/>
        </p:nvSpPr>
        <p:spPr>
          <a:xfrm>
            <a:off x="0" y="42592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11" name="Text Box 16"/>
          <p:cNvSpPr txBox="1"/>
          <p:nvPr/>
        </p:nvSpPr>
        <p:spPr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3" name="Line 17"/>
          <p:cNvSpPr/>
          <p:nvPr/>
        </p:nvSpPr>
        <p:spPr>
          <a:xfrm>
            <a:off x="3810000" y="3886200"/>
            <a:ext cx="1066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3" name="Text Box 18"/>
          <p:cNvSpPr txBox="1"/>
          <p:nvPr/>
        </p:nvSpPr>
        <p:spPr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5" name="Line 19"/>
          <p:cNvSpPr/>
          <p:nvPr/>
        </p:nvSpPr>
        <p:spPr>
          <a:xfrm>
            <a:off x="2971800" y="2387600"/>
            <a:ext cx="1066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5" name="Text Box 20"/>
          <p:cNvSpPr txBox="1"/>
          <p:nvPr/>
        </p:nvSpPr>
        <p:spPr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7" name="Line 21"/>
          <p:cNvSpPr/>
          <p:nvPr/>
        </p:nvSpPr>
        <p:spPr>
          <a:xfrm>
            <a:off x="3886200" y="3124200"/>
            <a:ext cx="914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7" name="Text Box 22"/>
          <p:cNvSpPr txBox="1"/>
          <p:nvPr/>
        </p:nvSpPr>
        <p:spPr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9" name="Line 23"/>
          <p:cNvSpPr/>
          <p:nvPr/>
        </p:nvSpPr>
        <p:spPr>
          <a:xfrm>
            <a:off x="3657600" y="12954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0" name="Line 24"/>
          <p:cNvSpPr/>
          <p:nvPr/>
        </p:nvSpPr>
        <p:spPr>
          <a:xfrm flipH="1">
            <a:off x="35941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1" name="Line 25"/>
          <p:cNvSpPr/>
          <p:nvPr/>
        </p:nvSpPr>
        <p:spPr>
          <a:xfrm flipH="1">
            <a:off x="58674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2" name="Line 26"/>
          <p:cNvSpPr/>
          <p:nvPr/>
        </p:nvSpPr>
        <p:spPr>
          <a:xfrm flipH="1">
            <a:off x="59436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3" name="Line 27"/>
          <p:cNvSpPr/>
          <p:nvPr/>
        </p:nvSpPr>
        <p:spPr>
          <a:xfrm flipH="1">
            <a:off x="45974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4" name="Line 28"/>
          <p:cNvSpPr/>
          <p:nvPr/>
        </p:nvSpPr>
        <p:spPr>
          <a:xfrm flipH="1">
            <a:off x="3556000" y="2552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5" name="Line 29"/>
          <p:cNvSpPr/>
          <p:nvPr/>
        </p:nvSpPr>
        <p:spPr>
          <a:xfrm flipH="1">
            <a:off x="4648200" y="1828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6" name="Line 30"/>
          <p:cNvSpPr/>
          <p:nvPr/>
        </p:nvSpPr>
        <p:spPr>
          <a:xfrm flipH="1">
            <a:off x="3060700" y="7239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7" name="Line 31"/>
          <p:cNvSpPr/>
          <p:nvPr/>
        </p:nvSpPr>
        <p:spPr>
          <a:xfrm flipH="1">
            <a:off x="3708400" y="2959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8" name="Line 32"/>
          <p:cNvSpPr/>
          <p:nvPr/>
        </p:nvSpPr>
        <p:spPr>
          <a:xfrm flipH="1">
            <a:off x="3835400" y="3314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9" name="Line 33"/>
          <p:cNvSpPr/>
          <p:nvPr/>
        </p:nvSpPr>
        <p:spPr>
          <a:xfrm flipH="1">
            <a:off x="4559300" y="2578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0" name="Line 34"/>
          <p:cNvSpPr/>
          <p:nvPr/>
        </p:nvSpPr>
        <p:spPr>
          <a:xfrm flipH="1">
            <a:off x="4038600" y="4419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1" name="Line 35"/>
          <p:cNvSpPr/>
          <p:nvPr/>
        </p:nvSpPr>
        <p:spPr>
          <a:xfrm flipH="1">
            <a:off x="4241800" y="4000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2" name="Line 36"/>
          <p:cNvSpPr/>
          <p:nvPr/>
        </p:nvSpPr>
        <p:spPr>
          <a:xfrm flipH="1">
            <a:off x="3517900" y="1079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2" name="Text Box 37"/>
          <p:cNvSpPr txBox="1"/>
          <p:nvPr/>
        </p:nvSpPr>
        <p:spPr>
          <a:xfrm>
            <a:off x="3429000" y="0"/>
            <a:ext cx="1828800" cy="3667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ahoma" panose="020B0604030504040204" pitchFamily="34" charset="0"/>
              </a:rPr>
              <a:t>Bầm ơi</a:t>
            </a:r>
            <a:endParaRPr lang="vi-VN" altLang="x-none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183334" name="Line 38"/>
          <p:cNvSpPr/>
          <p:nvPr/>
        </p:nvSpPr>
        <p:spPr>
          <a:xfrm flipH="1">
            <a:off x="4267200" y="5105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5" name="Line 39"/>
          <p:cNvSpPr/>
          <p:nvPr/>
        </p:nvSpPr>
        <p:spPr>
          <a:xfrm flipH="1">
            <a:off x="3200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6" name="Line 40"/>
          <p:cNvSpPr/>
          <p:nvPr/>
        </p:nvSpPr>
        <p:spPr>
          <a:xfrm flipH="1">
            <a:off x="4635500" y="685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7" name="Line 41"/>
          <p:cNvSpPr/>
          <p:nvPr/>
        </p:nvSpPr>
        <p:spPr>
          <a:xfrm flipH="1">
            <a:off x="4267200" y="4800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8" name="Line 42"/>
          <p:cNvSpPr/>
          <p:nvPr/>
        </p:nvSpPr>
        <p:spPr>
          <a:xfrm flipH="1">
            <a:off x="3352800" y="4724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9" name="Line 43"/>
          <p:cNvSpPr/>
          <p:nvPr/>
        </p:nvSpPr>
        <p:spPr>
          <a:xfrm flipH="1">
            <a:off x="3048000" y="6629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0" name="Line 44"/>
          <p:cNvSpPr/>
          <p:nvPr/>
        </p:nvSpPr>
        <p:spPr>
          <a:xfrm flipH="1">
            <a:off x="44958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1" name="Line 45"/>
          <p:cNvSpPr/>
          <p:nvPr/>
        </p:nvSpPr>
        <p:spPr>
          <a:xfrm flipH="1">
            <a:off x="34036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2" name="Line 46"/>
          <p:cNvSpPr/>
          <p:nvPr/>
        </p:nvSpPr>
        <p:spPr>
          <a:xfrm flipH="1">
            <a:off x="4038600" y="5867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3" name="Line 47"/>
          <p:cNvSpPr/>
          <p:nvPr/>
        </p:nvSpPr>
        <p:spPr>
          <a:xfrm flipH="1">
            <a:off x="4343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4" name="Line 48"/>
          <p:cNvSpPr/>
          <p:nvPr/>
        </p:nvSpPr>
        <p:spPr>
          <a:xfrm>
            <a:off x="5029200" y="46228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6" name="Line 50"/>
          <p:cNvSpPr/>
          <p:nvPr/>
        </p:nvSpPr>
        <p:spPr>
          <a:xfrm>
            <a:off x="3124200" y="60960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7" name="Line 51"/>
          <p:cNvSpPr/>
          <p:nvPr/>
        </p:nvSpPr>
        <p:spPr>
          <a:xfrm>
            <a:off x="4267200" y="53340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9746" name="Picture 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46440">
            <a:off x="6988175" y="239713"/>
            <a:ext cx="1981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3349" name="Line 53"/>
          <p:cNvSpPr/>
          <p:nvPr/>
        </p:nvSpPr>
        <p:spPr>
          <a:xfrm>
            <a:off x="5257800" y="2057400"/>
            <a:ext cx="228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8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8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8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18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1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1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1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1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18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1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1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1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ORHZ17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" y="-274637"/>
            <a:ext cx="8839200" cy="7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2286000" y="3352800"/>
            <a:ext cx="403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1828800" y="2438400"/>
            <a:ext cx="548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5" name="WordArt 5"/>
          <p:cNvSpPr>
            <a:spLocks noTextEdit="1"/>
          </p:cNvSpPr>
          <p:nvPr/>
        </p:nvSpPr>
        <p:spPr>
          <a:xfrm>
            <a:off x="1066800" y="2209800"/>
            <a:ext cx="73914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effectLst>
                  <a:prstShdw prst="shdw16" dir="16200000">
                    <a:srgbClr val="808080">
                      <a:alpha val="50000"/>
                    </a:srgbClr>
                  </a:prstShdw>
                </a:effectLst>
                <a:latin typeface="+mn-lt" charset="0"/>
                <a:ea typeface="+mn-lt" charset="0"/>
              </a:rPr>
              <a:t>TÌM HIỂU BÀI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685800" y="152400"/>
            <a:ext cx="2819400" cy="6461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3600" dirty="0">
              <a:latin typeface="Tahoma" panose="020B0604030504040204" pitchFamily="34" charset="0"/>
            </a:endParaRPr>
          </a:p>
        </p:txBody>
      </p:sp>
      <p:sp>
        <p:nvSpPr>
          <p:cNvPr id="31747" name="TextBox 2"/>
          <p:cNvSpPr txBox="1"/>
          <p:nvPr/>
        </p:nvSpPr>
        <p:spPr>
          <a:xfrm>
            <a:off x="0" y="-28575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Điều gì gợi cho anh chiến sĩ nhớ tới mẹ? Anh nhớ hình ảnh 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mẹ?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3338" y="1143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Cảnh chiều đông mưa phùn, gió bấc l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 chiến sĩ thầm nhớ tới người mẹ nơi quê nh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3338" y="260985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Anh nhớ hình ảnh mẹ lội dưới ruộng sâu cấy lúa, chân ngập trong bùn, mẹ run vì rét.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533400" y="3810000"/>
            <a:ext cx="9372600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 eaLnBrk="1" hangingPunct="1"/>
            <a:r>
              <a:rPr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Ruột gan bầm lại thương con mấy lần.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Mưa phùn ướt áo tứ thân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bao nhiêu hạt, thương bầm bấy </a:t>
            </a:r>
            <a:r>
              <a:rPr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sz="20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-228600" y="1442605"/>
            <a:ext cx="101346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Tình cảm của người mẹ đối với con:</a:t>
            </a:r>
          </a:p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Ruột gan bầm lại thương con mấy lần.</a:t>
            </a:r>
          </a:p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Tình cảm của người con đối với mẹ: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Mưa phùn ướt áo tứ thân 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Mưa bao nhiêu hạt thương bầm bấy nhiêu!</a:t>
            </a:r>
          </a:p>
          <a:p>
            <a:pPr algn="l" eaLnBrk="1" hangingPunct="1"/>
            <a:endParaRPr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062" name="Line 6"/>
          <p:cNvSpPr/>
          <p:nvPr/>
        </p:nvSpPr>
        <p:spPr>
          <a:xfrm>
            <a:off x="4457700" y="2514600"/>
            <a:ext cx="2120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3" name="Line 7"/>
          <p:cNvSpPr/>
          <p:nvPr/>
        </p:nvSpPr>
        <p:spPr>
          <a:xfrm flipV="1">
            <a:off x="5181600" y="4800600"/>
            <a:ext cx="35052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4" name="Line 8"/>
          <p:cNvSpPr/>
          <p:nvPr/>
        </p:nvSpPr>
        <p:spPr>
          <a:xfrm>
            <a:off x="1413164" y="4806156"/>
            <a:ext cx="25146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5" name="Line 9"/>
          <p:cNvSpPr/>
          <p:nvPr/>
        </p:nvSpPr>
        <p:spPr>
          <a:xfrm>
            <a:off x="4457700" y="3048000"/>
            <a:ext cx="3771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TextBox 2"/>
          <p:cNvSpPr txBox="1"/>
          <p:nvPr/>
        </p:nvSpPr>
        <p:spPr>
          <a:xfrm>
            <a:off x="152400" y="22860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Tìm những hình ảnh so sánh thể hiện tình cảm mẹ con thắm thiết, sâu nặng.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0"/>
          <p:cNvSpPr>
            <a:spLocks noTextEdit="1"/>
          </p:cNvSpPr>
          <p:nvPr/>
        </p:nvSpPr>
        <p:spPr>
          <a:xfrm>
            <a:off x="1618298" y="1369056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vi-VN" altLang="en-US" sz="36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96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8197" name="Picture 6" descr="GRANS0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Picture 7" descr="GRANS0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19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0" name="Picture 9" descr="BD21325_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1" name="Picture 10" descr="BD21325_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2" name="Picture 11" descr="BD21325_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3" name="Picture 12" descr="BD21325_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sp>
        <p:nvSpPr>
          <p:cNvPr id="9221" name="TextBox 5"/>
          <p:cNvSpPr txBox="1"/>
          <p:nvPr/>
        </p:nvSpPr>
        <p:spPr>
          <a:xfrm>
            <a:off x="380683" y="557848"/>
            <a:ext cx="99425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vi-VN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Thứ </a:t>
            </a:r>
            <a:r>
              <a:rPr lang="en-US" alt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vi-VN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ngày 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vi-VN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tháng 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năm 202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/>
          <p:nvPr/>
        </p:nvSpPr>
        <p:spPr>
          <a:xfrm>
            <a:off x="28575" y="2295525"/>
            <a:ext cx="9420225" cy="31702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Anh dùng cách nói so sánh: 	</a:t>
            </a:r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	</a:t>
            </a:r>
          </a:p>
          <a:p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   </a:t>
            </a:r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Con đi trăm núi ngàn khe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Chưa bằng muôn nỗi tái tê lòng bầm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 Con đi đánh giặc mười năm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Chưa bằng khó nhọc đời bầm sáu mươi.</a:t>
            </a:r>
          </a:p>
        </p:txBody>
      </p:sp>
      <p:sp>
        <p:nvSpPr>
          <p:cNvPr id="35843" name="Rectangle 4"/>
          <p:cNvSpPr/>
          <p:nvPr/>
        </p:nvSpPr>
        <p:spPr>
          <a:xfrm>
            <a:off x="152400" y="762000"/>
            <a:ext cx="8229600" cy="19383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  <a:r>
              <a:rPr sz="4000" b="1" dirty="0">
                <a:solidFill>
                  <a:srgbClr val="0000CC"/>
                </a:solidFill>
                <a:latin typeface="Tahoma" panose="020B0604030504040204" pitchFamily="34" charset="0"/>
              </a:rPr>
              <a:t>3/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Anh chiến sĩ đã dùng cách nói như thế nào để làm yên lòng mẹ? </a:t>
            </a:r>
          </a:p>
          <a:p>
            <a:r>
              <a:rPr sz="4000" b="1" dirty="0">
                <a:solidFill>
                  <a:srgbClr val="0066FF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177160" name="Line 8"/>
          <p:cNvSpPr/>
          <p:nvPr/>
        </p:nvSpPr>
        <p:spPr>
          <a:xfrm>
            <a:off x="533400" y="5429250"/>
            <a:ext cx="2286000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  <p:sp>
        <p:nvSpPr>
          <p:cNvPr id="177161" name="Line 9"/>
          <p:cNvSpPr/>
          <p:nvPr/>
        </p:nvSpPr>
        <p:spPr>
          <a:xfrm>
            <a:off x="990600" y="4191000"/>
            <a:ext cx="2551113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/>
          <p:nvPr/>
        </p:nvSpPr>
        <p:spPr>
          <a:xfrm>
            <a:off x="685800" y="4763"/>
            <a:ext cx="8839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 </a:t>
            </a:r>
            <a:r>
              <a:rPr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lời tâm tình của người chiến sĩ, em nghĩ gì về người mẹ của anh?</a:t>
            </a:r>
            <a:endParaRPr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73038" y="1204913"/>
            <a:ext cx="9144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mẹ của anh chiến sĩ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phụ nữ Việt Nam.</a:t>
            </a:r>
          </a:p>
          <a:p>
            <a:pPr algn="l" eaLnBrk="1" hangingPunct="1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Điển hình: chịu thương, chịu khó, hiền hậu, đầy tình    thương yêu con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038" y="3124288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anh chiến sỹ l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173038" y="3610978"/>
            <a:ext cx="91440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con hiếu thảo, gi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tình yêu thương mẹ, yêu đất nước biết đặt tình yêu mẹ bên tình yêu đất nước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73038" y="5002533"/>
            <a:ext cx="28178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-124835" y="5630141"/>
            <a:ext cx="94488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thơ ca ngợi tình cảm thắm thiết, sâu nặng của người chiến sĩ với người mẹ Việt Nam.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6" grpId="0"/>
      <p:bldP spid="3" grpId="0"/>
      <p:bldP spid="2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x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-30480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3"/>
          <p:cNvSpPr txBox="1"/>
          <p:nvPr/>
        </p:nvSpPr>
        <p:spPr>
          <a:xfrm>
            <a:off x="2819400" y="609600"/>
            <a:ext cx="441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3733800" y="0"/>
            <a:ext cx="3429000" cy="1143000"/>
          </a:xfrm>
          <a:prstGeom prst="ellipse">
            <a:avLst/>
          </a:prstGeom>
          <a:gradFill rotWithShape="1">
            <a:gsLst>
              <a:gs pos="0">
                <a:srgbClr val="00FFCC"/>
              </a:gs>
              <a:gs pos="50000">
                <a:schemeClr val="tx1"/>
              </a:gs>
              <a:gs pos="100000">
                <a:srgbClr val="00FFCC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sng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Học thuộc lòng</a:t>
            </a:r>
          </a:p>
        </p:txBody>
      </p:sp>
      <p:sp>
        <p:nvSpPr>
          <p:cNvPr id="39941" name="Text Box 6"/>
          <p:cNvSpPr txBox="1"/>
          <p:nvPr/>
        </p:nvSpPr>
        <p:spPr>
          <a:xfrm>
            <a:off x="1752600" y="1752600"/>
            <a:ext cx="7010400" cy="3667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ahoma" panose="020B0604030504040204" pitchFamily="34" charset="0"/>
            </a:endParaRPr>
          </a:p>
        </p:txBody>
      </p:sp>
      <p:pic>
        <p:nvPicPr>
          <p:cNvPr id="39942" name="Picture 21" descr="j02321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8957">
            <a:off x="1447800" y="3200400"/>
            <a:ext cx="4267200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3" name="AutoShape 10"/>
          <p:cNvSpPr/>
          <p:nvPr/>
        </p:nvSpPr>
        <p:spPr>
          <a:xfrm>
            <a:off x="4267200" y="1219200"/>
            <a:ext cx="3429000" cy="2286000"/>
          </a:xfrm>
          <a:prstGeom prst="wedgeEllipseCallout">
            <a:avLst>
              <a:gd name="adj1" fmla="val -52037"/>
              <a:gd name="adj2" fmla="val 52083"/>
            </a:avLst>
          </a:prstGeom>
          <a:solidFill>
            <a:schemeClr val="bg1"/>
          </a:solidFill>
          <a:ln w="9525">
            <a:noFill/>
          </a:ln>
          <a:effectLst>
            <a:prstShdw prst="shdw17" dist="17961" dir="2699999">
              <a:srgbClr val="7A9999"/>
            </a:prstShdw>
          </a:effectLst>
        </p:spPr>
        <p:txBody>
          <a:bodyPr anchor="ctr" anchorCtr="0"/>
          <a:lstStyle/>
          <a:p>
            <a:r>
              <a:rPr sz="2400" b="1" dirty="0">
                <a:latin typeface="Tahoma" panose="020B0604030504040204" pitchFamily="34" charset="0"/>
              </a:rPr>
              <a:t>Tự đọc nhẩm  để học thuộc lòng bài thơ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54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20060925115116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800" y="1588"/>
            <a:ext cx="98298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2590800" y="3124200"/>
            <a:ext cx="53340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1989" name="Picture 13" descr="J03048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8864">
            <a:off x="879475" y="261938"/>
            <a:ext cx="2725738" cy="341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7"/>
          <p:cNvSpPr/>
          <p:nvPr/>
        </p:nvSpPr>
        <p:spPr>
          <a:xfrm>
            <a:off x="2286000" y="2895600"/>
            <a:ext cx="4038600" cy="6858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3D001F"/>
            </a:prstShdw>
          </a:effectLst>
        </p:spPr>
        <p:txBody>
          <a:bodyPr wrap="none" anchor="ctr" anchorCtr="0"/>
          <a:lstStyle/>
          <a:p>
            <a:r>
              <a:rPr sz="4000" dirty="0">
                <a:solidFill>
                  <a:srgbClr val="660066"/>
                </a:solidFill>
                <a:latin typeface="Times New Roman" panose="02020603050405020304" pitchFamily="18" charset="0"/>
              </a:rPr>
              <a:t>Chuẩn bị ở nhà</a:t>
            </a:r>
            <a:r>
              <a:rPr sz="4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3011" name="Text Box 8"/>
          <p:cNvSpPr txBox="1"/>
          <p:nvPr/>
        </p:nvSpPr>
        <p:spPr>
          <a:xfrm>
            <a:off x="1676400" y="3644900"/>
            <a:ext cx="54864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66FF"/>
                </a:solidFill>
                <a:latin typeface="Times New Roman" panose="02020603050405020304" pitchFamily="18" charset="0"/>
              </a:rPr>
              <a:t>Đọc thuộc lòng bài thơ</a:t>
            </a:r>
            <a:r>
              <a:rPr sz="32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3012" name="Picture 11" descr="j03957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04800"/>
            <a:ext cx="38100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Text Box 14"/>
          <p:cNvSpPr txBox="1"/>
          <p:nvPr/>
        </p:nvSpPr>
        <p:spPr>
          <a:xfrm>
            <a:off x="228600" y="4495800"/>
            <a:ext cx="89154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Đọc trước bài: Út Vịnh</a:t>
            </a:r>
            <a:endParaRPr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Cau hoi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088" y="0"/>
            <a:ext cx="1481137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4"/>
          <p:cNvSpPr txBox="1"/>
          <p:nvPr/>
        </p:nvSpPr>
        <p:spPr>
          <a:xfrm>
            <a:off x="3733800" y="35052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</a:pPr>
            <a:endParaRPr lang="vi-VN" altLang="en-US" sz="2800" dirty="0">
              <a:solidFill>
                <a:srgbClr val="003300"/>
              </a:solidFill>
              <a:latin typeface="VNI-Times" pitchFamily="2" charset="0"/>
            </a:endParaRPr>
          </a:p>
        </p:txBody>
      </p:sp>
      <p:graphicFrame>
        <p:nvGraphicFramePr>
          <p:cNvPr id="9220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7924800" y="0"/>
          <a:ext cx="12192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60704" imgH="1335024" progId="">
                  <p:embed/>
                </p:oleObj>
              </mc:Choice>
              <mc:Fallback>
                <p:oleObj r:id="rId5" imgW="1060704" imgH="1335024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121920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5"/>
          <p:cNvSpPr txBox="1"/>
          <p:nvPr/>
        </p:nvSpPr>
        <p:spPr>
          <a:xfrm>
            <a:off x="-7937" y="4024313"/>
            <a:ext cx="9942512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đầu tiên</a:t>
            </a:r>
            <a:endParaRPr lang="en-US" altLang="en-US" sz="8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304871"/>
            <a:ext cx="73734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152400" y="838200"/>
            <a:ext cx="8648700" cy="2124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Em hãy đọc đoạn 1 của b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Tập đọc “Công việc đầu tiên”. V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trả lời câu hỏi: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381000" y="3505200"/>
            <a:ext cx="8458200" cy="1825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Công việc đầu tiên anh Ba giao cho chị Út l</a:t>
            </a:r>
            <a:r>
              <a:rPr sz="40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sz="4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7801610" cy="601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Em hãy chọn ý đúng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câu sau: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muốn được thoát li vì: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Út yêu nước, yêu nhân dân.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Út ham hoạt động, muốn l</a:t>
            </a:r>
            <a:r>
              <a:rPr sz="36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m được nhiều việc cho cách mạng.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Út không muốn ở với gia đình.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Ý a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600" b="1" dirty="0" err="1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142" y="5599301"/>
            <a:ext cx="3911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Ý a v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đúng.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Tiến trình 4"/>
          <p:cNvSpPr/>
          <p:nvPr/>
        </p:nvSpPr>
        <p:spPr>
          <a:xfrm>
            <a:off x="838200" y="914400"/>
            <a:ext cx="72390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0" name="Picture 4" descr="trannh day hoc 1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7772399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/>
          <p:nvPr/>
        </p:nvSpPr>
        <p:spPr>
          <a:xfrm>
            <a:off x="1066800" y="1600200"/>
            <a:ext cx="8077200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Tố Hữu đã sáng tác b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Bầm ơi! Trong thời kì kháng chiến chống thực dân Pháp, nói về tình cảm yêu thương sâu nặng giữa hai mẹ con người chiến sĩ Vệ quốc quân.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Lưu đồ: Tiến trình 4"/>
          <p:cNvSpPr/>
          <p:nvPr/>
        </p:nvSpPr>
        <p:spPr>
          <a:xfrm>
            <a:off x="1447800" y="679796"/>
            <a:ext cx="67056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6_nhatho7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25" y="-33337"/>
            <a:ext cx="8991600" cy="4757737"/>
          </a:xfrm>
          <a:ln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19200" y="4608513"/>
            <a:ext cx="6781800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Hữu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(1920 - 2002)</a:t>
            </a:r>
          </a:p>
        </p:txBody>
      </p:sp>
      <p:sp>
        <p:nvSpPr>
          <p:cNvPr id="16388" name="TextBox 1"/>
          <p:cNvSpPr txBox="1"/>
          <p:nvPr/>
        </p:nvSpPr>
        <p:spPr>
          <a:xfrm>
            <a:off x="7938" y="5562600"/>
            <a:ext cx="92122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b="1" dirty="0">
                <a:latin typeface="Tahoma" panose="020B0604030504040204" pitchFamily="34" charset="0"/>
              </a:rPr>
              <a:t>Tố Hữu</a:t>
            </a:r>
            <a:r>
              <a:rPr lang="vi-VN" altLang="x-none" dirty="0">
                <a:latin typeface="Tahoma" panose="020B0604030504040204" pitchFamily="34" charset="0"/>
              </a:rPr>
              <a:t>, tên thật là </a:t>
            </a:r>
            <a:r>
              <a:rPr lang="vi-VN" altLang="x-none" b="1" dirty="0">
                <a:latin typeface="Tahoma" panose="020B0604030504040204" pitchFamily="34" charset="0"/>
              </a:rPr>
              <a:t>Nguyễn Kim Thành, </a:t>
            </a:r>
            <a:r>
              <a:rPr lang="vi-VN" altLang="x-none" dirty="0">
                <a:latin typeface="Tahoma" panose="020B0604030504040204" pitchFamily="34" charset="0"/>
              </a:rPr>
              <a:t>quê gốc ở làng Phù Lai, nay thuộc xã </a:t>
            </a:r>
            <a:r>
              <a:rPr lang="vi-VN" altLang="x-none" dirty="0">
                <a:latin typeface="Tahoma" panose="020B0604030504040204" pitchFamily="34" charset="0"/>
                <a:hlinkClick r:id="rId3" tooltip="Quảng Thọ, Quảng Điề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Quảng Thọ</a:t>
            </a:r>
            <a:r>
              <a:rPr lang="vi-VN" altLang="x-none" dirty="0">
                <a:latin typeface="Tahoma" panose="020B0604030504040204" pitchFamily="34" charset="0"/>
              </a:rPr>
              <a:t>, huyện </a:t>
            </a:r>
            <a:r>
              <a:rPr lang="vi-VN" altLang="x-none" dirty="0">
                <a:latin typeface="Tahoma" panose="020B0604030504040204" pitchFamily="34" charset="0"/>
                <a:hlinkClick r:id="rId4" tooltip="Quảng Điề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Quảng Điền</a:t>
            </a:r>
            <a:r>
              <a:rPr lang="vi-VN" altLang="x-none" dirty="0">
                <a:latin typeface="Tahoma" panose="020B0604030504040204" pitchFamily="34" charset="0"/>
              </a:rPr>
              <a:t>, tỉnh </a:t>
            </a:r>
            <a:r>
              <a:rPr lang="vi-VN" altLang="x-none" dirty="0">
                <a:latin typeface="Tahoma" panose="020B0604030504040204" pitchFamily="34" charset="0"/>
                <a:hlinkClick r:id="rId5" tooltip="Thừa Thiên Hu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Thừa Thiên Huế</a:t>
            </a:r>
            <a:r>
              <a:rPr lang="vi-VN" altLang="x-none" dirty="0">
                <a:latin typeface="Tahoma" panose="020B0604030504040204" pitchFamily="34" charset="0"/>
              </a:rPr>
              <a:t>) là một </a:t>
            </a:r>
            <a:r>
              <a:rPr lang="vi-VN" altLang="x-none" dirty="0">
                <a:latin typeface="Tahoma" panose="020B0604030504040204" pitchFamily="34" charset="0"/>
                <a:hlinkClick r:id="rId6" tooltip="Nhà th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nhà thơ</a:t>
            </a:r>
            <a:r>
              <a:rPr lang="vi-VN" altLang="x-none" dirty="0">
                <a:latin typeface="Tahoma" panose="020B0604030504040204" pitchFamily="34" charset="0"/>
              </a:rPr>
              <a:t> tiêu biểu của </a:t>
            </a:r>
            <a:r>
              <a:rPr lang="vi-VN" altLang="x-none" dirty="0">
                <a:latin typeface="Tahoma" panose="020B0604030504040204" pitchFamily="34" charset="0"/>
                <a:hlinkClick r:id="rId7" tooltip="Thơ cách mạng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thơ cách mạng</a:t>
            </a:r>
            <a:r>
              <a:rPr lang="vi-VN" altLang="x-none" dirty="0">
                <a:latin typeface="Tahoma" panose="020B0604030504040204" pitchFamily="34" charset="0"/>
              </a:rPr>
              <a:t> </a:t>
            </a:r>
            <a:r>
              <a:rPr lang="vi-VN" altLang="x-none" dirty="0">
                <a:latin typeface="Tahoma" panose="020B0604030504040204" pitchFamily="34" charset="0"/>
                <a:hlinkClick r:id="rId8" tooltip="Việt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Việt Nam</a:t>
            </a:r>
            <a:r>
              <a:rPr lang="vi-VN" altLang="x-none" dirty="0">
                <a:latin typeface="Tahoma" panose="020B0604030504040204" pitchFamily="34" charset="0"/>
              </a:rPr>
              <a:t>, đồng thời ông còn là một </a:t>
            </a:r>
            <a:r>
              <a:rPr lang="vi-VN" altLang="x-none" dirty="0">
                <a:latin typeface="Tahoma" panose="020B0604030504040204" pitchFamily="34" charset="0"/>
                <a:hlinkClick r:id="rId9" tooltip="Chính khá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chính khách</a:t>
            </a:r>
            <a:r>
              <a:rPr lang="vi-VN" altLang="x-none" dirty="0">
                <a:latin typeface="Tahoma" panose="020B0604030504040204" pitchFamily="34" charset="0"/>
              </a:rPr>
              <a:t>, một cán bộ cách mạng lão thành. Ông đã từng giữ các chức vụ quan trọng trong </a:t>
            </a:r>
            <a:r>
              <a:rPr lang="vi-VN" altLang="x-none" dirty="0">
                <a:latin typeface="Tahoma" panose="020B0604030504040204" pitchFamily="34" charset="0"/>
                <a:hlinkClick r:id="rId10" tooltip="Chính trị Việt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hệ thống chính trị Việt Nam</a:t>
            </a:r>
            <a:endParaRPr lang="vi-VN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/>
          <p:nvPr/>
        </p:nvSpPr>
        <p:spPr>
          <a:xfrm>
            <a:off x="2819400" y="609600"/>
            <a:ext cx="4419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8"/>
          <p:cNvSpPr txBox="1"/>
          <p:nvPr/>
        </p:nvSpPr>
        <p:spPr>
          <a:xfrm>
            <a:off x="3352800" y="1447800"/>
            <a:ext cx="3124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49" name="Text Box 9"/>
          <p:cNvSpPr txBox="1"/>
          <p:nvPr/>
        </p:nvSpPr>
        <p:spPr>
          <a:xfrm>
            <a:off x="394855" y="2133600"/>
            <a:ext cx="8077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1 : Từ đầu ….. mạ non.</a:t>
            </a:r>
            <a:endParaRPr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51" name="Text Box 11"/>
          <p:cNvSpPr txBox="1"/>
          <p:nvPr/>
        </p:nvSpPr>
        <p:spPr>
          <a:xfrm>
            <a:off x="533400" y="2797175"/>
            <a:ext cx="8763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  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2 : Mạ non……….bấy nhiêu.</a:t>
            </a:r>
            <a:endParaRPr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52" name="Text Box 12"/>
          <p:cNvSpPr txBox="1"/>
          <p:nvPr/>
        </p:nvSpPr>
        <p:spPr>
          <a:xfrm>
            <a:off x="609600" y="4419600"/>
            <a:ext cx="6096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Đoạn 4: Phần còn lại 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8439" name="Oval 13"/>
          <p:cNvSpPr/>
          <p:nvPr/>
        </p:nvSpPr>
        <p:spPr>
          <a:xfrm>
            <a:off x="876300" y="754063"/>
            <a:ext cx="6248400" cy="6858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prstShdw prst="shdw17" dist="17961" dir="2699999">
              <a:srgbClr val="3D9999"/>
            </a:prstShdw>
          </a:effectLst>
        </p:spPr>
        <p:txBody>
          <a:bodyPr wrap="none" anchor="ctr" anchorCtr="0"/>
          <a:lstStyle/>
          <a:p>
            <a:r>
              <a:rPr sz="4000" b="1" dirty="0">
                <a:solidFill>
                  <a:srgbClr val="660033"/>
                </a:solidFill>
                <a:latin typeface="Tahoma" panose="020B0604030504040204" pitchFamily="34" charset="0"/>
              </a:rPr>
              <a:t>Chia làm 4 đoạn</a:t>
            </a:r>
          </a:p>
        </p:txBody>
      </p:sp>
      <p:pic>
        <p:nvPicPr>
          <p:cNvPr id="18440" name="Picture 14" descr="Gio ho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029200"/>
            <a:ext cx="2057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55" name="Text Box 15"/>
          <p:cNvSpPr txBox="1"/>
          <p:nvPr/>
        </p:nvSpPr>
        <p:spPr>
          <a:xfrm>
            <a:off x="204355" y="3596985"/>
            <a:ext cx="8458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* Đoạn 3: Bầm ơi …. sáu mươi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" name="Rectangle 2"/>
          <p:cNvSpPr/>
          <p:nvPr/>
        </p:nvSpPr>
        <p:spPr>
          <a:xfrm>
            <a:off x="1460500" y="-38100"/>
            <a:ext cx="27178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0000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1" grpId="0"/>
      <p:bldP spid="87052" grpId="0"/>
      <p:bldP spid="18439" grpId="0" animBg="1"/>
      <p:bldP spid="87055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997</Words>
  <Application>Microsoft Office PowerPoint</Application>
  <PresentationFormat>On-screen Show (4:3)</PresentationFormat>
  <Paragraphs>109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.VnTime</vt:lpstr>
      <vt:lpstr>Arial</vt:lpstr>
      <vt:lpstr>Calibri</vt:lpstr>
      <vt:lpstr>Gill Sans MT</vt:lpstr>
      <vt:lpstr>Tahoma</vt:lpstr>
      <vt:lpstr>Times New Roman</vt:lpstr>
      <vt:lpstr>Verdana</vt:lpstr>
      <vt:lpstr>VNI-Times</vt:lpstr>
      <vt:lpstr>Wingdings</vt:lpstr>
      <vt:lpstr>Wingdings 2</vt:lpstr>
      <vt:lpstr>Solstice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maytinhbaoan</dc:creator>
  <cp:lastModifiedBy>ADMIN</cp:lastModifiedBy>
  <cp:revision>21</cp:revision>
  <dcterms:created xsi:type="dcterms:W3CDTF">2008-10-13T04:59:40Z</dcterms:created>
  <dcterms:modified xsi:type="dcterms:W3CDTF">2024-05-12T15:15:59Z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127BD9A13C0E4E67BBB53DE6EA0DA24C</vt:lpwstr>
  </property>
  <property fmtid="{D5CDD505-2E9C-101B-9397-08002B2CF9AE}" pid="3" name="KSOProductBuildVer">
    <vt:lpwstr>1033-11.2.0.10382</vt:lpwstr>
  </property>
</Properties>
</file>