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60" r:id="rId4"/>
    <p:sldId id="263" r:id="rId5"/>
    <p:sldId id="266" r:id="rId6"/>
    <p:sldId id="270" r:id="rId7"/>
    <p:sldId id="272" r:id="rId8"/>
    <p:sldId id="273" r:id="rId9"/>
    <p:sldId id="284" r:id="rId10"/>
    <p:sldId id="276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B6120-B83A-430A-BEAD-D27DF1301F5B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F85FB-9385-4E28-A15D-AB242222C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8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206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81D93-A355-4DAC-A5A6-C62626542EC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632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606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815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464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95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08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D57-C6AF-4C24-8C72-A416AAA41A4E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4148-7D4B-4A44-B0DB-30DAF5E46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2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D57-C6AF-4C24-8C72-A416AAA41A4E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4148-7D4B-4A44-B0DB-30DAF5E46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4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D57-C6AF-4C24-8C72-A416AAA41A4E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4148-7D4B-4A44-B0DB-30DAF5E46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6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D57-C6AF-4C24-8C72-A416AAA41A4E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4148-7D4B-4A44-B0DB-30DAF5E46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2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D57-C6AF-4C24-8C72-A416AAA41A4E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4148-7D4B-4A44-B0DB-30DAF5E46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6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D57-C6AF-4C24-8C72-A416AAA41A4E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4148-7D4B-4A44-B0DB-30DAF5E46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7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D57-C6AF-4C24-8C72-A416AAA41A4E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4148-7D4B-4A44-B0DB-30DAF5E46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9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D57-C6AF-4C24-8C72-A416AAA41A4E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4148-7D4B-4A44-B0DB-30DAF5E46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3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D57-C6AF-4C24-8C72-A416AAA41A4E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4148-7D4B-4A44-B0DB-30DAF5E46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D57-C6AF-4C24-8C72-A416AAA41A4E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4148-7D4B-4A44-B0DB-30DAF5E46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4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D57-C6AF-4C24-8C72-A416AAA41A4E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4148-7D4B-4A44-B0DB-30DAF5E46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1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DFD57-C6AF-4C24-8C72-A416AAA41A4E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74148-7D4B-4A44-B0DB-30DAF5E46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7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>
            <a:extLst>
              <a:ext uri="{FF2B5EF4-FFF2-40B4-BE49-F238E27FC236}">
                <a16:creationId xmlns:a16="http://schemas.microsoft.com/office/drawing/2014/main" id="{DA650BDB-D6EA-4A00-B8AE-B4BA85B7E1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84257" y="1556803"/>
            <a:ext cx="6845300" cy="20296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1067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CÂU LỚP </a:t>
            </a:r>
            <a:r>
              <a:rPr lang="en-US" sz="1067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  <a:endParaRPr lang="vi-VN" sz="1067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423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086" y="0"/>
            <a:ext cx="88936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vai hạt thóc trong câu chuyện Hạt thóc, viết câu đáp lại lời của ngô, trong câu có sử dụng một đại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086" y="954107"/>
            <a:ext cx="8621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nói đúng,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xin lỗi vì đã trót kiêu căng.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làm bạn tốt nhé!</a:t>
            </a:r>
          </a:p>
        </p:txBody>
      </p:sp>
      <p:pic>
        <p:nvPicPr>
          <p:cNvPr id="5" name="Picture 2" descr="http://www.vnschool.net/images/img_Thang6/Baihoctructuyen/Quocvan/bai63_90620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9" b="11821"/>
          <a:stretch/>
        </p:blipFill>
        <p:spPr bwMode="auto">
          <a:xfrm>
            <a:off x="0" y="2166257"/>
            <a:ext cx="9144000" cy="461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3542" y="2188724"/>
            <a:ext cx="9056913" cy="4570608"/>
          </a:xfrm>
          <a:prstGeom prst="roundRect">
            <a:avLst/>
          </a:prstGeom>
          <a:solidFill>
            <a:schemeClr val="bg1">
              <a:alpha val="84000"/>
            </a:schemeClr>
          </a:solidFill>
          <a:ln w="28575">
            <a:prstDash val="sysDot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  <a:tabLst>
                <a:tab pos="457200" algn="l"/>
              </a:tabLst>
            </a:pP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vạc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50000"/>
              </a:lnSpc>
              <a:tabLst>
                <a:tab pos="457200" algn="l"/>
              </a:tabLst>
            </a:pP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hỡi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ctr">
              <a:lnSpc>
                <a:spcPct val="150000"/>
              </a:lnSpc>
              <a:tabLst>
                <a:tab pos="457200" algn="l"/>
              </a:tabLst>
            </a:pP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50000"/>
              </a:lnSpc>
              <a:tabLst>
                <a:tab pos="457200" algn="l"/>
              </a:tabLst>
            </a:pP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diệc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tabLst>
                <a:tab pos="457200" algn="l"/>
              </a:tabLst>
            </a:pP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50000"/>
              </a:lnSpc>
              <a:tabLst>
                <a:tab pos="457200" algn="l"/>
              </a:tabLst>
            </a:pP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70708" y="3926450"/>
            <a:ext cx="5422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35865" y="3926450"/>
            <a:ext cx="5422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65242" y="4566771"/>
            <a:ext cx="4074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29001" y="5218986"/>
            <a:ext cx="3864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1808" y="5868252"/>
            <a:ext cx="3864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03717" y="6488738"/>
            <a:ext cx="3193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8803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Kết quả hình ảnh cho con co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615543" cy="3461657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3189514" y="3037113"/>
            <a:ext cx="1426028" cy="4136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 cò</a:t>
            </a:r>
          </a:p>
          <a:p>
            <a:pPr algn="ctr"/>
            <a:endParaRPr lang="en-US" sz="2800" dirty="0"/>
          </a:p>
        </p:txBody>
      </p:sp>
      <p:pic>
        <p:nvPicPr>
          <p:cNvPr id="5" name="Picture 4" descr="Kết quả hình ảnh cho con vạ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4709" y="0"/>
            <a:ext cx="4459291" cy="3461657"/>
          </a:xfrm>
          <a:prstGeom prst="rect">
            <a:avLst/>
          </a:prstGeom>
          <a:noFill/>
        </p:spPr>
      </p:pic>
      <p:pic>
        <p:nvPicPr>
          <p:cNvPr id="6" name="Picture 2" descr="Kết quả hình ảnh cho con bồ nô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16084"/>
            <a:ext cx="4615544" cy="32874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7" name="Picture 6" descr="Kết quả hình ảnh cho con diệ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4708" y="3516084"/>
            <a:ext cx="4468441" cy="3287486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4684707" y="3037113"/>
            <a:ext cx="1541921" cy="4136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vạc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0" y="3516084"/>
            <a:ext cx="2373084" cy="3918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nông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7358743" y="3526971"/>
            <a:ext cx="1794406" cy="381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diệc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2499427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AB42A08-89EA-4C0D-9BBC-187DB03E9AE8}"/>
              </a:ext>
            </a:extLst>
          </p:cNvPr>
          <p:cNvSpPr txBox="1"/>
          <p:nvPr/>
        </p:nvSpPr>
        <p:spPr>
          <a:xfrm>
            <a:off x="291193" y="402772"/>
            <a:ext cx="6270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Luyện</a:t>
            </a:r>
            <a:r>
              <a:rPr lang="en-US" altLang="zh-CN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từ</a:t>
            </a:r>
            <a:r>
              <a:rPr lang="en-US" altLang="zh-CN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và</a:t>
            </a:r>
            <a:r>
              <a:rPr lang="en-US" altLang="zh-CN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câu</a:t>
            </a:r>
            <a:endParaRPr lang="zh-CN" alt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7" name="文本框 1">
            <a:extLst>
              <a:ext uri="{FF2B5EF4-FFF2-40B4-BE49-F238E27FC236}">
                <a16:creationId xmlns:a16="http://schemas.microsoft.com/office/drawing/2014/main" id="{EAB42A08-89EA-4C0D-9BBC-187DB03E9AE8}"/>
              </a:ext>
            </a:extLst>
          </p:cNvPr>
          <p:cNvSpPr txBox="1"/>
          <p:nvPr/>
        </p:nvSpPr>
        <p:spPr>
          <a:xfrm>
            <a:off x="0" y="1172213"/>
            <a:ext cx="865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8000" b="1" dirty="0" err="1" smtClean="0">
                <a:ln w="28575">
                  <a:solidFill>
                    <a:srgbClr val="FFC000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Đại</a:t>
            </a:r>
            <a:r>
              <a:rPr lang="en-US" altLang="zh-CN" sz="8000" b="1" dirty="0" smtClean="0">
                <a:ln w="28575">
                  <a:solidFill>
                    <a:srgbClr val="FFC000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8000" b="1" dirty="0" err="1" smtClean="0">
                <a:ln w="28575">
                  <a:solidFill>
                    <a:srgbClr val="FFC000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từ</a:t>
            </a:r>
            <a:endParaRPr lang="zh-CN" altLang="en-US" sz="8000" b="1" dirty="0">
              <a:ln w="28575">
                <a:solidFill>
                  <a:srgbClr val="FFC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tmuc KT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20123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76200" y="0"/>
            <a:ext cx="3445933" cy="541867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accent1"/>
            </a:solidFill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23698" y="660864"/>
            <a:ext cx="7543800" cy="118930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3000"/>
            </a:schemeClr>
          </a:solidFill>
          <a:ln w="3175">
            <a:solidFill>
              <a:srgbClr val="E51674"/>
            </a:solidFill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những từ chỉ 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vật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(người, vật, hiện tượng, khái niệm hoặc đơn vị )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199" y="2191196"/>
            <a:ext cx="3445933" cy="585872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accent1"/>
            </a:solidFill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7338" algn="ctr"/>
            <a:r>
              <a:rPr lang="en-US" sz="3600" b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4010" y="2960889"/>
            <a:ext cx="75438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199" y="4221928"/>
            <a:ext cx="3445933" cy="611329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accent1"/>
            </a:solidFill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6100" y="5017078"/>
            <a:ext cx="8079619" cy="143071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3000"/>
            </a:schemeClr>
          </a:solidFill>
          <a:ln w="3175">
            <a:solidFill>
              <a:srgbClr val="E51674"/>
            </a:solidFill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3200" b="1" dirty="0">
              <a:solidFill>
                <a:srgbClr val="0070C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200839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>
            <a:extLst>
              <a:ext uri="{FF2B5EF4-FFF2-40B4-BE49-F238E27FC236}">
                <a16:creationId xmlns:a16="http://schemas.microsoft.com/office/drawing/2014/main" id="{43CBF92A-5889-10A8-31F1-38F0B4E71467}"/>
              </a:ext>
            </a:extLst>
          </p:cNvPr>
          <p:cNvSpPr/>
          <p:nvPr/>
        </p:nvSpPr>
        <p:spPr>
          <a:xfrm>
            <a:off x="0" y="0"/>
            <a:ext cx="3536497" cy="5551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2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7972" y="555171"/>
            <a:ext cx="904602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</a:rPr>
              <a:t>Hãy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xác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định</a:t>
            </a:r>
            <a:r>
              <a:rPr lang="en-US" altLang="en-US" sz="2800" b="1" dirty="0">
                <a:solidFill>
                  <a:srgbClr val="0000FF"/>
                </a:solidFill>
              </a:rPr>
              <a:t> DT, ĐT, TT </a:t>
            </a:r>
            <a:r>
              <a:rPr lang="en-US" altLang="en-US" sz="2800" b="1" dirty="0" err="1">
                <a:solidFill>
                  <a:srgbClr val="0000FF"/>
                </a:solidFill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gạch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chân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sau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:</a:t>
            </a:r>
            <a:endParaRPr lang="en-US" altLang="en-US" sz="28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        “ </a:t>
            </a:r>
            <a:r>
              <a:rPr lang="en-US" altLang="en-US" sz="2800" b="1" dirty="0" err="1">
                <a:solidFill>
                  <a:srgbClr val="0000FF"/>
                </a:solidFill>
              </a:rPr>
              <a:t>Bạn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Lan</a:t>
            </a:r>
            <a:r>
              <a:rPr lang="en-US" altLang="en-US" sz="2800" b="1" dirty="0">
                <a:solidFill>
                  <a:srgbClr val="0000FF"/>
                </a:solidFill>
              </a:rPr>
              <a:t> 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hát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hay,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múa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dẻo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.”</a:t>
            </a:r>
            <a:endParaRPr lang="en-US" altLang="en-US" sz="2800" b="1" dirty="0">
              <a:solidFill>
                <a:srgbClr val="0000CC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461860" y="1836296"/>
            <a:ext cx="61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339933"/>
                </a:solidFill>
              </a:rPr>
              <a:t>DT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064189" y="1830868"/>
            <a:ext cx="61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ĐT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181236" y="1830868"/>
            <a:ext cx="595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/>
              <a:t>TT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202419" y="1871902"/>
            <a:ext cx="1295400" cy="0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690849" y="1861016"/>
            <a:ext cx="42582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3947146" y="1847182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3265979" y="1847182"/>
            <a:ext cx="42582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4773818" y="1850130"/>
            <a:ext cx="42582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632532" y="1830868"/>
            <a:ext cx="61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ĐT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676286" y="1830868"/>
            <a:ext cx="595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/>
              <a:t>TT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593" y="2628910"/>
            <a:ext cx="8703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None/>
            </a:pPr>
            <a:r>
              <a:rPr lang="da-DK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mèo nhà em rất đẹp. </a:t>
            </a:r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 khoác trên mình tấm áo màu tro, mượt như nhung.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6457" y="3583017"/>
            <a:ext cx="7864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câu văn thứ 2 muốn nói đến đối tượng nào?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47146" y="2645711"/>
            <a:ext cx="82426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9744" y="2645711"/>
            <a:ext cx="154577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a-DK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mèo 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2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AB42A08-89EA-4C0D-9BBC-187DB03E9AE8}"/>
              </a:ext>
            </a:extLst>
          </p:cNvPr>
          <p:cNvSpPr txBox="1"/>
          <p:nvPr/>
        </p:nvSpPr>
        <p:spPr>
          <a:xfrm>
            <a:off x="3630855" y="0"/>
            <a:ext cx="1835759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800" b="1" dirty="0" err="1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Đại</a:t>
            </a:r>
            <a:r>
              <a:rPr lang="en-US" altLang="zh-CN" sz="4800" b="1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800" b="1" dirty="0" err="1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từ</a:t>
            </a:r>
            <a:endParaRPr lang="zh-CN" altLang="en-US" sz="4800" b="1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0BCBB2B-0BBF-4B62-84F9-395FBE66BD71}"/>
              </a:ext>
            </a:extLst>
          </p:cNvPr>
          <p:cNvSpPr/>
          <p:nvPr/>
        </p:nvSpPr>
        <p:spPr>
          <a:xfrm>
            <a:off x="0" y="0"/>
            <a:ext cx="2950029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Luyện</a:t>
            </a:r>
            <a:r>
              <a:rPr lang="en-US" altLang="zh-CN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từ</a:t>
            </a:r>
            <a:r>
              <a:rPr lang="en-US" altLang="zh-CN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và</a:t>
            </a:r>
            <a:r>
              <a:rPr lang="en-US" altLang="zh-CN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câu</a:t>
            </a:r>
            <a:endParaRPr lang="zh-CN" altLang="en-US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971" y="830997"/>
            <a:ext cx="8730343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+mj-lt"/>
              </a:rPr>
              <a:t>1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. 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Những từ in đậm trong mỗi câu sau được dùng để thay cho từ ngữ nào?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a. Nắng vàng 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ó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ng. Lúa cũng 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vậy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b. Cây tre này cao và thẳng, Các cây kia cũng 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thế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c. Cánh đồng vàng ruộm báo hiệu một vụ mùa bội thu. 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Đó</a:t>
            </a:r>
            <a:r>
              <a:rPr lang="vi-VN" sz="2800" dirty="0">
                <a:solidFill>
                  <a:srgbClr val="0000CC"/>
                </a:solidFill>
                <a:latin typeface="+mj-lt"/>
              </a:rPr>
              <a:t> 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là thành quả lao động vất vả, “một nắng hai sương” của các cô bác nông dân.</a:t>
            </a:r>
          </a:p>
        </p:txBody>
      </p:sp>
      <p:pic>
        <p:nvPicPr>
          <p:cNvPr id="9" name="Picture 2" descr="Luyện từ và câu lớp 5 trang 20, 21 (Đại từ) | Kết nối tri thức Giải Tiếng Việt lớp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" y="4278091"/>
            <a:ext cx="9065623" cy="257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00445" y="3959522"/>
            <a:ext cx="78094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ruộm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5024" y="5618411"/>
            <a:ext cx="6178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6166" y="6214949"/>
            <a:ext cx="7829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527736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331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những đoạn trích dưới đây, từ nào được dùng để hỏi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44" y="463489"/>
            <a:ext cx="2645229" cy="1877437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78033" y="449478"/>
            <a:ext cx="3198222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Thụy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63343" y="434361"/>
            <a:ext cx="3004458" cy="18466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rả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84" y="2404306"/>
            <a:ext cx="9144001" cy="30670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15626" y="1019269"/>
            <a:ext cx="696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17456" y="749944"/>
            <a:ext cx="1092923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46690" y="376918"/>
            <a:ext cx="914401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1907" y="3469698"/>
            <a:ext cx="8288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496" y="3987859"/>
            <a:ext cx="8442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2057" y="2511756"/>
            <a:ext cx="7201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6561" y="3008145"/>
            <a:ext cx="6548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81902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4178" y="73521"/>
            <a:ext cx="9019822" cy="66325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alt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ạ.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 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gắp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(Phan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Bách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0" y="3307644"/>
            <a:ext cx="3556000" cy="191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406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1601" y="40227"/>
            <a:ext cx="9053689" cy="33239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ạ.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 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gắp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429" y="3412037"/>
            <a:ext cx="9053689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429" y="4290677"/>
            <a:ext cx="9002486" cy="8156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7086" y="5138539"/>
            <a:ext cx="6357258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258" y="3398717"/>
            <a:ext cx="884686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từ in đậm trong câu chuyện (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ta, bạn, cậu, tớ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được dùng để xưng hô giữa các nhân vật thóc, ngô, khoai, sắn với nhau.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015" y="4274146"/>
            <a:ext cx="844731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số các từ (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ta, bạn, cậu, tớ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những từ (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ta, tớ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chỉ người nói, những từ (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bạn, cậu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chỉ người nghe.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3165" y="5088612"/>
            <a:ext cx="352051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gọi là 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từ xưng hô 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4666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827" y="442356"/>
            <a:ext cx="8686801" cy="5435334"/>
          </a:xfrm>
          <a:prstGeom prst="rect">
            <a:avLst/>
          </a:prstGeom>
          <a:ln cmpd="thickThin">
            <a:solidFill>
              <a:schemeClr val="tx1">
                <a:alpha val="99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từ là từ dùng để thay thế như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thế, vậy, đó, này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vi-VN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ại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thay thế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hỏi như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ai, gì, nào, sao, bao nhiêu, đâu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(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đại từ nghi vấn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hoặc dễ xưng hò như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tôi, tớ, chứng tôi, chúng tớ, mày, chúng mày, chúng ta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(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đại từ xưng hô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Ngoài ra, trong tiếng Việt, có nhiều danh từ được dùng để xưng hô như 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ông, bà, bố, mẹ, anh, chị, em, cháu, thầy, bạn,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67967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587</Words>
  <Application>Microsoft Office PowerPoint</Application>
  <PresentationFormat>On-screen Show (4:3)</PresentationFormat>
  <Paragraphs>108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宋体</vt:lpstr>
      <vt:lpstr>Arial</vt:lpstr>
      <vt:lpstr>Calibri</vt:lpstr>
      <vt:lpstr>Calibri Light</vt:lpstr>
      <vt:lpstr>inpin heiti</vt:lpstr>
      <vt:lpstr>Times New Roman</vt:lpstr>
      <vt:lpstr>UTM Netmuc KT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MyPC</cp:lastModifiedBy>
  <cp:revision>10</cp:revision>
  <dcterms:created xsi:type="dcterms:W3CDTF">2024-09-08T13:11:17Z</dcterms:created>
  <dcterms:modified xsi:type="dcterms:W3CDTF">2024-09-10T02:22:10Z</dcterms:modified>
</cp:coreProperties>
</file>