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4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4441" r:id="rId4"/>
    <p:sldId id="257" r:id="rId5"/>
    <p:sldId id="4412" r:id="rId7"/>
    <p:sldId id="256" r:id="rId8"/>
    <p:sldId id="320" r:id="rId9"/>
    <p:sldId id="258" r:id="rId10"/>
    <p:sldId id="259" r:id="rId11"/>
    <p:sldId id="321" r:id="rId12"/>
    <p:sldId id="322" r:id="rId13"/>
    <p:sldId id="324" r:id="rId14"/>
    <p:sldId id="325" r:id="rId15"/>
    <p:sldId id="4432" r:id="rId16"/>
    <p:sldId id="328" r:id="rId17"/>
    <p:sldId id="330" r:id="rId18"/>
    <p:sldId id="305" r:id="rId19"/>
    <p:sldId id="333" r:id="rId20"/>
    <p:sldId id="332" r:id="rId21"/>
    <p:sldId id="4411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àm Thị Hà" initials="Đ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2" d="100"/>
          <a:sy n="42" d="100"/>
        </p:scale>
        <p:origin x="780" y="5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6826-0212-40BE-A0E7-DF97E6806B7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7DEC-DB49-4216-8B07-9A4CF3F435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47DEC-DB49-4216-8B07-9A4CF3F4359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56611" y="8743951"/>
            <a:ext cx="1832610" cy="71501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  <a:endParaRPr lang="en-GB" altLang="zh-CN" b="1" dirty="0">
              <a:latin typeface="Calibri" panose="020F0502020204030204" charset="0"/>
              <a:ea typeface="Yeseva One" panose="00000500000000000000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 userDrawn="1"/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sz="2800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  <a:endParaRPr lang="en-GB" altLang="zh-CN" sz="2800" b="1" dirty="0">
              <a:latin typeface="Calibri" panose="020F0502020204030204" charset="0"/>
              <a:ea typeface="Yeseva One" panose="00000500000000000000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048230" y="9372601"/>
            <a:ext cx="2758440" cy="71501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GB" altLang="zh-CN" b="1" dirty="0">
                <a:latin typeface="Calibri" panose="020F0502020204030204" charset="0"/>
                <a:ea typeface="Yeseva One" panose="00000500000000000000" charset="0"/>
                <a:cs typeface="Calibri" panose="020F0502020204030204" charset="0"/>
                <a:sym typeface="+mn-ea"/>
              </a:rPr>
              <a:t>EduFive</a:t>
            </a:r>
            <a:endParaRPr lang="en-GB" altLang="zh-CN" b="1" dirty="0">
              <a:latin typeface="Calibri" panose="020F0502020204030204" charset="0"/>
              <a:ea typeface="Yeseva One" panose="00000500000000000000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1"/>
            <a:ext cx="16459200" cy="207645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A698DE8B-A2C1-487B-86E3-DF3263ADD5C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</p:spPr>
        <p:txBody>
          <a:bodyPr/>
          <a:lstStyle>
            <a:lvl1pPr>
              <a:defRPr/>
            </a:lvl1pPr>
          </a:lstStyle>
          <a:p>
            <a:fld id="{75091D7D-6AD0-428E-9E45-21E12DB69F1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546" y="0"/>
            <a:ext cx="2857500" cy="2857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/>
          <p:cNvSpPr txBox="1"/>
          <p:nvPr userDrawn="1"/>
        </p:nvSpPr>
        <p:spPr>
          <a:xfrm>
            <a:off x="0" y="-3024663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  <a:endParaRPr lang="en-US" sz="3600">
              <a:solidFill>
                <a:srgbClr val="CFCFCF"/>
              </a:solidFill>
            </a:endParaRPr>
          </a:p>
        </p:txBody>
      </p:sp>
      <p:pic>
        <p:nvPicPr>
          <p:cNvPr id="2" name="Picture 1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546" y="0"/>
            <a:ext cx="2857500" cy="2857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6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6315075"/>
            <a:ext cx="18240375" cy="3962400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150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025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5118735" y="1485900"/>
            <a:ext cx="8488680" cy="3493135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sz="2025" dirty="0">
              <a:solidFill>
                <a:srgbClr val="000000"/>
              </a:solidFill>
              <a:latin typeface="Calibri" panose="020F0502020204030204" charset="0"/>
              <a:ea typeface="等线" pitchFamily="2" charset="-122"/>
            </a:endParaRPr>
          </a:p>
        </p:txBody>
      </p:sp>
      <p:sp>
        <p:nvSpPr>
          <p:cNvPr id="155" name="思想气泡: 云 154"/>
          <p:cNvSpPr/>
          <p:nvPr/>
        </p:nvSpPr>
        <p:spPr>
          <a:xfrm>
            <a:off x="11788974" y="4271963"/>
            <a:ext cx="2753916" cy="1498403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sz="2025" dirty="0">
              <a:solidFill>
                <a:srgbClr val="FFFFFF"/>
              </a:solidFill>
              <a:latin typeface="Calibri" panose="020F050202020403020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28005" y="2476500"/>
            <a:ext cx="747649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0000">
            <a:off x="15621000" y="495300"/>
            <a:ext cx="1461770" cy="195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40" y="1790462"/>
            <a:ext cx="3284340" cy="440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370" y="0"/>
            <a:ext cx="18382615" cy="10352405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609600" y="1104900"/>
            <a:ext cx="17061180" cy="119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Thế nào là từ đồng nghĩa?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9600" y="1104900"/>
            <a:ext cx="17138015" cy="5869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pPr algn="just"/>
            <a:r>
              <a:rPr lang="en-US" altLang="vi-VN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altLang="vi-VN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- Từ đồng nghĩa là những từ có nghĩa giống nhau (ví dụ: bố, </a:t>
            </a:r>
            <a:r>
              <a:rPr lang="en-US" altLang="vi-VN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ba, cha, </a:t>
            </a:r>
            <a:r>
              <a:rPr lang="en-US" altLang="vi-VN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...) hoặc gần giống nhau (ví dụ: ăn, xơi, chén, ...)</a:t>
            </a:r>
            <a:endParaRPr lang="en-US" altLang="vi-VN" sz="6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    - </a:t>
            </a:r>
            <a:r>
              <a:rPr lang="vi-VN" sz="6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Khi viết hoặc nói, cần lựa chọn từ phù hợp nhất với ý nghĩa được thể hiện.</a:t>
            </a:r>
            <a:endParaRPr lang="vi-VN" sz="6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vi-VN" sz="6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0"/>
            <a:ext cx="18406745" cy="1024890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572770" y="914400"/>
            <a:ext cx="17101185" cy="1343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lvl="0"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thành ngữ nào dưới đây chứa các từ đồng nghĩa? Đó là những từ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685800" y="31623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6477000" y="3162300"/>
            <a:ext cx="52578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2344400" y="3080385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85800" y="5438775"/>
            <a:ext cx="5024755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629400" y="54483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2344400" y="5448300"/>
            <a:ext cx="5029200" cy="1371600"/>
          </a:xfrm>
          <a:prstGeom prst="roundRect">
            <a:avLst/>
          </a:prstGeom>
          <a:solidFill>
            <a:srgbClr val="64E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8"/>
          <p:cNvSpPr/>
          <p:nvPr/>
        </p:nvSpPr>
        <p:spPr>
          <a:xfrm>
            <a:off x="12344400" y="5457190"/>
            <a:ext cx="50292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4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/>
          <p:cNvSpPr/>
          <p:nvPr/>
        </p:nvSpPr>
        <p:spPr>
          <a:xfrm>
            <a:off x="6629400" y="5450840"/>
            <a:ext cx="50292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4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335"/>
            <a:ext cx="18329275" cy="1031494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905000" y="2715260"/>
          <a:ext cx="14173200" cy="5857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5638800"/>
                <a:gridCol w="6477000"/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300"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3300">
                <a:tc>
                  <a:txBody>
                    <a:bodyPr/>
                    <a:lstStyle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4533900"/>
            <a:ext cx="694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636770"/>
            <a:ext cx="462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3600" y="4381500"/>
            <a:ext cx="59963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- cấm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6667500"/>
            <a:ext cx="640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6819900"/>
            <a:ext cx="533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9800" y="6667500"/>
            <a:ext cx="59455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69925" y="914400"/>
            <a:ext cx="17004030" cy="1343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pPr lvl="0"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thành ngữ nào dưới đây chứa các từ đồng nghĩa? Đó là những từ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305" y="5715"/>
            <a:ext cx="18260060" cy="10281285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662305" y="419100"/>
            <a:ext cx="17002760" cy="7067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từ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305" y="1638300"/>
            <a:ext cx="17002760" cy="3784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Ba, tháng Tư, Tây Trường Sơn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khai mạc/ bắt đầu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mùa mưa. Mưa tới đâu, cỏ lá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 tươi/ tươi tắn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tới đó. Phía trước bầy voi luôn luôn là những vùng đất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 nê/ no đủ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nơi chúng có thể sống những ngày sung sướng bù lại thời gian </a:t>
            </a:r>
            <a:r>
              <a:rPr lang="vi-VN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 khát/ đói rách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của mùa thu. Vì thế, bầy voi cứ theo sau những cơn mưa mà đi. Đó là luật lệ của rừng.</a:t>
            </a:r>
            <a:endParaRPr lang="vi-VN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4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 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Vũ Hùng)</a:t>
            </a:r>
            <a:endParaRPr lang="vi-VN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" y="5423535"/>
            <a:ext cx="18239105" cy="48717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268200" y="1652905"/>
            <a:ext cx="1752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58030" y="2291715"/>
            <a:ext cx="1842770" cy="6559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44335" y="2903855"/>
            <a:ext cx="1485265" cy="639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3543935"/>
            <a:ext cx="1905000" cy="660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ldLvl="0" animBg="1"/>
      <p:bldP spid="4" grpId="0" bldLvl="0" animBg="1"/>
      <p:bldP spid="7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62221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-180974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>
            <a:fillRect/>
          </a:stretch>
        </p:blipFill>
        <p:spPr>
          <a:xfrm>
            <a:off x="-76200" y="5067301"/>
            <a:ext cx="4117634" cy="5219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>
            <a:fillRect/>
          </a:stretch>
        </p:blipFill>
        <p:spPr>
          <a:xfrm>
            <a:off x="14935200" y="5371980"/>
            <a:ext cx="3436605" cy="50547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231005" y="2019300"/>
            <a:ext cx="10321925" cy="3215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15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r>
              <a:rPr lang="en-US" sz="115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  <a:endParaRPr lang="en-US" sz="8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12039600" y="3162300"/>
            <a:ext cx="2983230" cy="1356360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GB" altLang="zh-CN" sz="80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lang="en-GB" altLang="zh-CN" sz="8000" b="1" dirty="0">
              <a:solidFill>
                <a:prstClr val="whit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03177" y="5219700"/>
            <a:ext cx="12517755" cy="1630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828800"/>
            <a:r>
              <a:rPr lang="en-GB" altLang="en-US" sz="10000" b="1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10000" b="1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lang="en-US" altLang="zh-CN" sz="100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10000" b="1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0000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quả</a:t>
            </a:r>
            <a:endParaRPr lang="zh-CN" altLang="en-US" sz="10000" b="1" kern="0" dirty="0">
              <a:solidFill>
                <a:srgbClr val="F79646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9982200" y="3848100"/>
            <a:ext cx="7038975" cy="1710690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 gàng </a:t>
            </a:r>
            <a:endParaRPr kumimoji="0" lang="en-US" altLang="en-GB" sz="100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28502" y="6057900"/>
            <a:ext cx="14669135" cy="1630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gọn ghẽ</a:t>
            </a:r>
            <a:endParaRPr kumimoji="0" lang="en-US" altLang="zh-CN" sz="10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11811000" y="2324100"/>
            <a:ext cx="3362325" cy="1772920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  <a:lumMod val="7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100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đem</a:t>
            </a:r>
            <a:endParaRPr kumimoji="0" lang="en-GB" altLang="zh-CN" sz="100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905000" y="5067300"/>
            <a:ext cx="13504545" cy="16300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ừ đồng nghĩa </a:t>
            </a:r>
            <a:r>
              <a:rPr kumimoji="0" lang="en-US" altLang="zh-CN" sz="10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10000" b="1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  <a:sym typeface="+mn-ea"/>
              </a:rPr>
              <a:t>mang</a:t>
            </a:r>
            <a:endParaRPr kumimoji="0" lang="zh-CN" altLang="en-US" sz="100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Anh dep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553" y="252764"/>
            <a:ext cx="16197219" cy="95050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WordArt 3"/>
          <p:cNvSpPr>
            <a:spLocks noTextEdit="1"/>
          </p:cNvSpPr>
          <p:nvPr/>
        </p:nvSpPr>
        <p:spPr>
          <a:xfrm>
            <a:off x="2209922" y="4116124"/>
            <a:ext cx="14212030" cy="177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marL="0" marR="0" indent="0" algn="ctr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6405" b="1" i="0" u="none" strike="noStrike" kern="1200" cap="none" spc="0" normalizeH="0" baseline="0" noProof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XIN CHÂN THÀNH CẢM ƠN </a:t>
            </a:r>
            <a:endParaRPr kumimoji="0" lang="en-US" sz="6405" b="1" i="0" u="none" strike="noStrike" kern="1200" cap="none" spc="0" normalizeH="0" baseline="0" noProof="1">
              <a:ln w="190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indent="0" algn="ctr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6405" b="1" i="0" u="none" strike="noStrike" kern="1200" cap="none" spc="0" normalizeH="0" baseline="0" noProof="1">
                <a:ln w="1905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CÁC CÔ GIÁO VÀ CÁC EM</a:t>
            </a:r>
            <a:endParaRPr kumimoji="0" lang="en-US" sz="6405" b="1" i="0" u="none" strike="noStrike" kern="1200" cap="none" spc="0" normalizeH="0" baseline="0" noProof="1">
              <a:ln w="190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>
            <a:fillRect/>
          </a:stretch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>
            <a:fillRect/>
          </a:stretch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231005" y="2019300"/>
            <a:ext cx="10321925" cy="3215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15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r>
              <a:rPr lang="en-US" sz="115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5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 TỪ</a:t>
            </a:r>
            <a:endParaRPr lang="en-US" sz="8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10235" y="864870"/>
            <a:ext cx="16981170" cy="768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ghép các từ ở hai vế để tạo thành cặp từ có nghĩa giống nhau.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0210800" y="2552700"/>
            <a:ext cx="324739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mộc mạc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19200" y="4533900"/>
            <a:ext cx="325882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trung thực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19200" y="6515100"/>
            <a:ext cx="3169285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giản dị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19200" y="8572500"/>
            <a:ext cx="3169285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bao dung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218565" y="2552700"/>
            <a:ext cx="323977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cẩn thận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211435" y="4533900"/>
            <a:ext cx="3248025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vị tha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210800" y="6522720"/>
            <a:ext cx="3248660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kĩ càng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0211435" y="8562975"/>
            <a:ext cx="3171825" cy="829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thật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5626715" y="6269990"/>
            <a:ext cx="2741930" cy="401701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p>
            <a:endParaRPr lang="en-US"/>
          </a:p>
        </p:txBody>
      </p:sp>
      <p:cxnSp>
        <p:nvCxnSpPr>
          <p:cNvPr id="2" name="Straight Arrow Connector 1"/>
          <p:cNvCxnSpPr>
            <a:stCxn id="9" idx="3"/>
            <a:endCxn id="11" idx="1"/>
          </p:cNvCxnSpPr>
          <p:nvPr/>
        </p:nvCxnSpPr>
        <p:spPr>
          <a:xfrm>
            <a:off x="4458335" y="2967990"/>
            <a:ext cx="5752465" cy="397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6" idx="3"/>
          </p:cNvCxnSpPr>
          <p:nvPr/>
        </p:nvCxnSpPr>
        <p:spPr>
          <a:xfrm>
            <a:off x="4478020" y="4949190"/>
            <a:ext cx="5808980" cy="4004310"/>
          </a:xfrm>
          <a:prstGeom prst="straightConnector1">
            <a:avLst/>
          </a:prstGeom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4" idx="1"/>
          </p:cNvCxnSpPr>
          <p:nvPr/>
        </p:nvCxnSpPr>
        <p:spPr>
          <a:xfrm flipV="1">
            <a:off x="4388485" y="2967990"/>
            <a:ext cx="5822315" cy="396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388485" y="4914900"/>
            <a:ext cx="5898515" cy="4072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670"/>
            <a:ext cx="18287365" cy="10314305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710285" y="2057400"/>
            <a:ext cx="4577715" cy="8229600"/>
          </a:xfrm>
          <a:custGeom>
            <a:avLst/>
            <a:gdLst/>
            <a:ahLst/>
            <a:cxnLst/>
            <a:rect l="l" t="t" r="r" b="b"/>
            <a:pathLst>
              <a:path w="4577715" h="8229600">
                <a:moveTo>
                  <a:pt x="0" y="0"/>
                </a:moveTo>
                <a:lnTo>
                  <a:pt x="4577715" y="0"/>
                </a:lnTo>
                <a:lnTo>
                  <a:pt x="45777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0"/>
          <p:cNvSpPr/>
          <p:nvPr/>
        </p:nvSpPr>
        <p:spPr>
          <a:xfrm>
            <a:off x="30480" y="6591301"/>
            <a:ext cx="3779520" cy="3695700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0"/>
            <a:ext cx="2438400" cy="2414258"/>
          </a:xfrm>
          <a:prstGeom prst="rect">
            <a:avLst/>
          </a:prstGeom>
        </p:spPr>
      </p:pic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481830" y="2481580"/>
            <a:ext cx="8996045" cy="15284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marL="544830" indent="-54483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9830" indent="-452755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4830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05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7075" indent="-361950" algn="l" defTabSz="14509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500" b="1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9: Trước cổng trời (tiết 2)</a:t>
            </a:r>
            <a:endParaRPr kumimoji="0" lang="en-US" sz="4500" b="1" i="0" u="none" strike="noStrike" kern="1200" cap="none" spc="0" normalizeH="0" baseline="0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500" b="1" i="0" u="none" strike="noStrike" kern="1200" cap="none" spc="0" normalizeH="0" baseline="0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từ và câu: Từ đồng nghĩa</a:t>
            </a:r>
            <a:endParaRPr kumimoji="0" lang="en-US" sz="4500" b="1" i="0" u="none" strike="noStrike" kern="1200" cap="none" spc="0" normalizeH="0" baseline="0" noProof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37" name="Text Box 6"/>
          <p:cNvSpPr txBox="1"/>
          <p:nvPr/>
        </p:nvSpPr>
        <p:spPr>
          <a:xfrm>
            <a:off x="4784725" y="523875"/>
            <a:ext cx="901382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4500" b="1">
                <a:latin typeface="Times New Roman" panose="02020603050405020304" pitchFamily="18" charset="0"/>
              </a:rPr>
              <a:t>Thứ tư ngày 09 tháng 10 năm 2024</a:t>
            </a:r>
            <a:endParaRPr lang="en-US" altLang="zh-CN" sz="4500" b="1">
              <a:latin typeface="Times New Roman" panose="02020603050405020304" pitchFamily="18" charset="0"/>
            </a:endParaRPr>
          </a:p>
        </p:txBody>
      </p:sp>
      <p:sp>
        <p:nvSpPr>
          <p:cNvPr id="5138" name="Text Box 6"/>
          <p:cNvSpPr txBox="1"/>
          <p:nvPr/>
        </p:nvSpPr>
        <p:spPr>
          <a:xfrm>
            <a:off x="7375525" y="1564005"/>
            <a:ext cx="3219450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4500" b="1" u="sng">
                <a:latin typeface="Times New Roman" panose="02020603050405020304" pitchFamily="18" charset="0"/>
              </a:rPr>
              <a:t>Tiếng Việt:</a:t>
            </a:r>
            <a:endParaRPr lang="en-US" altLang="zh-CN" sz="4500" b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91944">
            <a:off x="15993573" y="-351537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19906">
            <a:off x="352426" y="-65867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" r="71731"/>
          <a:stretch>
            <a:fillRect/>
          </a:stretch>
        </p:blipFill>
        <p:spPr>
          <a:xfrm>
            <a:off x="1066800" y="5067301"/>
            <a:ext cx="4117634" cy="5219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7" t="-1626" b="-1626"/>
          <a:stretch>
            <a:fillRect/>
          </a:stretch>
        </p:blipFill>
        <p:spPr>
          <a:xfrm>
            <a:off x="14173200" y="5232280"/>
            <a:ext cx="3436605" cy="5054720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19300"/>
            <a:ext cx="10580819" cy="792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5720"/>
            <a:ext cx="18287365" cy="1036574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685800" y="-38100"/>
            <a:ext cx="10591800" cy="8299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2"/>
          <a:srcRect l="2975" t="7551" r="1950" b="8889"/>
          <a:stretch>
            <a:fillRect/>
          </a:stretch>
        </p:blipFill>
        <p:spPr>
          <a:xfrm>
            <a:off x="670560" y="1108710"/>
            <a:ext cx="16949420" cy="351345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/>
          <a:srcRect l="4118" t="7201" r="1765" b="11531"/>
          <a:stretch>
            <a:fillRect/>
          </a:stretch>
        </p:blipFill>
        <p:spPr>
          <a:xfrm>
            <a:off x="636270" y="5121275"/>
            <a:ext cx="16962755" cy="287591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1" name="TextBox 180"/>
          <p:cNvSpPr txBox="1"/>
          <p:nvPr/>
        </p:nvSpPr>
        <p:spPr>
          <a:xfrm>
            <a:off x="636270" y="8191500"/>
            <a:ext cx="169056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đậm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đậm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46760" y="1092835"/>
            <a:ext cx="86423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70560" y="5121275"/>
            <a:ext cx="86423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76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480"/>
            <a:ext cx="18277205" cy="1030224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91515" y="5012690"/>
            <a:ext cx="16953865" cy="7067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Trong đoạn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in đậm này như thế nào với nhau?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rcRect l="2550" t="7143" r="1388" b="7143"/>
          <a:stretch>
            <a:fillRect/>
          </a:stretch>
        </p:blipFill>
        <p:spPr>
          <a:xfrm>
            <a:off x="645160" y="650240"/>
            <a:ext cx="16999585" cy="38366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46760" y="711835"/>
            <a:ext cx="86423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48970" y="6647815"/>
            <a:ext cx="16986250" cy="706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  -</a:t>
            </a:r>
            <a:r>
              <a:rPr 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Nêu n</a:t>
            </a:r>
            <a:r>
              <a:rPr 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ét nghĩa khác nhau</a:t>
            </a:r>
            <a:r>
              <a:rPr lang="en-US" alt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giữa chúng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0" name="Freeform 90"/>
          <p:cNvSpPr/>
          <p:nvPr/>
        </p:nvSpPr>
        <p:spPr>
          <a:xfrm>
            <a:off x="16002000" y="79629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36"/>
          <p:cNvSpPr txBox="1"/>
          <p:nvPr/>
        </p:nvSpPr>
        <p:spPr>
          <a:xfrm>
            <a:off x="665480" y="4991100"/>
            <a:ext cx="16953865" cy="7067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Trong đoạn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in đậm này có nghĩa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 giống nhau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26110" y="6667500"/>
            <a:ext cx="16986250" cy="13220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  -</a:t>
            </a:r>
            <a:r>
              <a:rPr 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Nét nghĩa khác nhau</a:t>
            </a:r>
            <a:r>
              <a:rPr lang="en-US" alt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giữa chúng là</a:t>
            </a:r>
            <a:r>
              <a:rPr lang="vi-VN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cách thức tác động và làm cho vật thay đổi vi trí.</a:t>
            </a:r>
            <a:endParaRPr lang="vi-VN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35"/>
            <a:ext cx="18287365" cy="1026414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r>
              <a:rPr lang="en-US"/>
              <a:t> 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9925" y="4457700"/>
            <a:ext cx="16951325" cy="8724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Trong 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từ in đậm này như thế nào với nhau?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452" b="9091"/>
          <a:stretch>
            <a:fillRect/>
          </a:stretch>
        </p:blipFill>
        <p:spPr>
          <a:xfrm>
            <a:off x="669290" y="913765"/>
            <a:ext cx="16993235" cy="27114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5800" y="1028700"/>
            <a:ext cx="86423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Freeform 90"/>
          <p:cNvSpPr/>
          <p:nvPr/>
        </p:nvSpPr>
        <p:spPr>
          <a:xfrm>
            <a:off x="16002000" y="80391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p>
            <a:endParaRPr lang="en-US"/>
          </a:p>
        </p:txBody>
      </p:sp>
      <p:sp>
        <p:nvSpPr>
          <p:cNvPr id="6" name="TextBox 36"/>
          <p:cNvSpPr txBox="1"/>
          <p:nvPr/>
        </p:nvSpPr>
        <p:spPr>
          <a:xfrm>
            <a:off x="669290" y="4457700"/>
            <a:ext cx="16951325" cy="1532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Trong 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lang="en-US" sz="4000" b="1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từ in đậm này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182600" y="4457700"/>
            <a:ext cx="46958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đều nói về buổi sáng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6" grpId="0" bldLvl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" y="8255"/>
            <a:ext cx="18289905" cy="10287000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1588" b="-6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>
            <a:off x="16002000" y="8191500"/>
            <a:ext cx="2628188" cy="2303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609600" y="8255"/>
            <a:ext cx="17017365" cy="1568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mỗi nhóm từ dưới đây những từ có nghĩa giống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409700"/>
            <a:ext cx="120180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chăm chỉ, cần cù, sắt đá, siêng năng, chịu khó</a:t>
            </a:r>
            <a:endParaRPr lang="vi-VN" sz="4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non sông, đất nước, núi non, giang sơn, quốc gia</a:t>
            </a:r>
            <a:endParaRPr lang="vi-VN" sz="4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yên bình, tĩnh lặng, thanh bình, bình tĩnh, yên tĩnh</a:t>
            </a:r>
            <a:endParaRPr lang="vi-VN" sz="4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38200" y="4381500"/>
          <a:ext cx="16278225" cy="5697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3735"/>
                <a:gridCol w="7548245"/>
                <a:gridCol w="6786245"/>
              </a:tblGrid>
              <a:tr h="848360">
                <a:tc>
                  <a:txBody>
                    <a:bodyPr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4000" dirty="0" err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82750">
                <a:tc>
                  <a:txBody>
                    <a:bodyPr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200">
                <a:tc>
                  <a:txBody>
                    <a:bodyPr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6545">
                <a:tc>
                  <a:txBody>
                    <a:bodyPr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5307330"/>
            <a:ext cx="73507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20400" y="5372100"/>
            <a:ext cx="196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7010400"/>
            <a:ext cx="73945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0400" y="7010400"/>
            <a:ext cx="2211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8610600"/>
            <a:ext cx="7350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20400" y="8648700"/>
            <a:ext cx="2439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TABLE_ENDDRAG_ORIGIN_RECT" val="1281*445"/>
  <p:tag name="TABLE_ENDDRAG_RECT" val="66*345*1281*445"/>
</p:tagLst>
</file>

<file path=ppt/tags/tag2.xml><?xml version="1.0" encoding="utf-8"?>
<p:tagLst xmlns:p="http://schemas.openxmlformats.org/presentationml/2006/main">
  <p:tag name="TABLE_ENDDRAG_ORIGIN_RECT" val="1116*452"/>
  <p:tag name="TABLE_ENDDRAG_RECT" val="150*222*1116*4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2591</Words>
  <Application>WPS Presentation</Application>
  <PresentationFormat>Custom</PresentationFormat>
  <Paragraphs>157</Paragraphs>
  <Slides>18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Yeseva One</vt:lpstr>
      <vt:lpstr>Segoe Print</vt:lpstr>
      <vt:lpstr>等线</vt:lpstr>
      <vt:lpstr>Times New Roman</vt:lpstr>
      <vt:lpstr>Cambria</vt:lpstr>
      <vt:lpstr>Calibri</vt:lpstr>
      <vt:lpstr>Microsoft YaHei</vt:lpstr>
      <vt:lpstr>Arial Unicode MS</vt:lpstr>
      <vt:lpstr>Office Theme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Lai Vo</cp:lastModifiedBy>
  <cp:revision>46</cp:revision>
  <dcterms:created xsi:type="dcterms:W3CDTF">2006-08-16T00:00:00Z</dcterms:created>
  <dcterms:modified xsi:type="dcterms:W3CDTF">2024-10-09T02:47:52Z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587A538205A14F4399DEA15BBA67EFD8_12</vt:lpwstr>
  </property>
  <property fmtid="{D5CDD505-2E9C-101B-9397-08002B2CF9AE}" pid="3" name="KSOProductBuildVer">
    <vt:lpwstr>1033-12.2.0.18283</vt:lpwstr>
  </property>
</Properties>
</file>