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259" r:id="rId3"/>
    <p:sldId id="260" r:id="rId4"/>
    <p:sldId id="261" r:id="rId5"/>
    <p:sldId id="262" r:id="rId6"/>
    <p:sldId id="267" r:id="rId7"/>
    <p:sldId id="268" r:id="rId8"/>
    <p:sldId id="270" r:id="rId9"/>
    <p:sldId id="271" r:id="rId10"/>
    <p:sldId id="264" r:id="rId11"/>
    <p:sldId id="265" r:id="rId12"/>
    <p:sldId id="269" r:id="rId1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0FFFED-1E4A-4047-9EA3-6F55BD5196C9}" type="datetimeFigureOut">
              <a:rPr lang="vi-VN" smtClean="0"/>
              <a:pPr/>
              <a:t>04/01/2024</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6C2AF-A9AE-48CD-8E65-F4FDE42A03EB}" type="slidenum">
              <a:rPr lang="vi-VN" smtClean="0"/>
              <a:pPr/>
              <a:t>‹#›</a:t>
            </a:fld>
            <a:endParaRPr lang="vi-VN"/>
          </a:p>
        </p:txBody>
      </p:sp>
    </p:spTree>
    <p:extLst>
      <p:ext uri="{BB962C8B-B14F-4D97-AF65-F5344CB8AC3E}">
        <p14:creationId xmlns:p14="http://schemas.microsoft.com/office/powerpoint/2010/main" val="2893864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46C2AF-A9AE-48CD-8E65-F4FDE42A03EB}" type="slidenum">
              <a:rPr lang="vi-VN" smtClean="0"/>
              <a:pPr/>
              <a:t>4</a:t>
            </a:fld>
            <a:endParaRPr lang="vi-VN"/>
          </a:p>
        </p:txBody>
      </p:sp>
    </p:spTree>
    <p:extLst>
      <p:ext uri="{BB962C8B-B14F-4D97-AF65-F5344CB8AC3E}">
        <p14:creationId xmlns:p14="http://schemas.microsoft.com/office/powerpoint/2010/main" val="742645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8" name="Slide Number Placeholder 7"/>
          <p:cNvSpPr>
            <a:spLocks noGrp="1"/>
          </p:cNvSpPr>
          <p:nvPr>
            <p:ph type="sldNum" sz="quarter" idx="11"/>
          </p:nvPr>
        </p:nvSpPr>
        <p:spPr/>
        <p:txBody>
          <a:bodyPr/>
          <a:lstStyle/>
          <a:p>
            <a:fld id="{4AD0EA40-6DC6-4B2F-94D1-4223285F9ACD}" type="slidenum">
              <a:rPr lang="vi-VN" smtClean="0"/>
              <a:pPr/>
              <a:t>‹#›</a:t>
            </a:fld>
            <a:endParaRPr lang="vi-VN"/>
          </a:p>
        </p:txBody>
      </p:sp>
      <p:sp>
        <p:nvSpPr>
          <p:cNvPr id="9" name="Footer Placeholder 8"/>
          <p:cNvSpPr>
            <a:spLocks noGrp="1"/>
          </p:cNvSpPr>
          <p:nvPr>
            <p:ph type="ftr" sz="quarter" idx="12"/>
          </p:nvPr>
        </p:nvSpPr>
        <p:spPr/>
        <p:txBody>
          <a:bodyPr/>
          <a:lstStyle/>
          <a:p>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AD0EA40-6DC6-4B2F-94D1-4223285F9ACD}" type="slidenum">
              <a:rPr lang="vi-VN" smtClean="0"/>
              <a:pPr/>
              <a:t>‹#›</a:t>
            </a:fld>
            <a:endParaRPr lang="vi-VN"/>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AD0EA40-6DC6-4B2F-94D1-4223285F9ACD}" type="slidenum">
              <a:rPr lang="vi-VN" smtClean="0"/>
              <a:pPr/>
              <a:t>‹#›</a:t>
            </a:fld>
            <a:endParaRPr lang="vi-VN"/>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82AB20-395F-4873-86BE-415865E53CA7}" type="datetimeFigureOut">
              <a:rPr lang="vi-VN" smtClean="0"/>
              <a:pPr/>
              <a:t>04/01/2024</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AD0EA40-6DC6-4B2F-94D1-4223285F9ACD}"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982AB20-395F-4873-86BE-415865E53CA7}" type="datetimeFigureOut">
              <a:rPr lang="vi-VN" smtClean="0"/>
              <a:pPr/>
              <a:t>04/01/2024</a:t>
            </a:fld>
            <a:endParaRPr lang="vi-VN"/>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vi-VN"/>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4AD0EA40-6DC6-4B2F-94D1-4223285F9ACD}" type="slidenum">
              <a:rPr lang="vi-VN" smtClean="0"/>
              <a:pPr/>
              <a:t>‹#›</a:t>
            </a:fld>
            <a:endParaRPr lang="vi-VN"/>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960512"/>
            <a:ext cx="6912768" cy="792088"/>
          </a:xfrm>
          <a:noFill/>
        </p:spPr>
        <p:txBody>
          <a:bodyPr/>
          <a:lstStyle/>
          <a:p>
            <a:r>
              <a:rPr lang="en-US" sz="3200" b="1" dirty="0" smtClean="0">
                <a:solidFill>
                  <a:srgbClr val="FF0000"/>
                </a:solidFill>
              </a:rPr>
              <a:t>GIÁO DỤC THỂ CHẤT</a:t>
            </a:r>
            <a:r>
              <a:rPr lang="vi-VN" sz="3200" b="1" dirty="0" smtClean="0">
                <a:solidFill>
                  <a:srgbClr val="FF0000"/>
                </a:solidFill>
              </a:rPr>
              <a:t> </a:t>
            </a:r>
            <a:r>
              <a:rPr lang="vi-VN" sz="3200" b="1" dirty="0">
                <a:solidFill>
                  <a:srgbClr val="FF0000"/>
                </a:solidFill>
              </a:rPr>
              <a:t>LỚP </a:t>
            </a:r>
            <a:r>
              <a:rPr lang="en-US" sz="3200" b="1" dirty="0" smtClean="0">
                <a:solidFill>
                  <a:srgbClr val="FF0000"/>
                </a:solidFill>
              </a:rPr>
              <a:t>1</a:t>
            </a:r>
            <a:br>
              <a:rPr lang="en-US" sz="3200" b="1" dirty="0" smtClean="0">
                <a:solidFill>
                  <a:srgbClr val="FF0000"/>
                </a:solidFill>
              </a:rPr>
            </a:br>
            <a:r>
              <a:rPr lang="en-US" sz="3200" b="1" dirty="0" smtClean="0">
                <a:solidFill>
                  <a:srgbClr val="FF0000"/>
                </a:solidFill>
              </a:rPr>
              <a:t>GV: TRẦN THỊ VINH</a:t>
            </a:r>
            <a:endParaRPr lang="vi-VN" sz="3200" b="1" dirty="0">
              <a:solidFill>
                <a:srgbClr val="FF0000"/>
              </a:solidFill>
            </a:endParaRPr>
          </a:p>
        </p:txBody>
      </p:sp>
      <p:sp>
        <p:nvSpPr>
          <p:cNvPr id="3" name="Content Placeholder 2"/>
          <p:cNvSpPr>
            <a:spLocks noGrp="1"/>
          </p:cNvSpPr>
          <p:nvPr>
            <p:ph idx="1"/>
          </p:nvPr>
        </p:nvSpPr>
        <p:spPr>
          <a:xfrm>
            <a:off x="457200" y="2438400"/>
            <a:ext cx="8229600" cy="3352800"/>
          </a:xfrm>
        </p:spPr>
        <p:txBody>
          <a:bodyPr>
            <a:normAutofit/>
            <a:scene3d>
              <a:camera prst="perspectiveRelaxedModerately"/>
              <a:lightRig rig="threePt" dir="t"/>
            </a:scene3d>
          </a:bodyPr>
          <a:lstStyle/>
          <a:p>
            <a:pPr marL="0" indent="0" algn="ctr">
              <a:lnSpc>
                <a:spcPct val="150000"/>
              </a:lnSpc>
              <a:buNone/>
            </a:pPr>
            <a:endParaRPr lang="en-US" sz="1800" u="sng" dirty="0" smtClean="0">
              <a:solidFill>
                <a:srgbClr val="3333FF"/>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ctr">
              <a:lnSpc>
                <a:spcPct val="150000"/>
              </a:lnSpc>
              <a:buNone/>
            </a:pPr>
            <a:r>
              <a:rPr lang="en-US" sz="4400" b="1" dirty="0" smtClean="0">
                <a:ln>
                  <a:solidFill>
                    <a:srgbClr val="FFC000"/>
                  </a:solidFill>
                </a:ln>
                <a:solidFill>
                  <a:srgbClr val="3333FF"/>
                </a:solidFill>
                <a:latin typeface="Times New Roman" pitchFamily="18" charset="0"/>
                <a:cs typeface="Times New Roman" pitchFamily="18" charset="0"/>
              </a:rPr>
              <a:t>TẬP </a:t>
            </a:r>
            <a:r>
              <a:rPr lang="en-US" sz="4400" b="1" dirty="0">
                <a:ln>
                  <a:solidFill>
                    <a:srgbClr val="FFC000"/>
                  </a:solidFill>
                </a:ln>
                <a:solidFill>
                  <a:srgbClr val="3333FF"/>
                </a:solidFill>
                <a:latin typeface="Times New Roman" pitchFamily="18" charset="0"/>
                <a:cs typeface="Times New Roman" pitchFamily="18" charset="0"/>
              </a:rPr>
              <a:t>HỢP ĐỘI HÌNH HÀNG DỌC, DÓNG HÀNG, ĐIỂM </a:t>
            </a:r>
            <a:r>
              <a:rPr lang="en-US" sz="4400" b="1" dirty="0" smtClean="0">
                <a:ln>
                  <a:solidFill>
                    <a:srgbClr val="FFC000"/>
                  </a:solidFill>
                </a:ln>
                <a:solidFill>
                  <a:srgbClr val="3333FF"/>
                </a:solidFill>
                <a:latin typeface="Times New Roman" pitchFamily="18" charset="0"/>
                <a:cs typeface="Times New Roman" pitchFamily="18" charset="0"/>
              </a:rPr>
              <a:t>SỐ</a:t>
            </a:r>
            <a:endParaRPr lang="vi-VN" sz="4400" b="1" i="1" dirty="0">
              <a:ln>
                <a:solidFill>
                  <a:srgbClr val="FFC000"/>
                </a:solidFill>
              </a:ln>
              <a:solidFill>
                <a:srgbClr val="3333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4600964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990600"/>
            <a:ext cx="7848872" cy="4525963"/>
          </a:xfrm>
        </p:spPr>
        <p:txBody>
          <a:bodyPr>
            <a:normAutofit/>
          </a:bodyPr>
          <a:lstStyle/>
          <a:p>
            <a:pPr algn="ctr"/>
            <a:r>
              <a:rPr lang="vi-VN" sz="3200" b="1" dirty="0">
                <a:solidFill>
                  <a:srgbClr val="C00000"/>
                </a:solidFill>
                <a:latin typeface="+mn-lt"/>
              </a:rPr>
              <a:t>Bài tập thể lực</a:t>
            </a:r>
          </a:p>
          <a:p>
            <a:pPr marL="0" indent="0" algn="ctr">
              <a:buNone/>
            </a:pPr>
            <a:r>
              <a:rPr lang="vi-VN" sz="3200" dirty="0">
                <a:solidFill>
                  <a:srgbClr val="0070C0"/>
                </a:solidFill>
                <a:latin typeface="+mn-lt"/>
              </a:rPr>
              <a:t>    </a:t>
            </a:r>
            <a:r>
              <a:rPr lang="en-US" sz="3200" dirty="0" err="1" smtClean="0">
                <a:solidFill>
                  <a:srgbClr val="0070C0"/>
                </a:solidFill>
                <a:latin typeface="+mn-lt"/>
              </a:rPr>
              <a:t>Tại</a:t>
            </a:r>
            <a:r>
              <a:rPr lang="en-US" sz="3200" dirty="0" smtClean="0">
                <a:solidFill>
                  <a:srgbClr val="0070C0"/>
                </a:solidFill>
                <a:latin typeface="+mn-lt"/>
              </a:rPr>
              <a:t> </a:t>
            </a:r>
            <a:r>
              <a:rPr lang="en-US" sz="3200" dirty="0" err="1" smtClean="0">
                <a:solidFill>
                  <a:srgbClr val="0070C0"/>
                </a:solidFill>
                <a:latin typeface="+mn-lt"/>
              </a:rPr>
              <a:t>chỗ</a:t>
            </a:r>
            <a:r>
              <a:rPr lang="en-US" sz="3200" dirty="0" smtClean="0">
                <a:solidFill>
                  <a:srgbClr val="0070C0"/>
                </a:solidFill>
                <a:latin typeface="+mn-lt"/>
              </a:rPr>
              <a:t> </a:t>
            </a:r>
            <a:r>
              <a:rPr lang="en-US" sz="3200" dirty="0" err="1" smtClean="0">
                <a:solidFill>
                  <a:srgbClr val="0070C0"/>
                </a:solidFill>
                <a:latin typeface="+mn-lt"/>
              </a:rPr>
              <a:t>chạy</a:t>
            </a:r>
            <a:r>
              <a:rPr lang="en-US" sz="3200" dirty="0" smtClean="0">
                <a:solidFill>
                  <a:srgbClr val="0070C0"/>
                </a:solidFill>
                <a:latin typeface="+mn-lt"/>
              </a:rPr>
              <a:t> </a:t>
            </a:r>
            <a:r>
              <a:rPr lang="en-US" sz="3200" dirty="0" err="1" smtClean="0">
                <a:solidFill>
                  <a:srgbClr val="0070C0"/>
                </a:solidFill>
                <a:latin typeface="+mn-lt"/>
              </a:rPr>
              <a:t>nâng</a:t>
            </a:r>
            <a:r>
              <a:rPr lang="en-US" sz="3200" dirty="0" smtClean="0">
                <a:solidFill>
                  <a:srgbClr val="0070C0"/>
                </a:solidFill>
                <a:latin typeface="+mn-lt"/>
              </a:rPr>
              <a:t> </a:t>
            </a:r>
            <a:r>
              <a:rPr lang="en-US" sz="3200" dirty="0" err="1" smtClean="0">
                <a:solidFill>
                  <a:srgbClr val="0070C0"/>
                </a:solidFill>
                <a:latin typeface="+mn-lt"/>
              </a:rPr>
              <a:t>cao</a:t>
            </a:r>
            <a:r>
              <a:rPr lang="en-US" sz="3200" dirty="0" smtClean="0">
                <a:solidFill>
                  <a:srgbClr val="0070C0"/>
                </a:solidFill>
                <a:latin typeface="+mn-lt"/>
              </a:rPr>
              <a:t> </a:t>
            </a:r>
            <a:r>
              <a:rPr lang="en-US" sz="3200" dirty="0" err="1" smtClean="0">
                <a:solidFill>
                  <a:srgbClr val="0070C0"/>
                </a:solidFill>
                <a:latin typeface="+mn-lt"/>
              </a:rPr>
              <a:t>đùi</a:t>
            </a:r>
            <a:r>
              <a:rPr lang="en-US" sz="3200" dirty="0" smtClean="0">
                <a:solidFill>
                  <a:srgbClr val="0070C0"/>
                </a:solidFill>
                <a:latin typeface="+mn-lt"/>
              </a:rPr>
              <a:t> </a:t>
            </a:r>
            <a:r>
              <a:rPr lang="en-US" sz="3200" dirty="0" err="1" smtClean="0">
                <a:solidFill>
                  <a:srgbClr val="0070C0"/>
                </a:solidFill>
                <a:latin typeface="+mn-lt"/>
              </a:rPr>
              <a:t>trong</a:t>
            </a:r>
            <a:r>
              <a:rPr lang="en-US" sz="3200" dirty="0" smtClean="0">
                <a:solidFill>
                  <a:srgbClr val="0070C0"/>
                </a:solidFill>
                <a:latin typeface="+mn-lt"/>
              </a:rPr>
              <a:t> 1 </a:t>
            </a:r>
            <a:r>
              <a:rPr lang="en-US" sz="3200" dirty="0" err="1" smtClean="0">
                <a:solidFill>
                  <a:srgbClr val="0070C0"/>
                </a:solidFill>
                <a:latin typeface="+mn-lt"/>
              </a:rPr>
              <a:t>phút</a:t>
            </a:r>
            <a:r>
              <a:rPr lang="en-US" sz="3200" dirty="0" smtClean="0">
                <a:solidFill>
                  <a:srgbClr val="0070C0"/>
                </a:solidFill>
                <a:latin typeface="+mn-lt"/>
              </a:rPr>
              <a:t>. </a:t>
            </a:r>
            <a:endParaRPr lang="vi-VN" sz="3200" dirty="0">
              <a:solidFill>
                <a:srgbClr val="0070C0"/>
              </a:solidFill>
              <a:latin typeface="+mn-lt"/>
            </a:endParaRPr>
          </a:p>
          <a:p>
            <a:pPr marL="0" indent="0" algn="just">
              <a:buNone/>
            </a:pPr>
            <a:endParaRPr lang="vi-VN" sz="2800" dirty="0">
              <a:solidFill>
                <a:srgbClr val="FF0000"/>
              </a:solidFill>
              <a:latin typeface="+mn-lt"/>
            </a:endParaRPr>
          </a:p>
          <a:p>
            <a:pPr algn="ctr"/>
            <a:r>
              <a:rPr lang="en-US" sz="3200" b="1" u="sng" dirty="0" err="1" smtClean="0">
                <a:solidFill>
                  <a:srgbClr val="C00000"/>
                </a:solidFill>
                <a:latin typeface="+mn-lt"/>
              </a:rPr>
              <a:t>Vận</a:t>
            </a:r>
            <a:r>
              <a:rPr lang="en-US" sz="3200" b="1" u="sng" dirty="0" smtClean="0">
                <a:solidFill>
                  <a:srgbClr val="C00000"/>
                </a:solidFill>
                <a:latin typeface="+mn-lt"/>
              </a:rPr>
              <a:t> </a:t>
            </a:r>
            <a:r>
              <a:rPr lang="en-US" sz="3200" b="1" u="sng" dirty="0" err="1" smtClean="0">
                <a:solidFill>
                  <a:srgbClr val="C00000"/>
                </a:solidFill>
                <a:latin typeface="+mn-lt"/>
              </a:rPr>
              <a:t>dụng</a:t>
            </a:r>
            <a:r>
              <a:rPr lang="en-US" sz="3200" b="1" dirty="0" smtClean="0">
                <a:solidFill>
                  <a:srgbClr val="C00000"/>
                </a:solidFill>
                <a:latin typeface="+mn-lt"/>
              </a:rPr>
              <a:t>: </a:t>
            </a:r>
          </a:p>
          <a:p>
            <a:pPr algn="ctr">
              <a:buNone/>
            </a:pPr>
            <a:r>
              <a:rPr lang="en-US" sz="3200" dirty="0" err="1" smtClean="0">
                <a:solidFill>
                  <a:srgbClr val="0070C0"/>
                </a:solidFill>
                <a:latin typeface="+mn-lt"/>
              </a:rPr>
              <a:t>Các</a:t>
            </a:r>
            <a:r>
              <a:rPr lang="en-US" sz="3200" dirty="0" smtClean="0">
                <a:solidFill>
                  <a:srgbClr val="0070C0"/>
                </a:solidFill>
                <a:latin typeface="+mn-lt"/>
              </a:rPr>
              <a:t> </a:t>
            </a:r>
            <a:r>
              <a:rPr lang="en-US" sz="3200" dirty="0" err="1" smtClean="0">
                <a:solidFill>
                  <a:srgbClr val="0070C0"/>
                </a:solidFill>
                <a:latin typeface="+mn-lt"/>
              </a:rPr>
              <a:t>em</a:t>
            </a:r>
            <a:r>
              <a:rPr lang="en-US" sz="3200" dirty="0" smtClean="0">
                <a:solidFill>
                  <a:srgbClr val="0070C0"/>
                </a:solidFill>
                <a:latin typeface="+mn-lt"/>
              </a:rPr>
              <a:t> </a:t>
            </a:r>
            <a:r>
              <a:rPr lang="en-US" sz="3200" dirty="0" err="1" smtClean="0">
                <a:solidFill>
                  <a:srgbClr val="0070C0"/>
                </a:solidFill>
                <a:latin typeface="+mn-lt"/>
              </a:rPr>
              <a:t>có</a:t>
            </a:r>
            <a:r>
              <a:rPr lang="en-US" sz="3200" dirty="0" smtClean="0">
                <a:solidFill>
                  <a:srgbClr val="0070C0"/>
                </a:solidFill>
                <a:latin typeface="+mn-lt"/>
              </a:rPr>
              <a:t> </a:t>
            </a:r>
            <a:r>
              <a:rPr lang="en-US" sz="3200" dirty="0" err="1" smtClean="0">
                <a:solidFill>
                  <a:srgbClr val="0070C0"/>
                </a:solidFill>
                <a:latin typeface="+mn-lt"/>
              </a:rPr>
              <a:t>thể</a:t>
            </a:r>
            <a:r>
              <a:rPr lang="en-US" sz="3200" dirty="0" smtClean="0">
                <a:solidFill>
                  <a:srgbClr val="0070C0"/>
                </a:solidFill>
                <a:latin typeface="+mn-lt"/>
              </a:rPr>
              <a:t> </a:t>
            </a:r>
            <a:r>
              <a:rPr lang="en-US" sz="3200" dirty="0" err="1" smtClean="0">
                <a:solidFill>
                  <a:srgbClr val="0070C0"/>
                </a:solidFill>
                <a:latin typeface="+mn-lt"/>
              </a:rPr>
              <a:t>tập</a:t>
            </a:r>
            <a:r>
              <a:rPr lang="en-US" sz="3200" dirty="0" smtClean="0">
                <a:solidFill>
                  <a:srgbClr val="0070C0"/>
                </a:solidFill>
                <a:latin typeface="+mn-lt"/>
              </a:rPr>
              <a:t> </a:t>
            </a:r>
            <a:r>
              <a:rPr lang="en-US" sz="3200" dirty="0" err="1" smtClean="0">
                <a:solidFill>
                  <a:srgbClr val="0070C0"/>
                </a:solidFill>
                <a:latin typeface="+mn-lt"/>
              </a:rPr>
              <a:t>luyện</a:t>
            </a:r>
            <a:r>
              <a:rPr lang="en-US" sz="3200" dirty="0" smtClean="0">
                <a:solidFill>
                  <a:srgbClr val="0070C0"/>
                </a:solidFill>
                <a:latin typeface="+mn-lt"/>
              </a:rPr>
              <a:t> </a:t>
            </a:r>
            <a:r>
              <a:rPr lang="en-US" sz="3200" dirty="0" err="1" smtClean="0">
                <a:solidFill>
                  <a:srgbClr val="0070C0"/>
                </a:solidFill>
                <a:latin typeface="+mn-lt"/>
              </a:rPr>
              <a:t>vào</a:t>
            </a:r>
            <a:r>
              <a:rPr lang="en-US" sz="3200" dirty="0" smtClean="0">
                <a:solidFill>
                  <a:srgbClr val="0070C0"/>
                </a:solidFill>
                <a:latin typeface="+mn-lt"/>
              </a:rPr>
              <a:t> </a:t>
            </a:r>
            <a:r>
              <a:rPr lang="en-US" sz="3200" dirty="0" err="1" smtClean="0">
                <a:solidFill>
                  <a:srgbClr val="0070C0"/>
                </a:solidFill>
                <a:latin typeface="+mn-lt"/>
              </a:rPr>
              <a:t>mỗi</a:t>
            </a:r>
            <a:r>
              <a:rPr lang="en-US" sz="3200" dirty="0" smtClean="0">
                <a:solidFill>
                  <a:srgbClr val="0070C0"/>
                </a:solidFill>
                <a:latin typeface="+mn-lt"/>
              </a:rPr>
              <a:t> </a:t>
            </a:r>
            <a:r>
              <a:rPr lang="en-US" sz="3200" dirty="0" err="1" smtClean="0">
                <a:solidFill>
                  <a:srgbClr val="0070C0"/>
                </a:solidFill>
                <a:latin typeface="+mn-lt"/>
              </a:rPr>
              <a:t>buổi</a:t>
            </a:r>
            <a:r>
              <a:rPr lang="en-US" sz="3200" dirty="0" smtClean="0">
                <a:solidFill>
                  <a:srgbClr val="0070C0"/>
                </a:solidFill>
                <a:latin typeface="+mn-lt"/>
              </a:rPr>
              <a:t> </a:t>
            </a:r>
            <a:r>
              <a:rPr lang="en-US" sz="3200" dirty="0" err="1" smtClean="0">
                <a:solidFill>
                  <a:srgbClr val="0070C0"/>
                </a:solidFill>
                <a:latin typeface="+mn-lt"/>
              </a:rPr>
              <a:t>sáng</a:t>
            </a:r>
            <a:r>
              <a:rPr lang="en-US" sz="3200" dirty="0" smtClean="0">
                <a:solidFill>
                  <a:srgbClr val="0070C0"/>
                </a:solidFill>
                <a:latin typeface="+mn-lt"/>
              </a:rPr>
              <a:t>, </a:t>
            </a:r>
            <a:r>
              <a:rPr lang="en-US" sz="3200" dirty="0" err="1" smtClean="0">
                <a:solidFill>
                  <a:srgbClr val="0070C0"/>
                </a:solidFill>
                <a:latin typeface="+mn-lt"/>
              </a:rPr>
              <a:t>lúc</a:t>
            </a:r>
            <a:r>
              <a:rPr lang="en-US" sz="3200" dirty="0" smtClean="0">
                <a:solidFill>
                  <a:srgbClr val="0070C0"/>
                </a:solidFill>
                <a:latin typeface="+mn-lt"/>
              </a:rPr>
              <a:t> </a:t>
            </a:r>
            <a:r>
              <a:rPr lang="en-US" sz="3200" dirty="0" err="1" smtClean="0">
                <a:solidFill>
                  <a:srgbClr val="0070C0"/>
                </a:solidFill>
                <a:latin typeface="+mn-lt"/>
              </a:rPr>
              <a:t>nghỉ</a:t>
            </a:r>
            <a:r>
              <a:rPr lang="en-US" sz="3200" dirty="0" smtClean="0">
                <a:solidFill>
                  <a:srgbClr val="0070C0"/>
                </a:solidFill>
                <a:latin typeface="+mn-lt"/>
              </a:rPr>
              <a:t> </a:t>
            </a:r>
            <a:r>
              <a:rPr lang="en-US" sz="3200" dirty="0" err="1" smtClean="0">
                <a:solidFill>
                  <a:srgbClr val="0070C0"/>
                </a:solidFill>
                <a:latin typeface="+mn-lt"/>
              </a:rPr>
              <a:t>giải</a:t>
            </a:r>
            <a:r>
              <a:rPr lang="en-US" sz="3200" dirty="0" smtClean="0">
                <a:solidFill>
                  <a:srgbClr val="0070C0"/>
                </a:solidFill>
                <a:latin typeface="+mn-lt"/>
              </a:rPr>
              <a:t> </a:t>
            </a:r>
            <a:r>
              <a:rPr lang="en-US" sz="3200" dirty="0" err="1" smtClean="0">
                <a:solidFill>
                  <a:srgbClr val="0070C0"/>
                </a:solidFill>
                <a:latin typeface="+mn-lt"/>
              </a:rPr>
              <a:t>lao</a:t>
            </a:r>
            <a:r>
              <a:rPr lang="en-US" sz="3200" dirty="0" smtClean="0">
                <a:solidFill>
                  <a:srgbClr val="0070C0"/>
                </a:solidFill>
                <a:latin typeface="+mn-lt"/>
              </a:rPr>
              <a:t> </a:t>
            </a:r>
            <a:r>
              <a:rPr lang="en-US" sz="3200" dirty="0" err="1" smtClean="0">
                <a:solidFill>
                  <a:srgbClr val="0070C0"/>
                </a:solidFill>
                <a:latin typeface="+mn-lt"/>
              </a:rPr>
              <a:t>khi</a:t>
            </a:r>
            <a:r>
              <a:rPr lang="en-US" sz="3200" dirty="0" smtClean="0">
                <a:solidFill>
                  <a:srgbClr val="0070C0"/>
                </a:solidFill>
                <a:latin typeface="+mn-lt"/>
              </a:rPr>
              <a:t> </a:t>
            </a:r>
            <a:r>
              <a:rPr lang="en-US" sz="3200" dirty="0" err="1" smtClean="0">
                <a:solidFill>
                  <a:srgbClr val="0070C0"/>
                </a:solidFill>
                <a:latin typeface="+mn-lt"/>
              </a:rPr>
              <a:t>học</a:t>
            </a:r>
            <a:r>
              <a:rPr lang="en-US" sz="3200" dirty="0" smtClean="0">
                <a:solidFill>
                  <a:srgbClr val="0070C0"/>
                </a:solidFill>
                <a:latin typeface="+mn-lt"/>
              </a:rPr>
              <a:t> </a:t>
            </a:r>
            <a:r>
              <a:rPr lang="en-US" sz="3200" dirty="0" err="1" smtClean="0">
                <a:solidFill>
                  <a:srgbClr val="0070C0"/>
                </a:solidFill>
                <a:latin typeface="+mn-lt"/>
              </a:rPr>
              <a:t>tập</a:t>
            </a:r>
            <a:r>
              <a:rPr lang="en-US" sz="3200" dirty="0" smtClean="0">
                <a:solidFill>
                  <a:srgbClr val="0070C0"/>
                </a:solidFill>
                <a:latin typeface="+mn-lt"/>
              </a:rPr>
              <a:t> </a:t>
            </a:r>
            <a:r>
              <a:rPr lang="en-US" sz="3200" dirty="0" err="1" smtClean="0">
                <a:solidFill>
                  <a:srgbClr val="0070C0"/>
                </a:solidFill>
                <a:latin typeface="+mn-lt"/>
              </a:rPr>
              <a:t>và</a:t>
            </a:r>
            <a:r>
              <a:rPr lang="en-US" sz="3200" dirty="0" smtClean="0">
                <a:solidFill>
                  <a:srgbClr val="0070C0"/>
                </a:solidFill>
                <a:latin typeface="+mn-lt"/>
              </a:rPr>
              <a:t> </a:t>
            </a:r>
            <a:r>
              <a:rPr lang="en-US" sz="3200" dirty="0" err="1" smtClean="0">
                <a:solidFill>
                  <a:srgbClr val="0070C0"/>
                </a:solidFill>
                <a:latin typeface="+mn-lt"/>
              </a:rPr>
              <a:t>làm</a:t>
            </a:r>
            <a:r>
              <a:rPr lang="en-US" sz="3200" dirty="0" smtClean="0">
                <a:solidFill>
                  <a:srgbClr val="0070C0"/>
                </a:solidFill>
                <a:latin typeface="+mn-lt"/>
              </a:rPr>
              <a:t> </a:t>
            </a:r>
            <a:r>
              <a:rPr lang="en-US" sz="3200" dirty="0" err="1" smtClean="0">
                <a:solidFill>
                  <a:srgbClr val="0070C0"/>
                </a:solidFill>
                <a:latin typeface="+mn-lt"/>
              </a:rPr>
              <a:t>bài</a:t>
            </a:r>
            <a:r>
              <a:rPr lang="en-US" sz="3200" dirty="0" smtClean="0">
                <a:solidFill>
                  <a:srgbClr val="0070C0"/>
                </a:solidFill>
                <a:latin typeface="+mn-lt"/>
              </a:rPr>
              <a:t> </a:t>
            </a:r>
            <a:r>
              <a:rPr lang="en-US" sz="3200" dirty="0" err="1" smtClean="0">
                <a:solidFill>
                  <a:srgbClr val="0070C0"/>
                </a:solidFill>
                <a:latin typeface="+mn-lt"/>
              </a:rPr>
              <a:t>xong</a:t>
            </a:r>
            <a:r>
              <a:rPr lang="en-US" sz="3200" dirty="0" smtClean="0">
                <a:solidFill>
                  <a:srgbClr val="0070C0"/>
                </a:solidFill>
                <a:latin typeface="+mn-lt"/>
              </a:rPr>
              <a:t> </a:t>
            </a:r>
            <a:r>
              <a:rPr lang="en-US" sz="3200" dirty="0" err="1" smtClean="0">
                <a:solidFill>
                  <a:srgbClr val="0070C0"/>
                </a:solidFill>
                <a:latin typeface="+mn-lt"/>
              </a:rPr>
              <a:t>để</a:t>
            </a:r>
            <a:r>
              <a:rPr lang="en-US" sz="3200" dirty="0" smtClean="0">
                <a:solidFill>
                  <a:srgbClr val="0070C0"/>
                </a:solidFill>
                <a:latin typeface="+mn-lt"/>
              </a:rPr>
              <a:t> </a:t>
            </a:r>
            <a:r>
              <a:rPr lang="en-US" sz="3200" dirty="0" err="1" smtClean="0">
                <a:solidFill>
                  <a:srgbClr val="0070C0"/>
                </a:solidFill>
                <a:latin typeface="+mn-lt"/>
              </a:rPr>
              <a:t>cơ</a:t>
            </a:r>
            <a:r>
              <a:rPr lang="en-US" sz="3200" dirty="0" smtClean="0">
                <a:solidFill>
                  <a:srgbClr val="0070C0"/>
                </a:solidFill>
                <a:latin typeface="+mn-lt"/>
              </a:rPr>
              <a:t> </a:t>
            </a:r>
            <a:r>
              <a:rPr lang="en-US" sz="3200" dirty="0" err="1" smtClean="0">
                <a:solidFill>
                  <a:srgbClr val="0070C0"/>
                </a:solidFill>
                <a:latin typeface="+mn-lt"/>
              </a:rPr>
              <a:t>thể</a:t>
            </a:r>
            <a:r>
              <a:rPr lang="en-US" sz="3200" dirty="0" smtClean="0">
                <a:solidFill>
                  <a:srgbClr val="0070C0"/>
                </a:solidFill>
                <a:latin typeface="+mn-lt"/>
              </a:rPr>
              <a:t> </a:t>
            </a:r>
            <a:r>
              <a:rPr lang="en-US" sz="3200" dirty="0" err="1" smtClean="0">
                <a:solidFill>
                  <a:srgbClr val="0070C0"/>
                </a:solidFill>
                <a:latin typeface="+mn-lt"/>
              </a:rPr>
              <a:t>thoải</a:t>
            </a:r>
            <a:r>
              <a:rPr lang="en-US" sz="3200" dirty="0" smtClean="0">
                <a:solidFill>
                  <a:srgbClr val="0070C0"/>
                </a:solidFill>
                <a:latin typeface="+mn-lt"/>
              </a:rPr>
              <a:t> </a:t>
            </a:r>
            <a:r>
              <a:rPr lang="en-US" sz="3200" dirty="0" err="1" smtClean="0">
                <a:solidFill>
                  <a:srgbClr val="0070C0"/>
                </a:solidFill>
                <a:latin typeface="+mn-lt"/>
              </a:rPr>
              <a:t>mái</a:t>
            </a:r>
            <a:r>
              <a:rPr lang="en-US" sz="3200" dirty="0" smtClean="0">
                <a:solidFill>
                  <a:srgbClr val="0070C0"/>
                </a:solidFill>
                <a:latin typeface="+mn-lt"/>
              </a:rPr>
              <a:t>.</a:t>
            </a:r>
          </a:p>
          <a:p>
            <a:pPr algn="ctr">
              <a:buNone/>
            </a:pPr>
            <a:endParaRPr lang="en-US" sz="2800" dirty="0" smtClean="0">
              <a:solidFill>
                <a:srgbClr val="0070C0"/>
              </a:solidFill>
              <a:latin typeface="+mn-lt"/>
            </a:endParaRPr>
          </a:p>
          <a:p>
            <a:pPr marL="0" indent="0" algn="just">
              <a:buNone/>
            </a:pPr>
            <a:endParaRPr lang="vi-VN" sz="2800" dirty="0">
              <a:solidFill>
                <a:srgbClr val="FF0000"/>
              </a:solidFill>
              <a:latin typeface="+mn-lt"/>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3160" y="5582528"/>
            <a:ext cx="366395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146" name="Object 2"/>
          <p:cNvGraphicFramePr>
            <a:graphicFrameLocks noChangeAspect="1"/>
          </p:cNvGraphicFramePr>
          <p:nvPr/>
        </p:nvGraphicFramePr>
        <p:xfrm>
          <a:off x="228600" y="76200"/>
          <a:ext cx="1066800" cy="2209800"/>
        </p:xfrm>
        <a:graphic>
          <a:graphicData uri="http://schemas.openxmlformats.org/presentationml/2006/ole">
            <mc:AlternateContent xmlns:mc="http://schemas.openxmlformats.org/markup-compatibility/2006">
              <mc:Choice xmlns:v="urn:schemas-microsoft-com:vml" Requires="v">
                <p:oleObj spid="_x0000_s6167" name="Clip" r:id="rId4" imgW="3535680" imgH="4450080" progId="">
                  <p:embed/>
                </p:oleObj>
              </mc:Choice>
              <mc:Fallback>
                <p:oleObj name="Clip" r:id="rId4" imgW="3535680" imgH="4450080" progId="">
                  <p:embed/>
                  <p:pic>
                    <p:nvPicPr>
                      <p:cNvPr id="0"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
                        <a:ext cx="1066800" cy="220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7230137"/>
      </p:ext>
    </p:extLst>
  </p:cSld>
  <p:clrMapOvr>
    <a:masterClrMapping/>
  </p:clrMapOvr>
  <p:transition spd="slow">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vi-VN" sz="4400" b="1" dirty="0">
                <a:solidFill>
                  <a:srgbClr val="C00000"/>
                </a:solidFill>
              </a:rPr>
              <a:t>III</a:t>
            </a:r>
            <a:r>
              <a:rPr lang="vi-VN" sz="4400" b="1">
                <a:solidFill>
                  <a:srgbClr val="C00000"/>
                </a:solidFill>
              </a:rPr>
              <a:t>. PHẦN KẾT THÚC</a:t>
            </a:r>
            <a:endParaRPr lang="vi-VN" sz="4400" b="1" dirty="0">
              <a:solidFill>
                <a:srgbClr val="C00000"/>
              </a:solidFill>
            </a:endParaRPr>
          </a:p>
        </p:txBody>
      </p:sp>
      <p:sp>
        <p:nvSpPr>
          <p:cNvPr id="3" name="Content Placeholder 2"/>
          <p:cNvSpPr>
            <a:spLocks noGrp="1"/>
          </p:cNvSpPr>
          <p:nvPr>
            <p:ph idx="1"/>
          </p:nvPr>
        </p:nvSpPr>
        <p:spPr>
          <a:xfrm>
            <a:off x="971600" y="1524000"/>
            <a:ext cx="7715200" cy="4054699"/>
          </a:xfrm>
        </p:spPr>
        <p:txBody>
          <a:bodyPr>
            <a:noAutofit/>
          </a:bodyPr>
          <a:lstStyle/>
          <a:p>
            <a:r>
              <a:rPr lang="vi-VN" b="1" dirty="0" smtClean="0">
                <a:solidFill>
                  <a:srgbClr val="7030A0"/>
                </a:solidFill>
                <a:latin typeface="+mn-lt"/>
              </a:rPr>
              <a:t>Thả lỏng:</a:t>
            </a:r>
          </a:p>
          <a:p>
            <a:pPr marL="0" indent="0">
              <a:buNone/>
            </a:pPr>
            <a:r>
              <a:rPr lang="en-US" sz="2000" dirty="0" smtClean="0">
                <a:solidFill>
                  <a:schemeClr val="tx1"/>
                </a:solidFill>
                <a:latin typeface="+mn-lt"/>
              </a:rPr>
              <a:t>         Rung </a:t>
            </a:r>
            <a:r>
              <a:rPr lang="en-US" sz="2000" dirty="0" err="1" smtClean="0">
                <a:solidFill>
                  <a:schemeClr val="tx1"/>
                </a:solidFill>
                <a:latin typeface="+mn-lt"/>
              </a:rPr>
              <a:t>lắc</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tay</a:t>
            </a:r>
            <a:r>
              <a:rPr lang="en-US" sz="2000" dirty="0" smtClean="0">
                <a:solidFill>
                  <a:schemeClr val="tx1"/>
                </a:solidFill>
                <a:latin typeface="+mn-lt"/>
              </a:rPr>
              <a:t>, </a:t>
            </a:r>
            <a:r>
              <a:rPr lang="en-US" sz="2000" dirty="0" err="1" smtClean="0">
                <a:solidFill>
                  <a:schemeClr val="tx1"/>
                </a:solidFill>
                <a:latin typeface="+mn-lt"/>
              </a:rPr>
              <a:t>cổ</a:t>
            </a:r>
            <a:r>
              <a:rPr lang="en-US" sz="2000" dirty="0" smtClean="0">
                <a:solidFill>
                  <a:schemeClr val="tx1"/>
                </a:solidFill>
                <a:latin typeface="+mn-lt"/>
              </a:rPr>
              <a:t> </a:t>
            </a:r>
            <a:r>
              <a:rPr lang="en-US" sz="2000" dirty="0" err="1" smtClean="0">
                <a:solidFill>
                  <a:schemeClr val="tx1"/>
                </a:solidFill>
                <a:latin typeface="+mn-lt"/>
              </a:rPr>
              <a:t>chân</a:t>
            </a:r>
            <a:r>
              <a:rPr lang="en-US" sz="2000" dirty="0" smtClean="0">
                <a:solidFill>
                  <a:schemeClr val="tx1"/>
                </a:solidFill>
                <a:latin typeface="+mn-lt"/>
              </a:rPr>
              <a:t> </a:t>
            </a:r>
            <a:r>
              <a:rPr lang="en-US" sz="2000" dirty="0" err="1" smtClean="0">
                <a:solidFill>
                  <a:schemeClr val="tx1"/>
                </a:solidFill>
                <a:latin typeface="+mn-lt"/>
              </a:rPr>
              <a:t>kết</a:t>
            </a:r>
            <a:r>
              <a:rPr lang="en-US" sz="2000" dirty="0" smtClean="0">
                <a:solidFill>
                  <a:schemeClr val="tx1"/>
                </a:solidFill>
                <a:latin typeface="+mn-lt"/>
              </a:rPr>
              <a:t> </a:t>
            </a:r>
            <a:r>
              <a:rPr lang="en-US" sz="2000" dirty="0" err="1" smtClean="0">
                <a:solidFill>
                  <a:schemeClr val="tx1"/>
                </a:solidFill>
                <a:latin typeface="+mn-lt"/>
              </a:rPr>
              <a:t>hợp</a:t>
            </a:r>
            <a:r>
              <a:rPr lang="en-US" sz="2000" dirty="0" smtClean="0">
                <a:solidFill>
                  <a:schemeClr val="tx1"/>
                </a:solidFill>
                <a:latin typeface="+mn-lt"/>
              </a:rPr>
              <a:t> </a:t>
            </a:r>
            <a:r>
              <a:rPr lang="en-US" sz="2000" dirty="0" err="1" smtClean="0">
                <a:solidFill>
                  <a:schemeClr val="tx1"/>
                </a:solidFill>
                <a:latin typeface="+mn-lt"/>
              </a:rPr>
              <a:t>hít</a:t>
            </a:r>
            <a:r>
              <a:rPr lang="en-US" sz="2000" dirty="0" smtClean="0">
                <a:solidFill>
                  <a:schemeClr val="tx1"/>
                </a:solidFill>
                <a:latin typeface="+mn-lt"/>
              </a:rPr>
              <a:t> </a:t>
            </a:r>
            <a:r>
              <a:rPr lang="en-US" sz="2000" dirty="0" err="1" smtClean="0">
                <a:solidFill>
                  <a:schemeClr val="tx1"/>
                </a:solidFill>
                <a:latin typeface="+mn-lt"/>
              </a:rPr>
              <a:t>thở</a:t>
            </a:r>
            <a:r>
              <a:rPr lang="en-US" sz="2000" dirty="0" smtClean="0">
                <a:solidFill>
                  <a:schemeClr val="tx1"/>
                </a:solidFill>
                <a:latin typeface="+mn-lt"/>
              </a:rPr>
              <a:t> </a:t>
            </a:r>
            <a:r>
              <a:rPr lang="en-US" sz="2000" dirty="0" err="1" smtClean="0">
                <a:solidFill>
                  <a:schemeClr val="tx1"/>
                </a:solidFill>
                <a:latin typeface="+mn-lt"/>
              </a:rPr>
              <a:t>sâu</a:t>
            </a:r>
            <a:r>
              <a:rPr lang="en-US" sz="2000" dirty="0" smtClean="0">
                <a:solidFill>
                  <a:schemeClr val="tx1"/>
                </a:solidFill>
                <a:latin typeface="+mn-lt"/>
              </a:rPr>
              <a:t> 2 </a:t>
            </a:r>
            <a:r>
              <a:rPr lang="en-US" sz="2000" dirty="0" err="1" smtClean="0">
                <a:solidFill>
                  <a:schemeClr val="tx1"/>
                </a:solidFill>
                <a:latin typeface="+mn-lt"/>
              </a:rPr>
              <a:t>lần</a:t>
            </a:r>
            <a:r>
              <a:rPr lang="en-US" sz="2000" dirty="0" smtClean="0">
                <a:solidFill>
                  <a:schemeClr val="tx1"/>
                </a:solidFill>
                <a:latin typeface="+mn-lt"/>
              </a:rPr>
              <a:t> x 8 </a:t>
            </a:r>
            <a:r>
              <a:rPr lang="en-US" sz="2000" dirty="0" err="1" smtClean="0">
                <a:solidFill>
                  <a:schemeClr val="tx1"/>
                </a:solidFill>
                <a:latin typeface="+mn-lt"/>
              </a:rPr>
              <a:t>nhịp</a:t>
            </a:r>
            <a:r>
              <a:rPr lang="en-US" sz="2000" dirty="0" smtClean="0">
                <a:solidFill>
                  <a:schemeClr val="tx1"/>
                </a:solidFill>
                <a:latin typeface="+mn-lt"/>
              </a:rPr>
              <a:t>.</a:t>
            </a:r>
          </a:p>
          <a:p>
            <a:pPr marL="0" indent="0">
              <a:buNone/>
            </a:pPr>
            <a:endParaRPr lang="en-US" sz="2000" dirty="0" smtClean="0">
              <a:solidFill>
                <a:schemeClr val="tx1"/>
              </a:solidFill>
              <a:latin typeface="+mn-lt"/>
            </a:endParaRPr>
          </a:p>
          <a:p>
            <a:r>
              <a:rPr lang="vi-VN" sz="2000" b="1" dirty="0" smtClean="0">
                <a:solidFill>
                  <a:srgbClr val="7030A0"/>
                </a:solidFill>
                <a:latin typeface="+mn-lt"/>
              </a:rPr>
              <a:t>Củng </a:t>
            </a:r>
            <a:r>
              <a:rPr lang="vi-VN" sz="2000" b="1" dirty="0">
                <a:solidFill>
                  <a:srgbClr val="7030A0"/>
                </a:solidFill>
                <a:latin typeface="+mn-lt"/>
              </a:rPr>
              <a:t>cố</a:t>
            </a:r>
          </a:p>
          <a:p>
            <a:pPr marL="0" indent="0">
              <a:buNone/>
            </a:pPr>
            <a:r>
              <a:rPr lang="en-US" dirty="0" smtClean="0">
                <a:solidFill>
                  <a:schemeClr val="tx1"/>
                </a:solidFill>
                <a:latin typeface="+mn-lt"/>
              </a:rPr>
              <a:t>          </a:t>
            </a:r>
            <a:r>
              <a:rPr lang="vi-VN" dirty="0" smtClean="0">
                <a:solidFill>
                  <a:schemeClr val="tx1"/>
                </a:solidFill>
                <a:latin typeface="+mn-lt"/>
              </a:rPr>
              <a:t>Em </a:t>
            </a:r>
            <a:r>
              <a:rPr lang="vi-VN" dirty="0">
                <a:solidFill>
                  <a:schemeClr val="tx1"/>
                </a:solidFill>
                <a:latin typeface="+mn-lt"/>
              </a:rPr>
              <a:t>hãy nhắc lại nội dung của bài học ngày hôm </a:t>
            </a:r>
            <a:r>
              <a:rPr lang="vi-VN" dirty="0" smtClean="0">
                <a:solidFill>
                  <a:schemeClr val="tx1"/>
                </a:solidFill>
                <a:latin typeface="+mn-lt"/>
              </a:rPr>
              <a:t>nay</a:t>
            </a:r>
            <a:endParaRPr lang="en-US" dirty="0" smtClean="0">
              <a:solidFill>
                <a:schemeClr val="tx1"/>
              </a:solidFill>
              <a:latin typeface="+mn-lt"/>
            </a:endParaRPr>
          </a:p>
          <a:p>
            <a:pPr marL="0" indent="0">
              <a:buNone/>
            </a:pPr>
            <a:endParaRPr lang="en-US" sz="2000" dirty="0" smtClean="0">
              <a:solidFill>
                <a:srgbClr val="FF0000"/>
              </a:solidFill>
              <a:latin typeface="+mn-lt"/>
            </a:endParaRPr>
          </a:p>
          <a:p>
            <a:r>
              <a:rPr lang="nl-NL" sz="2000" b="1" dirty="0" smtClean="0">
                <a:solidFill>
                  <a:srgbClr val="7030A0"/>
                </a:solidFill>
                <a:latin typeface="+mn-lt"/>
              </a:rPr>
              <a:t>Nhận xét, đánh giá chung của buổi học. </a:t>
            </a:r>
          </a:p>
          <a:p>
            <a:pPr>
              <a:buNone/>
            </a:pPr>
            <a:endParaRPr lang="vi-VN" sz="2000" dirty="0" smtClean="0">
              <a:solidFill>
                <a:srgbClr val="FF0000"/>
              </a:solidFill>
              <a:latin typeface="+mn-lt"/>
            </a:endParaRPr>
          </a:p>
          <a:p>
            <a:r>
              <a:rPr lang="en-US" b="1" dirty="0" err="1" smtClean="0">
                <a:solidFill>
                  <a:srgbClr val="7030A0"/>
                </a:solidFill>
                <a:latin typeface="+mn-lt"/>
              </a:rPr>
              <a:t>Dặn</a:t>
            </a:r>
            <a:r>
              <a:rPr lang="en-US" b="1" dirty="0" smtClean="0">
                <a:solidFill>
                  <a:srgbClr val="7030A0"/>
                </a:solidFill>
                <a:latin typeface="+mn-lt"/>
              </a:rPr>
              <a:t> </a:t>
            </a:r>
            <a:r>
              <a:rPr lang="en-US" b="1" dirty="0" err="1" smtClean="0">
                <a:solidFill>
                  <a:srgbClr val="7030A0"/>
                </a:solidFill>
                <a:latin typeface="+mn-lt"/>
              </a:rPr>
              <a:t>dò</a:t>
            </a:r>
            <a:r>
              <a:rPr lang="en-US" b="1" dirty="0" smtClean="0">
                <a:solidFill>
                  <a:srgbClr val="7030A0"/>
                </a:solidFill>
                <a:latin typeface="+mn-lt"/>
              </a:rPr>
              <a:t> </a:t>
            </a:r>
            <a:r>
              <a:rPr lang="en-US" b="1" dirty="0" err="1" smtClean="0">
                <a:solidFill>
                  <a:srgbClr val="7030A0"/>
                </a:solidFill>
                <a:latin typeface="+mn-lt"/>
              </a:rPr>
              <a:t>và</a:t>
            </a:r>
            <a:r>
              <a:rPr lang="en-US" b="1" dirty="0" smtClean="0">
                <a:solidFill>
                  <a:srgbClr val="7030A0"/>
                </a:solidFill>
                <a:latin typeface="+mn-lt"/>
              </a:rPr>
              <a:t> </a:t>
            </a:r>
            <a:r>
              <a:rPr lang="en-US" b="1" dirty="0" err="1" smtClean="0">
                <a:solidFill>
                  <a:srgbClr val="7030A0"/>
                </a:solidFill>
                <a:latin typeface="+mn-lt"/>
              </a:rPr>
              <a:t>làm</a:t>
            </a:r>
            <a:r>
              <a:rPr lang="en-US" b="1" dirty="0" smtClean="0">
                <a:solidFill>
                  <a:srgbClr val="7030A0"/>
                </a:solidFill>
                <a:latin typeface="+mn-lt"/>
              </a:rPr>
              <a:t> </a:t>
            </a:r>
            <a:r>
              <a:rPr lang="en-US" b="1" dirty="0" err="1" smtClean="0">
                <a:solidFill>
                  <a:srgbClr val="7030A0"/>
                </a:solidFill>
                <a:latin typeface="+mn-lt"/>
              </a:rPr>
              <a:t>thủ</a:t>
            </a:r>
            <a:r>
              <a:rPr lang="en-US" b="1" dirty="0" smtClean="0">
                <a:solidFill>
                  <a:srgbClr val="7030A0"/>
                </a:solidFill>
                <a:latin typeface="+mn-lt"/>
              </a:rPr>
              <a:t> </a:t>
            </a:r>
            <a:r>
              <a:rPr lang="en-US" b="1" dirty="0" err="1" smtClean="0">
                <a:solidFill>
                  <a:srgbClr val="7030A0"/>
                </a:solidFill>
                <a:latin typeface="+mn-lt"/>
              </a:rPr>
              <a:t>tục</a:t>
            </a:r>
            <a:r>
              <a:rPr lang="en-US" b="1" dirty="0" smtClean="0">
                <a:solidFill>
                  <a:srgbClr val="7030A0"/>
                </a:solidFill>
                <a:latin typeface="+mn-lt"/>
              </a:rPr>
              <a:t> </a:t>
            </a:r>
            <a:r>
              <a:rPr lang="en-US" b="1" dirty="0" err="1" smtClean="0">
                <a:solidFill>
                  <a:srgbClr val="7030A0"/>
                </a:solidFill>
                <a:latin typeface="+mn-lt"/>
              </a:rPr>
              <a:t>xuống</a:t>
            </a:r>
            <a:r>
              <a:rPr lang="en-US" b="1" dirty="0" smtClean="0">
                <a:solidFill>
                  <a:srgbClr val="7030A0"/>
                </a:solidFill>
                <a:latin typeface="+mn-lt"/>
              </a:rPr>
              <a:t> </a:t>
            </a:r>
            <a:r>
              <a:rPr lang="en-US" b="1" dirty="0" err="1" smtClean="0">
                <a:solidFill>
                  <a:srgbClr val="7030A0"/>
                </a:solidFill>
                <a:latin typeface="+mn-lt"/>
              </a:rPr>
              <a:t>lớp</a:t>
            </a:r>
            <a:r>
              <a:rPr lang="en-US" b="1" dirty="0" smtClean="0">
                <a:solidFill>
                  <a:srgbClr val="7030A0"/>
                </a:solidFill>
                <a:latin typeface="+mn-lt"/>
              </a:rPr>
              <a:t>.</a:t>
            </a:r>
            <a:endParaRPr lang="vi-VN" b="1" dirty="0">
              <a:solidFill>
                <a:srgbClr val="7030A0"/>
              </a:solidFill>
              <a:latin typeface="+mn-lt"/>
            </a:endParaRPr>
          </a:p>
          <a:p>
            <a:pPr marL="0" indent="0" algn="just">
              <a:buNone/>
            </a:pPr>
            <a:r>
              <a:rPr lang="vi-VN" sz="2000" dirty="0">
                <a:solidFill>
                  <a:srgbClr val="FF0000"/>
                </a:solidFill>
                <a:latin typeface="+mn-lt"/>
              </a:rPr>
              <a:t>  </a:t>
            </a:r>
          </a:p>
        </p:txBody>
      </p:sp>
    </p:spTree>
    <p:extLst>
      <p:ext uri="{BB962C8B-B14F-4D97-AF65-F5344CB8AC3E}">
        <p14:creationId xmlns:p14="http://schemas.microsoft.com/office/powerpoint/2010/main" val="1266620370"/>
      </p:ext>
    </p:extLst>
  </p:cSld>
  <p:clrMapOvr>
    <a:masterClrMapping/>
  </p:clrMapOvr>
  <p:transition spd="slow">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609600" y="762000"/>
            <a:ext cx="8229600" cy="5410200"/>
          </a:xfrm>
          <a:prstGeom prst="rect">
            <a:avLst/>
          </a:prstGeom>
          <a:solidFill>
            <a:srgbClr val="FFFFFF"/>
          </a:solidFill>
          <a:ln w="38100" cmpd="dbl">
            <a:solidFill>
              <a:srgbClr val="0000FF"/>
            </a:solidFill>
            <a:miter lim="800000"/>
            <a:headEnd/>
            <a:tailEnd/>
          </a:ln>
          <a:effectLst/>
        </p:spPr>
        <p:txBody>
          <a:bodyPr wrap="none" anchor="ctr"/>
          <a:lstStyle/>
          <a:p>
            <a:endParaRPr lang="en-US"/>
          </a:p>
        </p:txBody>
      </p:sp>
      <p:sp>
        <p:nvSpPr>
          <p:cNvPr id="159747" name="WordArt 3"/>
          <p:cNvSpPr>
            <a:spLocks noChangeArrowheads="1" noChangeShapeType="1" noTextEdit="1"/>
          </p:cNvSpPr>
          <p:nvPr/>
        </p:nvSpPr>
        <p:spPr bwMode="auto">
          <a:xfrm>
            <a:off x="990600" y="762000"/>
            <a:ext cx="7543800" cy="1447800"/>
          </a:xfrm>
          <a:prstGeom prst="rect">
            <a:avLst/>
          </a:prstGeom>
        </p:spPr>
        <p:txBody>
          <a:bodyPr wrap="none" fromWordArt="1">
            <a:prstTxWarp prst="textDoubleWave1">
              <a:avLst>
                <a:gd name="adj1" fmla="val 6500"/>
                <a:gd name="adj2" fmla="val 0"/>
              </a:avLst>
            </a:prstTxWarp>
          </a:bodyPr>
          <a:lstStyle/>
          <a:p>
            <a:pPr algn="ctr"/>
            <a:r>
              <a:rPr lang="en-US" sz="3600" b="1" kern="10" smtClean="0">
                <a:ln w="19050">
                  <a:solidFill>
                    <a:srgbClr val="00CCFF"/>
                  </a:solidFill>
                  <a:round/>
                  <a:headEnd/>
                  <a:tailEnd/>
                </a:ln>
                <a:solidFill>
                  <a:srgbClr val="0066CC"/>
                </a:solidFill>
                <a:effectLst>
                  <a:outerShdw dist="35921" dir="2700000" algn="ctr" rotWithShape="0">
                    <a:srgbClr val="990000"/>
                  </a:outerShdw>
                </a:effectLst>
                <a:latin typeface="Times New Roman (Body)"/>
              </a:rPr>
              <a:t>Xin chào và  hẹn gặp lại các em vào tiết học sau</a:t>
            </a:r>
            <a:endParaRPr lang="en-US" sz="3600" b="1" kern="10">
              <a:ln w="19050">
                <a:solidFill>
                  <a:srgbClr val="00CCFF"/>
                </a:solidFill>
                <a:round/>
                <a:headEnd/>
                <a:tailEnd/>
              </a:ln>
              <a:solidFill>
                <a:srgbClr val="0066CC"/>
              </a:solidFill>
              <a:effectLst>
                <a:outerShdw dist="35921" dir="2700000" algn="ctr" rotWithShape="0">
                  <a:srgbClr val="990000"/>
                </a:outerShdw>
              </a:effectLst>
              <a:latin typeface="Times New Roman (Body)"/>
            </a:endParaRPr>
          </a:p>
        </p:txBody>
      </p:sp>
      <p:pic>
        <p:nvPicPr>
          <p:cNvPr id="159752" name="Picture 8" descr="party_animals_e0"/>
          <p:cNvPicPr>
            <a:picLocks noChangeAspect="1" noChangeArrowheads="1" noCrop="1"/>
          </p:cNvPicPr>
          <p:nvPr/>
        </p:nvPicPr>
        <p:blipFill>
          <a:blip r:embed="rId2"/>
          <a:srcRect/>
          <a:stretch>
            <a:fillRect/>
          </a:stretch>
        </p:blipFill>
        <p:spPr bwMode="auto">
          <a:xfrm>
            <a:off x="1752600" y="3200400"/>
            <a:ext cx="5791200" cy="2514600"/>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9747"/>
                                        </p:tgtEl>
                                        <p:attrNameLst>
                                          <p:attrName>style.visibility</p:attrName>
                                        </p:attrNameLst>
                                      </p:cBhvr>
                                      <p:to>
                                        <p:strVal val="visible"/>
                                      </p:to>
                                    </p:set>
                                    <p:animEffect transition="in" filter="blinds(horizontal)">
                                      <p:cBhvr>
                                        <p:cTn id="7" dur="500"/>
                                        <p:tgtEl>
                                          <p:spTgt spid="15974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grpId="1" nodeType="clickEffect">
                                  <p:stCondLst>
                                    <p:cond delay="0"/>
                                  </p:stCondLst>
                                  <p:childTnLst>
                                    <p:set>
                                      <p:cBhvr>
                                        <p:cTn id="11" dur="1" fill="hold">
                                          <p:stCondLst>
                                            <p:cond delay="0"/>
                                          </p:stCondLst>
                                        </p:cTn>
                                        <p:tgtEl>
                                          <p:spTgt spid="159747"/>
                                        </p:tgtEl>
                                        <p:attrNameLst>
                                          <p:attrName>style.visibility</p:attrName>
                                        </p:attrNameLst>
                                      </p:cBhvr>
                                      <p:to>
                                        <p:strVal val="visible"/>
                                      </p:to>
                                    </p:set>
                                    <p:animEffect transition="in" filter="wheel(8)">
                                      <p:cBhvr>
                                        <p:cTn id="12" dur="2000"/>
                                        <p:tgtEl>
                                          <p:spTgt spid="159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7" grpId="0" animBg="1"/>
      <p:bldP spid="15974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23528" y="188640"/>
            <a:ext cx="8229600" cy="86409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
            </a:r>
            <a:br>
              <a:rPr lang="vi-VN" sz="4000" b="1" dirty="0">
                <a:solidFill>
                  <a:srgbClr val="C00000"/>
                </a:solidFill>
                <a:latin typeface="+mn-lt"/>
              </a:rPr>
            </a:br>
            <a:r>
              <a:rPr lang="vi-VN" sz="4000" b="1" dirty="0">
                <a:solidFill>
                  <a:srgbClr val="C00000"/>
                </a:solidFill>
                <a:latin typeface="+mn-lt"/>
              </a:rPr>
              <a:t>I. PHẦN MỞ ĐẦU</a:t>
            </a:r>
            <a:endParaRPr lang="vi-VN" sz="3200" b="1" dirty="0">
              <a:solidFill>
                <a:srgbClr val="C00000"/>
              </a:solidFill>
              <a:latin typeface="+mn-lt"/>
            </a:endParaRPr>
          </a:p>
        </p:txBody>
      </p:sp>
      <p:sp>
        <p:nvSpPr>
          <p:cNvPr id="9" name="Content Placeholder 8"/>
          <p:cNvSpPr>
            <a:spLocks noGrp="1"/>
          </p:cNvSpPr>
          <p:nvPr>
            <p:ph idx="1"/>
          </p:nvPr>
        </p:nvSpPr>
        <p:spPr>
          <a:xfrm>
            <a:off x="493203" y="1268760"/>
            <a:ext cx="8229600" cy="4525963"/>
          </a:xfrm>
        </p:spPr>
        <p:txBody>
          <a:bodyPr/>
          <a:lstStyle/>
          <a:p>
            <a:pPr marL="0" indent="0">
              <a:buNone/>
            </a:pPr>
            <a:r>
              <a:rPr lang="vi-VN" dirty="0">
                <a:solidFill>
                  <a:srgbClr val="0070C0"/>
                </a:solidFill>
                <a:latin typeface="+mn-lt"/>
              </a:rPr>
              <a:t>1, KHỞI </a:t>
            </a:r>
            <a:r>
              <a:rPr lang="vi-VN" dirty="0" smtClean="0">
                <a:solidFill>
                  <a:srgbClr val="0070C0"/>
                </a:solidFill>
                <a:latin typeface="+mn-lt"/>
              </a:rPr>
              <a:t>ĐỘNG</a:t>
            </a:r>
            <a:endParaRPr lang="en-US" dirty="0" smtClean="0">
              <a:solidFill>
                <a:srgbClr val="0070C0"/>
              </a:solidFill>
              <a:latin typeface="+mn-lt"/>
            </a:endParaRPr>
          </a:p>
          <a:p>
            <a:r>
              <a:rPr lang="vi-VN" dirty="0">
                <a:solidFill>
                  <a:srgbClr val="0070C0"/>
                </a:solidFill>
                <a:latin typeface="+mn-lt"/>
              </a:rPr>
              <a:t>Gv HD học sinh khởi động</a:t>
            </a:r>
            <a:r>
              <a:rPr lang="vi-VN" dirty="0">
                <a:solidFill>
                  <a:srgbClr val="00B0F0"/>
                </a:solidFill>
                <a:latin typeface="+mn-lt"/>
              </a:rPr>
              <a:t>.</a:t>
            </a:r>
          </a:p>
        </p:txBody>
      </p:sp>
      <p:pic>
        <p:nvPicPr>
          <p:cNvPr id="10" name="Content Placeholder 6"/>
          <p:cNvPicPr>
            <a:picLocks noChangeAspect="1"/>
          </p:cNvPicPr>
          <p:nvPr/>
        </p:nvPicPr>
        <p:blipFill rotWithShape="1">
          <a:blip r:embed="rId2">
            <a:extLst>
              <a:ext uri="{28A0092B-C50C-407E-A947-70E740481C1C}">
                <a14:useLocalDpi xmlns:a14="http://schemas.microsoft.com/office/drawing/2010/main" val="0"/>
              </a:ext>
            </a:extLst>
          </a:blip>
          <a:srcRect t="2296" r="10725"/>
          <a:stretch/>
        </p:blipFill>
        <p:spPr>
          <a:xfrm>
            <a:off x="899591" y="2438400"/>
            <a:ext cx="7416823" cy="4248471"/>
          </a:xfrm>
          <a:prstGeom prst="rect">
            <a:avLst/>
          </a:prstGeom>
        </p:spPr>
      </p:pic>
    </p:spTree>
    <p:extLst>
      <p:ext uri="{BB962C8B-B14F-4D97-AF65-F5344CB8AC3E}">
        <p14:creationId xmlns:p14="http://schemas.microsoft.com/office/powerpoint/2010/main" val="2322526039"/>
      </p:ext>
    </p:extLst>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heel(1)">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4525963"/>
          </a:xfrm>
        </p:spPr>
        <p:txBody>
          <a:bodyPr/>
          <a:lstStyle/>
          <a:p>
            <a:pPr marL="0" indent="0">
              <a:buNone/>
            </a:pPr>
            <a:r>
              <a:rPr lang="vi-VN" dirty="0">
                <a:solidFill>
                  <a:srgbClr val="C00000"/>
                </a:solidFill>
                <a:latin typeface="+mn-lt"/>
              </a:rPr>
              <a:t>2. TRÒ CHƠI BỔ TRỢ KHỞI </a:t>
            </a:r>
            <a:r>
              <a:rPr lang="vi-VN" dirty="0" smtClean="0">
                <a:solidFill>
                  <a:srgbClr val="C00000"/>
                </a:solidFill>
                <a:latin typeface="+mn-lt"/>
              </a:rPr>
              <a:t>ĐỘN</a:t>
            </a:r>
            <a:r>
              <a:rPr lang="en-US" dirty="0" smtClean="0">
                <a:solidFill>
                  <a:srgbClr val="C00000"/>
                </a:solidFill>
                <a:latin typeface="+mn-lt"/>
              </a:rPr>
              <a:t>G:</a:t>
            </a:r>
          </a:p>
          <a:p>
            <a:pPr marL="0" indent="0">
              <a:buNone/>
            </a:pPr>
            <a:r>
              <a:rPr lang="en-US" dirty="0" smtClean="0">
                <a:solidFill>
                  <a:srgbClr val="FF0000"/>
                </a:solidFill>
                <a:latin typeface="+mn-lt"/>
              </a:rPr>
              <a:t>     </a:t>
            </a:r>
            <a:r>
              <a:rPr lang="vi-VN" dirty="0" smtClean="0">
                <a:solidFill>
                  <a:srgbClr val="0070C0"/>
                </a:solidFill>
                <a:latin typeface="+mn-lt"/>
              </a:rPr>
              <a:t>- </a:t>
            </a:r>
            <a:r>
              <a:rPr lang="vi-VN" dirty="0">
                <a:solidFill>
                  <a:srgbClr val="0070C0"/>
                </a:solidFill>
                <a:latin typeface="+mn-lt"/>
              </a:rPr>
              <a:t>Trò </a:t>
            </a:r>
            <a:r>
              <a:rPr lang="vi-VN" dirty="0" smtClean="0">
                <a:solidFill>
                  <a:srgbClr val="0070C0"/>
                </a:solidFill>
                <a:latin typeface="+mn-lt"/>
              </a:rPr>
              <a:t>chơi</a:t>
            </a:r>
            <a:r>
              <a:rPr lang="en-US" dirty="0">
                <a:solidFill>
                  <a:srgbClr val="0070C0"/>
                </a:solidFill>
                <a:latin typeface="+mn-lt"/>
              </a:rPr>
              <a:t> “ </a:t>
            </a:r>
            <a:r>
              <a:rPr lang="en-US" dirty="0" err="1">
                <a:solidFill>
                  <a:srgbClr val="0070C0"/>
                </a:solidFill>
                <a:latin typeface="+mn-lt"/>
              </a:rPr>
              <a:t>nhóm</a:t>
            </a:r>
            <a:r>
              <a:rPr lang="en-US" dirty="0">
                <a:solidFill>
                  <a:srgbClr val="0070C0"/>
                </a:solidFill>
                <a:latin typeface="+mn-lt"/>
              </a:rPr>
              <a:t> </a:t>
            </a:r>
            <a:r>
              <a:rPr lang="en-US" dirty="0" err="1">
                <a:solidFill>
                  <a:srgbClr val="0070C0"/>
                </a:solidFill>
                <a:latin typeface="+mn-lt"/>
              </a:rPr>
              <a:t>ba</a:t>
            </a:r>
            <a:r>
              <a:rPr lang="en-US" dirty="0">
                <a:solidFill>
                  <a:srgbClr val="0070C0"/>
                </a:solidFill>
                <a:latin typeface="+mn-lt"/>
              </a:rPr>
              <a:t> </a:t>
            </a:r>
            <a:r>
              <a:rPr lang="en-US" dirty="0" err="1" smtClean="0">
                <a:solidFill>
                  <a:srgbClr val="0070C0"/>
                </a:solidFill>
                <a:latin typeface="+mn-lt"/>
              </a:rPr>
              <a:t>nhóm</a:t>
            </a:r>
            <a:r>
              <a:rPr lang="en-US" dirty="0" smtClean="0">
                <a:solidFill>
                  <a:srgbClr val="0070C0"/>
                </a:solidFill>
                <a:latin typeface="+mn-lt"/>
              </a:rPr>
              <a:t> </a:t>
            </a:r>
            <a:r>
              <a:rPr lang="en-US" dirty="0" err="1">
                <a:solidFill>
                  <a:srgbClr val="0070C0"/>
                </a:solidFill>
                <a:latin typeface="+mn-lt"/>
              </a:rPr>
              <a:t>bảy</a:t>
            </a:r>
            <a:r>
              <a:rPr lang="en-US" dirty="0">
                <a:solidFill>
                  <a:srgbClr val="0070C0"/>
                </a:solidFill>
                <a:latin typeface="+mn-lt"/>
              </a:rPr>
              <a:t>”</a:t>
            </a:r>
          </a:p>
          <a:p>
            <a:pPr marL="0" indent="0">
              <a:lnSpc>
                <a:spcPct val="105000"/>
              </a:lnSpc>
              <a:spcAft>
                <a:spcPts val="800"/>
              </a:spcAft>
              <a:buNone/>
            </a:pPr>
            <a:r>
              <a:rPr lang="en-US" dirty="0">
                <a:solidFill>
                  <a:srgbClr val="0070C0"/>
                </a:solidFill>
                <a:latin typeface="+mn-lt"/>
              </a:rPr>
              <a:t> </a:t>
            </a:r>
            <a:r>
              <a:rPr lang="en-US" dirty="0" smtClean="0">
                <a:solidFill>
                  <a:srgbClr val="0070C0"/>
                </a:solidFill>
                <a:latin typeface="+mn-lt"/>
              </a:rPr>
              <a:t>    </a:t>
            </a:r>
            <a:r>
              <a:rPr lang="en-US" dirty="0" smtClean="0">
                <a:solidFill>
                  <a:srgbClr val="0070C0"/>
                </a:solidFill>
                <a:latin typeface="Times New Roman"/>
                <a:ea typeface="Calibri"/>
              </a:rPr>
              <a:t>- GV </a:t>
            </a:r>
            <a:r>
              <a:rPr lang="en-US" dirty="0" err="1" smtClean="0">
                <a:solidFill>
                  <a:srgbClr val="0070C0"/>
                </a:solidFill>
                <a:latin typeface="Times New Roman"/>
                <a:ea typeface="Calibri"/>
              </a:rPr>
              <a:t>hướng</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dẫn</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cho</a:t>
            </a:r>
            <a:r>
              <a:rPr lang="en-US" dirty="0" smtClean="0">
                <a:solidFill>
                  <a:srgbClr val="0070C0"/>
                </a:solidFill>
                <a:latin typeface="Times New Roman"/>
                <a:ea typeface="Calibri"/>
              </a:rPr>
              <a:t> HS </a:t>
            </a:r>
            <a:r>
              <a:rPr lang="en-US" dirty="0" err="1" smtClean="0">
                <a:solidFill>
                  <a:srgbClr val="0070C0"/>
                </a:solidFill>
                <a:latin typeface="Times New Roman"/>
                <a:ea typeface="Calibri"/>
              </a:rPr>
              <a:t>chơi</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trò</a:t>
            </a:r>
            <a:r>
              <a:rPr lang="en-US" dirty="0" smtClean="0">
                <a:solidFill>
                  <a:srgbClr val="0070C0"/>
                </a:solidFill>
                <a:latin typeface="Times New Roman"/>
                <a:ea typeface="Calibri"/>
              </a:rPr>
              <a:t> </a:t>
            </a:r>
            <a:r>
              <a:rPr lang="en-US" dirty="0" err="1" smtClean="0">
                <a:solidFill>
                  <a:srgbClr val="0070C0"/>
                </a:solidFill>
                <a:latin typeface="Times New Roman"/>
                <a:ea typeface="Calibri"/>
              </a:rPr>
              <a:t>chơi</a:t>
            </a:r>
            <a:endParaRPr lang="en-US" dirty="0" smtClean="0">
              <a:solidFill>
                <a:srgbClr val="0070C0"/>
              </a:solidFill>
              <a:latin typeface="Times New Roman"/>
              <a:ea typeface="Calibri"/>
            </a:endParaRPr>
          </a:p>
          <a:p>
            <a:pPr marL="0" indent="0">
              <a:lnSpc>
                <a:spcPct val="105000"/>
              </a:lnSpc>
              <a:spcAft>
                <a:spcPts val="800"/>
              </a:spcAft>
              <a:buNone/>
            </a:pPr>
            <a:endParaRPr lang="en-US" sz="1800" dirty="0" smtClean="0">
              <a:solidFill>
                <a:srgbClr val="0070C0"/>
              </a:solidFill>
              <a:latin typeface="Calibri"/>
              <a:ea typeface="Calibri"/>
            </a:endParaRPr>
          </a:p>
          <a:p>
            <a:pPr marL="0" indent="0">
              <a:buNone/>
            </a:pPr>
            <a:endParaRPr lang="vi-VN" dirty="0">
              <a:solidFill>
                <a:srgbClr val="0070C0"/>
              </a:solidFill>
              <a:latin typeface="+mn-lt"/>
            </a:endParaRPr>
          </a:p>
        </p:txBody>
      </p:sp>
      <p:pic>
        <p:nvPicPr>
          <p:cNvPr id="7170" name="Picture 2" descr="C:\Users\MrHien\Desktop\Bo anh lop 1 sách ket noi\7e373ecbedd11b8f42c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660272"/>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wheel(1)">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heel(1)">
                                      <p:cBhvr>
                                        <p:cTn id="20"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077888"/>
            <a:ext cx="8229600" cy="5616624"/>
          </a:xfrm>
        </p:spPr>
        <p:txBody>
          <a:bodyPr>
            <a:normAutofit/>
          </a:bodyPr>
          <a:lstStyle/>
          <a:p>
            <a:r>
              <a:rPr lang="vi-VN" b="1" u="sng" dirty="0">
                <a:solidFill>
                  <a:srgbClr val="C00000"/>
                </a:solidFill>
                <a:latin typeface="+mn-lt"/>
              </a:rPr>
              <a:t>KIẾN </a:t>
            </a:r>
            <a:r>
              <a:rPr lang="vi-VN" b="1" u="sng" dirty="0" smtClean="0">
                <a:solidFill>
                  <a:srgbClr val="C00000"/>
                </a:solidFill>
                <a:latin typeface="+mn-lt"/>
              </a:rPr>
              <a:t>THỨC</a:t>
            </a:r>
            <a:endParaRPr lang="en-US" b="1" u="sng" dirty="0" smtClean="0">
              <a:solidFill>
                <a:srgbClr val="C00000"/>
              </a:solidFill>
              <a:latin typeface="+mn-lt"/>
            </a:endParaRPr>
          </a:p>
          <a:p>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a:solidFill>
                  <a:srgbClr val="0070C0"/>
                </a:solidFill>
                <a:latin typeface="Times New Roman"/>
              </a:rPr>
              <a:t>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a:t>
            </a:r>
          </a:p>
          <a:p>
            <a:r>
              <a:rPr lang="en-US" b="1" dirty="0">
                <a:solidFill>
                  <a:srgbClr val="0070C0"/>
                </a:solidFill>
                <a:latin typeface="Times New Roman"/>
              </a:rPr>
              <a:t>- </a:t>
            </a:r>
            <a:r>
              <a:rPr lang="en-US" b="1" dirty="0" err="1">
                <a:solidFill>
                  <a:srgbClr val="0070C0"/>
                </a:solidFill>
                <a:latin typeface="Times New Roman"/>
              </a:rPr>
              <a:t>Khẩu</a:t>
            </a:r>
            <a:r>
              <a:rPr lang="en-US" b="1" dirty="0">
                <a:solidFill>
                  <a:srgbClr val="0070C0"/>
                </a:solidFill>
                <a:latin typeface="Times New Roman"/>
              </a:rPr>
              <a:t> </a:t>
            </a:r>
            <a:r>
              <a:rPr lang="en-US" b="1" dirty="0" err="1">
                <a:solidFill>
                  <a:srgbClr val="0070C0"/>
                </a:solidFill>
                <a:latin typeface="Times New Roman"/>
              </a:rPr>
              <a:t>lệnh</a:t>
            </a:r>
            <a:r>
              <a:rPr lang="en-US" b="1" dirty="0">
                <a:solidFill>
                  <a:srgbClr val="0070C0"/>
                </a:solidFill>
                <a:latin typeface="Times New Roman"/>
              </a:rPr>
              <a:t>: “</a:t>
            </a:r>
            <a:r>
              <a:rPr lang="en-US" b="1" dirty="0" err="1">
                <a:solidFill>
                  <a:srgbClr val="0070C0"/>
                </a:solidFill>
                <a:latin typeface="Times New Roman"/>
              </a:rPr>
              <a:t>Thành</a:t>
            </a:r>
            <a:r>
              <a:rPr lang="en-US" b="1" dirty="0">
                <a:solidFill>
                  <a:srgbClr val="0070C0"/>
                </a:solidFill>
                <a:latin typeface="Times New Roman"/>
              </a:rPr>
              <a:t> 1,2,3… </a:t>
            </a:r>
            <a:r>
              <a:rPr lang="en-US" b="1" dirty="0" err="1">
                <a:solidFill>
                  <a:srgbClr val="0070C0"/>
                </a:solidFill>
                <a:latin typeface="Times New Roman"/>
              </a:rPr>
              <a:t>hàng</a:t>
            </a:r>
            <a:r>
              <a:rPr lang="en-US" b="1" dirty="0">
                <a:solidFill>
                  <a:srgbClr val="0070C0"/>
                </a:solidFill>
                <a:latin typeface="Times New Roman"/>
              </a:rPr>
              <a:t> </a:t>
            </a:r>
            <a:r>
              <a:rPr lang="en-US" b="1" dirty="0" err="1">
                <a:solidFill>
                  <a:srgbClr val="0070C0"/>
                </a:solidFill>
                <a:latin typeface="Times New Roman"/>
              </a:rPr>
              <a:t>dọc</a:t>
            </a:r>
            <a:r>
              <a:rPr lang="en-US" b="1" dirty="0">
                <a:solidFill>
                  <a:srgbClr val="0070C0"/>
                </a:solidFill>
                <a:latin typeface="Times New Roman"/>
              </a:rPr>
              <a:t> – </a:t>
            </a:r>
            <a:r>
              <a:rPr lang="en-US" b="1" dirty="0" err="1">
                <a:solidFill>
                  <a:srgbClr val="0070C0"/>
                </a:solidFill>
                <a:latin typeface="Times New Roman"/>
              </a:rPr>
              <a:t>tập</a:t>
            </a:r>
            <a:r>
              <a:rPr lang="en-US" b="1" dirty="0">
                <a:solidFill>
                  <a:srgbClr val="0070C0"/>
                </a:solidFill>
                <a:latin typeface="Times New Roman"/>
              </a:rPr>
              <a:t> </a:t>
            </a:r>
            <a:r>
              <a:rPr lang="en-US" b="1" dirty="0" err="1">
                <a:solidFill>
                  <a:srgbClr val="0070C0"/>
                </a:solidFill>
                <a:latin typeface="Times New Roman"/>
              </a:rPr>
              <a:t>hợp</a:t>
            </a:r>
            <a:r>
              <a:rPr lang="en-US" b="1" dirty="0" smtClean="0">
                <a:solidFill>
                  <a:srgbClr val="0070C0"/>
                </a:solidFill>
                <a:latin typeface="Times New Roman"/>
              </a:rPr>
              <a:t>”</a:t>
            </a:r>
            <a:endParaRPr lang="en-US" b="1" dirty="0">
              <a:solidFill>
                <a:srgbClr val="0070C0"/>
              </a:solidFill>
              <a:latin typeface="Times New Roman"/>
            </a:endParaRPr>
          </a:p>
        </p:txBody>
      </p:sp>
      <p:sp>
        <p:nvSpPr>
          <p:cNvPr id="4" name="Title 1"/>
          <p:cNvSpPr>
            <a:spLocks noGrp="1"/>
          </p:cNvSpPr>
          <p:nvPr>
            <p:ph type="title"/>
          </p:nvPr>
        </p:nvSpPr>
        <p:spPr>
          <a:xfrm>
            <a:off x="611560" y="8353"/>
            <a:ext cx="8229600" cy="907504"/>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5300" dirty="0">
                <a:solidFill>
                  <a:srgbClr val="FF0000"/>
                </a:solidFill>
                <a:latin typeface="+mn-lt"/>
              </a:rPr>
              <a:t/>
            </a:r>
            <a:br>
              <a:rPr lang="vi-VN" sz="5300" dirty="0">
                <a:solidFill>
                  <a:srgbClr val="FF0000"/>
                </a:solidFill>
                <a:latin typeface="+mn-lt"/>
              </a:rPr>
            </a:br>
            <a:r>
              <a:rPr lang="vi-VN" sz="4900" b="1" dirty="0">
                <a:solidFill>
                  <a:schemeClr val="accent3">
                    <a:lumMod val="75000"/>
                  </a:schemeClr>
                </a:solidFill>
                <a:latin typeface="+mn-lt"/>
              </a:rPr>
              <a:t>II. PHẦN CƠ BẢN</a:t>
            </a:r>
            <a:endParaRPr lang="vi-VN" sz="4400" b="1" dirty="0">
              <a:solidFill>
                <a:schemeClr val="accent3">
                  <a:lumMod val="75000"/>
                </a:schemeClr>
              </a:solidFill>
              <a:latin typeface="+mn-lt"/>
            </a:endParaRPr>
          </a:p>
        </p:txBody>
      </p:sp>
      <p:pic>
        <p:nvPicPr>
          <p:cNvPr id="8194" name="Picture 2" descr="C:\Users\MrHien\Desktop\Bo anh lop 1 sách ket noi\21e5f30b2011d64f8f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4114800"/>
            <a:ext cx="6400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2" name="Horizontal Scroll 1"/>
          <p:cNvSpPr/>
          <p:nvPr/>
        </p:nvSpPr>
        <p:spPr>
          <a:xfrm>
            <a:off x="76200" y="2373086"/>
            <a:ext cx="4495800" cy="17526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Chỉ huy đưa tay phải ra trước, em đầu hàng đứng đối diện với chỉ huy các em khác đứng sau theo thứ tự từ thấp đến cao, tổ 2 đứng bên trái tổ 1.</a:t>
            </a:r>
            <a:endParaRPr lang="en-US" dirty="0">
              <a:solidFill>
                <a:srgbClr val="FFFF00"/>
              </a:solidFill>
            </a:endParaRPr>
          </a:p>
        </p:txBody>
      </p:sp>
      <p:sp>
        <p:nvSpPr>
          <p:cNvPr id="5" name="Rectangle 4"/>
          <p:cNvSpPr/>
          <p:nvPr/>
        </p:nvSpPr>
        <p:spPr>
          <a:xfrm>
            <a:off x="2895600" y="4074305"/>
            <a:ext cx="2513830" cy="369332"/>
          </a:xfrm>
          <a:prstGeom prst="rect">
            <a:avLst/>
          </a:prstGeom>
        </p:spPr>
        <p:txBody>
          <a:bodyPr wrap="none">
            <a:spAutoFit/>
          </a:bodyPr>
          <a:lstStyle/>
          <a:p>
            <a:r>
              <a:rPr lang="pt-BR" dirty="0">
                <a:solidFill>
                  <a:srgbClr val="FF0000"/>
                </a:solidFill>
              </a:rPr>
              <a:t>Cho HS quan sát </a:t>
            </a:r>
            <a:r>
              <a:rPr lang="pt-BR" dirty="0" smtClean="0">
                <a:solidFill>
                  <a:srgbClr val="FF0000"/>
                </a:solidFill>
              </a:rPr>
              <a:t>tranh</a:t>
            </a:r>
            <a:endParaRPr lang="en-US" dirty="0">
              <a:solidFill>
                <a:srgbClr val="FF0000"/>
              </a:solidFill>
            </a:endParaRPr>
          </a:p>
        </p:txBody>
      </p:sp>
      <p:sp>
        <p:nvSpPr>
          <p:cNvPr id="6" name="Cloud Callout 5"/>
          <p:cNvSpPr/>
          <p:nvPr/>
        </p:nvSpPr>
        <p:spPr>
          <a:xfrm>
            <a:off x="4887686" y="2362200"/>
            <a:ext cx="4103914" cy="1603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92D050"/>
                </a:solidFill>
              </a:rPr>
              <a:t>GV làm mẫu động tác kết hợp phân tích kĩ thuật động tác.</a:t>
            </a:r>
            <a:endParaRPr lang="en-US" dirty="0">
              <a:solidFill>
                <a:srgbClr val="92D050"/>
              </a:solidFill>
            </a:endParaRPr>
          </a:p>
        </p:txBody>
      </p:sp>
    </p:spTree>
    <p:extLst>
      <p:ext uri="{BB962C8B-B14F-4D97-AF65-F5344CB8AC3E}">
        <p14:creationId xmlns:p14="http://schemas.microsoft.com/office/powerpoint/2010/main" val="203024525"/>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circle(in)">
                                      <p:cBhvr>
                                        <p:cTn id="25" dur="20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heel(1)">
                                      <p:cBhvr>
                                        <p:cTn id="30" dur="20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6" y="0"/>
            <a:ext cx="4572000" cy="800219"/>
          </a:xfrm>
          <a:prstGeom prst="rect">
            <a:avLst/>
          </a:prstGeom>
        </p:spPr>
        <p:txBody>
          <a:bodyPr>
            <a:spAutoFit/>
          </a:bodyPr>
          <a:lstStyle/>
          <a:p>
            <a:r>
              <a:rPr lang="vi-VN" sz="2800" dirty="0">
                <a:solidFill>
                  <a:srgbClr val="FF0000"/>
                </a:solidFill>
              </a:rPr>
              <a:t>Dóng hàng.</a:t>
            </a:r>
          </a:p>
          <a:p>
            <a:r>
              <a:rPr lang="vi-VN" dirty="0">
                <a:solidFill>
                  <a:srgbClr val="00B0F0"/>
                </a:solidFill>
              </a:rPr>
              <a:t>- Khẩu lệnh: “nhìn trước – thẳng” – “thôi”</a:t>
            </a:r>
          </a:p>
        </p:txBody>
      </p:sp>
      <p:pic>
        <p:nvPicPr>
          <p:cNvPr id="9218" name="Picture 2" descr="C:\Users\MrHien\Desktop\Bo anh lop 1 sách ket noi\bfa63b4de8571e0947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08533"/>
            <a:ext cx="6019800" cy="4773267"/>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p:cNvSpPr/>
          <p:nvPr/>
        </p:nvSpPr>
        <p:spPr>
          <a:xfrm>
            <a:off x="228600" y="800219"/>
            <a:ext cx="5410200" cy="11809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Em đầu hàng giơ tay phải lên cao, các em khác đặt tay trái lên vai em đứng trước. khi có khẩu lệnh “thôi” bỏ tay xuống về tư thế đứng nghiêm.</a:t>
            </a:r>
            <a:endParaRPr lang="en-US" dirty="0">
              <a:solidFill>
                <a:srgbClr val="FFFF00"/>
              </a:solidFill>
            </a:endParaRPr>
          </a:p>
        </p:txBody>
      </p:sp>
      <p:sp>
        <p:nvSpPr>
          <p:cNvPr id="6" name="Cloud Callout 5"/>
          <p:cNvSpPr/>
          <p:nvPr/>
        </p:nvSpPr>
        <p:spPr>
          <a:xfrm>
            <a:off x="5715000" y="533400"/>
            <a:ext cx="3429000" cy="288193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 GV </a:t>
            </a:r>
            <a:r>
              <a:rPr lang="en-US" sz="2400" dirty="0" err="1">
                <a:solidFill>
                  <a:srgbClr val="FF0000"/>
                </a:solidFill>
              </a:rPr>
              <a:t>hô</a:t>
            </a:r>
            <a:r>
              <a:rPr lang="en-US" sz="2400" dirty="0">
                <a:solidFill>
                  <a:srgbClr val="FF0000"/>
                </a:solidFill>
              </a:rPr>
              <a:t> - HS </a:t>
            </a:r>
            <a:r>
              <a:rPr lang="en-US" sz="2400" dirty="0" err="1">
                <a:solidFill>
                  <a:srgbClr val="FF0000"/>
                </a:solidFill>
              </a:rPr>
              <a:t>tập</a:t>
            </a:r>
            <a:r>
              <a:rPr lang="en-US" sz="2400" dirty="0">
                <a:solidFill>
                  <a:srgbClr val="FF0000"/>
                </a:solidFill>
              </a:rPr>
              <a:t> </a:t>
            </a:r>
            <a:r>
              <a:rPr lang="en-US" sz="2400" dirty="0" err="1">
                <a:solidFill>
                  <a:srgbClr val="FF0000"/>
                </a:solidFill>
              </a:rPr>
              <a:t>theo</a:t>
            </a:r>
            <a:r>
              <a:rPr lang="en-US" sz="2400" dirty="0">
                <a:solidFill>
                  <a:srgbClr val="FF0000"/>
                </a:solidFill>
              </a:rPr>
              <a:t> </a:t>
            </a:r>
            <a:r>
              <a:rPr lang="en-US" sz="2400" dirty="0" err="1">
                <a:solidFill>
                  <a:srgbClr val="FF0000"/>
                </a:solidFill>
              </a:rPr>
              <a:t>Gv</a:t>
            </a:r>
            <a:r>
              <a:rPr lang="en-US" sz="2400" dirty="0">
                <a:solidFill>
                  <a:srgbClr val="FF0000"/>
                </a:solidFill>
              </a:rPr>
              <a:t>.</a:t>
            </a:r>
          </a:p>
          <a:p>
            <a:pPr algn="ctr"/>
            <a:r>
              <a:rPr lang="en-US" sz="2400" dirty="0">
                <a:solidFill>
                  <a:srgbClr val="FF0000"/>
                </a:solidFill>
              </a:rPr>
              <a:t>- </a:t>
            </a:r>
            <a:r>
              <a:rPr lang="en-US" sz="2400" dirty="0" err="1">
                <a:solidFill>
                  <a:srgbClr val="FF0000"/>
                </a:solidFill>
              </a:rPr>
              <a:t>Gv</a:t>
            </a:r>
            <a:r>
              <a:rPr lang="en-US" sz="2400" dirty="0">
                <a:solidFill>
                  <a:srgbClr val="FF0000"/>
                </a:solidFill>
              </a:rPr>
              <a:t>  </a:t>
            </a:r>
            <a:r>
              <a:rPr lang="en-US" sz="2400" dirty="0" err="1">
                <a:solidFill>
                  <a:srgbClr val="FF0000"/>
                </a:solidFill>
              </a:rPr>
              <a:t>quan</a:t>
            </a:r>
            <a:r>
              <a:rPr lang="en-US" sz="2400" dirty="0">
                <a:solidFill>
                  <a:srgbClr val="FF0000"/>
                </a:solidFill>
              </a:rPr>
              <a:t> </a:t>
            </a:r>
            <a:r>
              <a:rPr lang="en-US" sz="2400" dirty="0" err="1">
                <a:solidFill>
                  <a:srgbClr val="FF0000"/>
                </a:solidFill>
              </a:rPr>
              <a:t>sát</a:t>
            </a:r>
            <a:r>
              <a:rPr lang="en-US" sz="2400" dirty="0">
                <a:solidFill>
                  <a:srgbClr val="FF0000"/>
                </a:solidFill>
              </a:rPr>
              <a:t>, </a:t>
            </a:r>
            <a:r>
              <a:rPr lang="en-US" sz="2400" dirty="0" err="1">
                <a:solidFill>
                  <a:srgbClr val="FF0000"/>
                </a:solidFill>
              </a:rPr>
              <a:t>sửa</a:t>
            </a:r>
            <a:r>
              <a:rPr lang="en-US" sz="2400" dirty="0">
                <a:solidFill>
                  <a:srgbClr val="FF0000"/>
                </a:solidFill>
              </a:rPr>
              <a:t> </a:t>
            </a:r>
            <a:r>
              <a:rPr lang="en-US" sz="2400" dirty="0" err="1">
                <a:solidFill>
                  <a:srgbClr val="FF0000"/>
                </a:solidFill>
              </a:rPr>
              <a:t>sai</a:t>
            </a:r>
            <a:r>
              <a:rPr lang="en-US" sz="2400" dirty="0">
                <a:solidFill>
                  <a:srgbClr val="FF0000"/>
                </a:solidFill>
              </a:rPr>
              <a:t> </a:t>
            </a:r>
            <a:r>
              <a:rPr lang="en-US" sz="2400" dirty="0" err="1">
                <a:solidFill>
                  <a:srgbClr val="FF0000"/>
                </a:solidFill>
              </a:rPr>
              <a:t>cho</a:t>
            </a:r>
            <a:r>
              <a:rPr lang="en-US" sz="2400" dirty="0">
                <a:solidFill>
                  <a:srgbClr val="FF0000"/>
                </a:solidFill>
              </a:rPr>
              <a:t> HS.</a:t>
            </a:r>
          </a:p>
        </p:txBody>
      </p:sp>
    </p:spTree>
    <p:extLst>
      <p:ext uri="{BB962C8B-B14F-4D97-AF65-F5344CB8AC3E}">
        <p14:creationId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heel(1)">
                                      <p:cBhvr>
                                        <p:cTn id="7" dur="2000"/>
                                        <p:tgtEl>
                                          <p:spTgt spid="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heel(1)">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animEffect transition="in" filter="wheel(1)">
                                      <p:cBhvr>
                                        <p:cTn id="15" dur="2000"/>
                                        <p:tgtEl>
                                          <p:spTgt spid="92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57" y="152400"/>
            <a:ext cx="4572000" cy="800219"/>
          </a:xfrm>
          <a:prstGeom prst="rect">
            <a:avLst/>
          </a:prstGeom>
        </p:spPr>
        <p:txBody>
          <a:bodyPr>
            <a:spAutoFit/>
          </a:bodyPr>
          <a:lstStyle/>
          <a:p>
            <a:r>
              <a:rPr lang="vi-VN" sz="2800" dirty="0">
                <a:solidFill>
                  <a:srgbClr val="FF0000"/>
                </a:solidFill>
              </a:rPr>
              <a:t>Điểm số hàng dọc</a:t>
            </a:r>
          </a:p>
          <a:p>
            <a:r>
              <a:rPr lang="vi-VN" dirty="0">
                <a:solidFill>
                  <a:srgbClr val="00B0F0"/>
                </a:solidFill>
              </a:rPr>
              <a:t>- Khẩu lệnh “ từ 1 đến hết – điểm số</a:t>
            </a:r>
            <a:r>
              <a:rPr lang="vi-VN" dirty="0"/>
              <a:t>”</a:t>
            </a:r>
          </a:p>
        </p:txBody>
      </p:sp>
      <p:pic>
        <p:nvPicPr>
          <p:cNvPr id="10242" name="Picture 2" descr="C:\Users\MrHien\Desktop\Bo anh lop 1 sách ket noi\bc42039cd08626d87f9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838200"/>
            <a:ext cx="5562600"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Horizontal Scroll 2"/>
          <p:cNvSpPr/>
          <p:nvPr/>
        </p:nvSpPr>
        <p:spPr>
          <a:xfrm>
            <a:off x="228600" y="914400"/>
            <a:ext cx="3200400" cy="331458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FFFF00"/>
                </a:solidFill>
              </a:rPr>
              <a:t>- Động tác: Lần lượt từ em đầu hàng quay mặt sang trái hô to số thứ tự của mình rồi quay mặt về tư thế ban đầu, em cuối hàng hô to số của minhg và hô “hết”.</a:t>
            </a:r>
            <a:endParaRPr lang="en-US" dirty="0">
              <a:solidFill>
                <a:srgbClr val="FFFF00"/>
              </a:solidFill>
            </a:endParaRPr>
          </a:p>
        </p:txBody>
      </p:sp>
    </p:spTree>
    <p:extLst>
      <p:ext uri="{BB962C8B-B14F-4D97-AF65-F5344CB8AC3E}">
        <p14:creationId xmlns:p14="http://schemas.microsoft.com/office/powerpoint/2010/main" val="84028270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circle(in)">
                                      <p:cBhvr>
                                        <p:cTn id="12" dur="2000"/>
                                        <p:tgtEl>
                                          <p:spTgt spid="102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ecision 1"/>
          <p:cNvSpPr/>
          <p:nvPr/>
        </p:nvSpPr>
        <p:spPr>
          <a:xfrm>
            <a:off x="76200" y="152400"/>
            <a:ext cx="3429000" cy="1981200"/>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b="1" dirty="0" smtClean="0">
                <a:solidFill>
                  <a:srgbClr val="FFFF00"/>
                </a:solidFill>
              </a:rPr>
              <a:t>Luyện tập</a:t>
            </a:r>
          </a:p>
          <a:p>
            <a:pPr algn="ctr"/>
            <a:r>
              <a:rPr lang="vi-VN" b="1" dirty="0" smtClean="0">
                <a:solidFill>
                  <a:srgbClr val="FFFF00"/>
                </a:solidFill>
              </a:rPr>
              <a:t>Tập đồng loạt</a:t>
            </a:r>
            <a:endParaRPr lang="en-US" b="1" dirty="0" smtClean="0">
              <a:solidFill>
                <a:srgbClr val="FFFF00"/>
              </a:solidFill>
            </a:endParaRPr>
          </a:p>
          <a:p>
            <a:pPr algn="ctr"/>
            <a:r>
              <a:rPr lang="en-US" b="1" dirty="0" smtClean="0">
                <a:solidFill>
                  <a:srgbClr val="FFFF00"/>
                </a:solidFill>
              </a:rPr>
              <a:t>( 2 </a:t>
            </a:r>
            <a:r>
              <a:rPr lang="en-US" b="1" dirty="0" err="1" smtClean="0">
                <a:solidFill>
                  <a:srgbClr val="FFFF00"/>
                </a:solidFill>
              </a:rPr>
              <a:t>lần</a:t>
            </a:r>
            <a:r>
              <a:rPr lang="en-US" b="1" dirty="0" smtClean="0">
                <a:solidFill>
                  <a:srgbClr val="FFFF00"/>
                </a:solidFill>
              </a:rPr>
              <a:t>)</a:t>
            </a:r>
            <a:endParaRPr lang="vi-VN" b="1" dirty="0">
              <a:solidFill>
                <a:srgbClr val="FFFF00"/>
              </a:solidFill>
            </a:endParaRPr>
          </a:p>
        </p:txBody>
      </p:sp>
      <p:pic>
        <p:nvPicPr>
          <p:cNvPr id="11266" name="Picture 2" descr="C:\Users\MrHien\Desktop\Bo anh lop 1 sách ket noi\21e5f30b2011d64f8f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
            <a:ext cx="5562600" cy="2590799"/>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rHien\Desktop\Bo anh lop 1 sách ket noi\bfa63b4de8571e09474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0" y="2743200"/>
            <a:ext cx="4245429"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MrHien\Desktop\Bo anh lop 1 sách ket noi\bc42039cd08626d87f9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6216" y="2743200"/>
            <a:ext cx="4535384"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028270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heel(1)">
                                      <p:cBhvr>
                                        <p:cTn id="12" dur="2000"/>
                                        <p:tgtEl>
                                          <p:spTgt spid="1126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267"/>
                                        </p:tgtEl>
                                        <p:attrNameLst>
                                          <p:attrName>style.visibility</p:attrName>
                                        </p:attrNameLst>
                                      </p:cBhvr>
                                      <p:to>
                                        <p:strVal val="visible"/>
                                      </p:to>
                                    </p:set>
                                    <p:animEffect transition="in" filter="wheel(1)">
                                      <p:cBhvr>
                                        <p:cTn id="17" dur="2000"/>
                                        <p:tgtEl>
                                          <p:spTgt spid="1126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wheel(1)">
                                      <p:cBhvr>
                                        <p:cTn id="22" dur="20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Ribbon 6"/>
          <p:cNvSpPr/>
          <p:nvPr/>
        </p:nvSpPr>
        <p:spPr>
          <a:xfrm>
            <a:off x="0" y="76200"/>
            <a:ext cx="9144000" cy="1143000"/>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FF00"/>
                </a:solidFill>
              </a:rPr>
              <a:t>Tập</a:t>
            </a:r>
            <a:r>
              <a:rPr lang="en-US" sz="2800" dirty="0">
                <a:solidFill>
                  <a:srgbClr val="FFFF00"/>
                </a:solidFill>
              </a:rPr>
              <a:t> </a:t>
            </a:r>
            <a:r>
              <a:rPr lang="en-US" sz="2800" dirty="0" err="1">
                <a:solidFill>
                  <a:srgbClr val="FFFF00"/>
                </a:solidFill>
              </a:rPr>
              <a:t>theo</a:t>
            </a:r>
            <a:r>
              <a:rPr lang="en-US" sz="2800" dirty="0">
                <a:solidFill>
                  <a:srgbClr val="FFFF00"/>
                </a:solidFill>
              </a:rPr>
              <a:t> </a:t>
            </a:r>
            <a:r>
              <a:rPr lang="en-US" sz="2800" dirty="0" err="1">
                <a:solidFill>
                  <a:srgbClr val="FFFF00"/>
                </a:solidFill>
              </a:rPr>
              <a:t>tổ</a:t>
            </a:r>
            <a:r>
              <a:rPr lang="en-US" sz="2800" dirty="0">
                <a:solidFill>
                  <a:srgbClr val="FFFF00"/>
                </a:solidFill>
              </a:rPr>
              <a:t> </a:t>
            </a:r>
            <a:r>
              <a:rPr lang="en-US" sz="2800" dirty="0" err="1" smtClean="0">
                <a:solidFill>
                  <a:srgbClr val="FFFF00"/>
                </a:solidFill>
              </a:rPr>
              <a:t>nhóm</a:t>
            </a:r>
            <a:r>
              <a:rPr lang="en-US" sz="2800" dirty="0" smtClean="0">
                <a:solidFill>
                  <a:srgbClr val="FFFF00"/>
                </a:solidFill>
              </a:rPr>
              <a:t>, </a:t>
            </a:r>
            <a:r>
              <a:rPr lang="en-US" sz="2800" dirty="0" err="1" smtClean="0">
                <a:solidFill>
                  <a:srgbClr val="FFFF00"/>
                </a:solidFill>
              </a:rPr>
              <a:t>cặp</a:t>
            </a:r>
            <a:r>
              <a:rPr lang="en-US" sz="2800" dirty="0" smtClean="0">
                <a:solidFill>
                  <a:srgbClr val="FFFF00"/>
                </a:solidFill>
              </a:rPr>
              <a:t> </a:t>
            </a:r>
            <a:r>
              <a:rPr lang="en-US" sz="2800" dirty="0" err="1" smtClean="0">
                <a:solidFill>
                  <a:srgbClr val="FFFF00"/>
                </a:solidFill>
              </a:rPr>
              <a:t>đôi</a:t>
            </a:r>
            <a:endParaRPr lang="en-US" sz="2800" dirty="0" smtClean="0">
              <a:solidFill>
                <a:srgbClr val="FFFF00"/>
              </a:solidFill>
            </a:endParaRPr>
          </a:p>
        </p:txBody>
      </p:sp>
      <p:sp>
        <p:nvSpPr>
          <p:cNvPr id="8" name="Rectangle 7"/>
          <p:cNvSpPr/>
          <p:nvPr/>
        </p:nvSpPr>
        <p:spPr>
          <a:xfrm>
            <a:off x="1828800" y="1371600"/>
            <a:ext cx="6172200" cy="400110"/>
          </a:xfrm>
          <a:prstGeom prst="rect">
            <a:avLst/>
          </a:prstGeom>
        </p:spPr>
        <p:txBody>
          <a:bodyPr wrap="square">
            <a:spAutoFit/>
          </a:bodyPr>
          <a:lstStyle/>
          <a:p>
            <a:r>
              <a:rPr lang="vi-VN" sz="2000" dirty="0">
                <a:solidFill>
                  <a:srgbClr val="0070C0"/>
                </a:solidFill>
              </a:rPr>
              <a:t>-</a:t>
            </a:r>
            <a:r>
              <a:rPr lang="vi-VN" sz="2000" b="1" dirty="0">
                <a:solidFill>
                  <a:srgbClr val="0070C0"/>
                </a:solidFill>
              </a:rPr>
              <a:t> </a:t>
            </a:r>
            <a:r>
              <a:rPr lang="vi-VN" sz="2000" b="1" dirty="0" smtClean="0">
                <a:solidFill>
                  <a:srgbClr val="0070C0"/>
                </a:solidFill>
              </a:rPr>
              <a:t> </a:t>
            </a:r>
            <a:r>
              <a:rPr lang="vi-VN" sz="2000" b="1" dirty="0">
                <a:solidFill>
                  <a:srgbClr val="0070C0"/>
                </a:solidFill>
              </a:rPr>
              <a:t>Tổ trưởng cho các bạn luyện tập theo khu vực</a:t>
            </a:r>
            <a:r>
              <a:rPr lang="vi-VN" dirty="0">
                <a:solidFill>
                  <a:srgbClr val="00B0F0"/>
                </a:solidFill>
              </a:rPr>
              <a:t>.</a:t>
            </a:r>
            <a:endParaRPr lang="en-US" dirty="0">
              <a:solidFill>
                <a:srgbClr val="00B0F0"/>
              </a:solidFill>
            </a:endParaRPr>
          </a:p>
        </p:txBody>
      </p:sp>
      <p:sp>
        <p:nvSpPr>
          <p:cNvPr id="9" name="Rectangle 8"/>
          <p:cNvSpPr/>
          <p:nvPr/>
        </p:nvSpPr>
        <p:spPr>
          <a:xfrm>
            <a:off x="1828800" y="1676400"/>
            <a:ext cx="4495800" cy="400110"/>
          </a:xfrm>
          <a:prstGeom prst="rect">
            <a:avLst/>
          </a:prstGeom>
        </p:spPr>
        <p:txBody>
          <a:bodyPr wrap="square">
            <a:spAutoFit/>
          </a:bodyPr>
          <a:lstStyle/>
          <a:p>
            <a:r>
              <a:rPr lang="en-US" sz="2000" b="1" dirty="0">
                <a:solidFill>
                  <a:srgbClr val="0070C0"/>
                </a:solidFill>
              </a:rPr>
              <a:t>- </a:t>
            </a:r>
            <a:r>
              <a:rPr lang="en-US" sz="2000" b="1" dirty="0" err="1">
                <a:solidFill>
                  <a:srgbClr val="0070C0"/>
                </a:solidFill>
              </a:rPr>
              <a:t>Gv</a:t>
            </a:r>
            <a:r>
              <a:rPr lang="en-US" sz="2000" b="1" dirty="0">
                <a:solidFill>
                  <a:srgbClr val="0070C0"/>
                </a:solidFill>
              </a:rPr>
              <a:t>  </a:t>
            </a:r>
            <a:r>
              <a:rPr lang="en-US" sz="2000" b="1" dirty="0" err="1">
                <a:solidFill>
                  <a:srgbClr val="0070C0"/>
                </a:solidFill>
              </a:rPr>
              <a:t>quan</a:t>
            </a:r>
            <a:r>
              <a:rPr lang="en-US" sz="2000" b="1" dirty="0">
                <a:solidFill>
                  <a:srgbClr val="0070C0"/>
                </a:solidFill>
              </a:rPr>
              <a:t> </a:t>
            </a:r>
            <a:r>
              <a:rPr lang="en-US" sz="2000" b="1" dirty="0" err="1">
                <a:solidFill>
                  <a:srgbClr val="0070C0"/>
                </a:solidFill>
              </a:rPr>
              <a:t>sát</a:t>
            </a:r>
            <a:r>
              <a:rPr lang="en-US" sz="2000" b="1" dirty="0">
                <a:solidFill>
                  <a:srgbClr val="0070C0"/>
                </a:solidFill>
              </a:rPr>
              <a:t>, </a:t>
            </a:r>
            <a:r>
              <a:rPr lang="en-US" sz="2000" b="1" dirty="0" err="1">
                <a:solidFill>
                  <a:srgbClr val="0070C0"/>
                </a:solidFill>
              </a:rPr>
              <a:t>sửa</a:t>
            </a:r>
            <a:r>
              <a:rPr lang="en-US" sz="2000" b="1" dirty="0">
                <a:solidFill>
                  <a:srgbClr val="0070C0"/>
                </a:solidFill>
              </a:rPr>
              <a:t> </a:t>
            </a:r>
            <a:r>
              <a:rPr lang="en-US" sz="2000" b="1" dirty="0" err="1">
                <a:solidFill>
                  <a:srgbClr val="0070C0"/>
                </a:solidFill>
              </a:rPr>
              <a:t>sai</a:t>
            </a:r>
            <a:r>
              <a:rPr lang="en-US" sz="2000" b="1" dirty="0">
                <a:solidFill>
                  <a:srgbClr val="0070C0"/>
                </a:solidFill>
              </a:rPr>
              <a:t> </a:t>
            </a:r>
            <a:r>
              <a:rPr lang="en-US" sz="2000" b="1" dirty="0" err="1">
                <a:solidFill>
                  <a:srgbClr val="0070C0"/>
                </a:solidFill>
              </a:rPr>
              <a:t>cho</a:t>
            </a:r>
            <a:r>
              <a:rPr lang="en-US" sz="2000" b="1" dirty="0">
                <a:solidFill>
                  <a:srgbClr val="0070C0"/>
                </a:solidFill>
              </a:rPr>
              <a:t> HS</a:t>
            </a:r>
          </a:p>
        </p:txBody>
      </p:sp>
      <p:pic>
        <p:nvPicPr>
          <p:cNvPr id="12291" name="Picture 3" descr="C:\Users\MrHien\Desktop\Bo anh lop 1 sách ket noi\c0fda8157b0f8d51d41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33600"/>
            <a:ext cx="88392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96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291"/>
                                        </p:tgtEl>
                                        <p:attrNameLst>
                                          <p:attrName>style.visibility</p:attrName>
                                        </p:attrNameLst>
                                      </p:cBhvr>
                                      <p:to>
                                        <p:strVal val="visible"/>
                                      </p:to>
                                    </p:set>
                                    <p:animEffect transition="in" filter="wipe(down)">
                                      <p:cBhvr>
                                        <p:cTn id="2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rved Down Ribbon 3"/>
          <p:cNvSpPr/>
          <p:nvPr/>
        </p:nvSpPr>
        <p:spPr>
          <a:xfrm>
            <a:off x="1" y="119742"/>
            <a:ext cx="4648200" cy="1632857"/>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srgbClr val="FFFF00"/>
                </a:solidFill>
              </a:rPr>
              <a:t>Trò chơi “chạy đổi chỗ vỗ tay nhau”</a:t>
            </a:r>
            <a:endParaRPr lang="en-US" sz="2800" dirty="0">
              <a:solidFill>
                <a:srgbClr val="FFFF00"/>
              </a:solidFill>
            </a:endParaRPr>
          </a:p>
        </p:txBody>
      </p:sp>
      <p:sp>
        <p:nvSpPr>
          <p:cNvPr id="5" name="Rectangle 4"/>
          <p:cNvSpPr/>
          <p:nvPr/>
        </p:nvSpPr>
        <p:spPr>
          <a:xfrm>
            <a:off x="4572000" y="476071"/>
            <a:ext cx="4724400" cy="1200329"/>
          </a:xfrm>
          <a:prstGeom prst="rect">
            <a:avLst/>
          </a:prstGeom>
        </p:spPr>
        <p:txBody>
          <a:bodyPr wrap="square">
            <a:spAutoFit/>
          </a:bodyPr>
          <a:lstStyle/>
          <a:p>
            <a:r>
              <a:rPr lang="vi-VN" dirty="0">
                <a:solidFill>
                  <a:srgbClr val="0070C0"/>
                </a:solidFill>
              </a:rPr>
              <a:t>GV nêu tên trò chơi, hướng dẫn cách chơi.</a:t>
            </a:r>
          </a:p>
          <a:p>
            <a:r>
              <a:rPr lang="vi-VN" dirty="0">
                <a:solidFill>
                  <a:srgbClr val="0070C0"/>
                </a:solidFill>
              </a:rPr>
              <a:t>- Cho HS chơi thử và chơi chính thức. </a:t>
            </a:r>
          </a:p>
          <a:p>
            <a:r>
              <a:rPr lang="vi-VN" dirty="0">
                <a:solidFill>
                  <a:srgbClr val="0070C0"/>
                </a:solidFill>
              </a:rPr>
              <a:t>- Nhận xét, tuyên dương, và sử phạt người  (đội) thua cuộc</a:t>
            </a:r>
          </a:p>
        </p:txBody>
      </p:sp>
      <p:pic>
        <p:nvPicPr>
          <p:cNvPr id="13314" name="Picture 2" descr="C:\Users\MrHien\Desktop\Bo anh lop 1 sách ket noi\9f4ba193728984d7dd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86868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5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3314"/>
                                        </p:tgtEl>
                                        <p:attrNameLst>
                                          <p:attrName>style.visibility</p:attrName>
                                        </p:attrNameLst>
                                      </p:cBhvr>
                                      <p:to>
                                        <p:strVal val="visible"/>
                                      </p:to>
                                    </p:set>
                                    <p:animEffect transition="in" filter="circle(in)">
                                      <p:cBhvr>
                                        <p:cTn id="12" dur="2000"/>
                                        <p:tgtEl>
                                          <p:spTgt spid="1331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743</TotalTime>
  <Words>482</Words>
  <Application>Microsoft Office PowerPoint</Application>
  <PresentationFormat>On-screen Show (4:3)</PresentationFormat>
  <Paragraphs>52</Paragraphs>
  <Slides>12</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4" baseType="lpstr">
      <vt:lpstr>Executive</vt:lpstr>
      <vt:lpstr>Clip</vt:lpstr>
      <vt:lpstr>GIÁO DỤC THỂ CHẤT LỚP 1 GV: TRẦN THỊ VINH</vt:lpstr>
      <vt:lpstr>   I. PHẦN MỞ ĐẦU</vt:lpstr>
      <vt:lpstr>PowerPoint Presentation</vt:lpstr>
      <vt:lpstr>   II. PHẦN CƠ BẢN</vt:lpstr>
      <vt:lpstr>PowerPoint Presentation</vt:lpstr>
      <vt:lpstr>PowerPoint Presentation</vt:lpstr>
      <vt:lpstr>PowerPoint Presentation</vt:lpstr>
      <vt:lpstr>PowerPoint Presentation</vt:lpstr>
      <vt:lpstr>PowerPoint Presentation</vt:lpstr>
      <vt:lpstr>PowerPoint Presentation</vt:lpstr>
      <vt:lpstr>III. PHẦN KẾT THÚC</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 &amp; ĐT HUYỆN GIA VIỄN TRƯỜNG TH GIA THẮNG</dc:title>
  <dc:creator>TongThiThuyLinh</dc:creator>
  <cp:lastModifiedBy>ismail - [2010]</cp:lastModifiedBy>
  <cp:revision>85</cp:revision>
  <dcterms:created xsi:type="dcterms:W3CDTF">2021-08-20T10:38:06Z</dcterms:created>
  <dcterms:modified xsi:type="dcterms:W3CDTF">2024-01-04T13:11:07Z</dcterms:modified>
</cp:coreProperties>
</file>