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466" r:id="rId3"/>
    <p:sldId id="582" r:id="rId4"/>
    <p:sldId id="559" r:id="rId5"/>
    <p:sldId id="460" r:id="rId6"/>
    <p:sldId id="261" r:id="rId8"/>
    <p:sldId id="438" r:id="rId9"/>
    <p:sldId id="259" r:id="rId10"/>
    <p:sldId id="262" r:id="rId11"/>
    <p:sldId id="263" r:id="rId12"/>
    <p:sldId id="561" r:id="rId13"/>
    <p:sldId id="552" r:id="rId14"/>
    <p:sldId id="553" r:id="rId15"/>
    <p:sldId id="555" r:id="rId16"/>
    <p:sldId id="554" r:id="rId17"/>
    <p:sldId id="550" r:id="rId18"/>
    <p:sldId id="443" r:id="rId19"/>
    <p:sldId id="562" r:id="rId20"/>
    <p:sldId id="272" r:id="rId21"/>
    <p:sldId id="462" r:id="rId22"/>
    <p:sldId id="454" r:id="rId23"/>
    <p:sldId id="457" r:id="rId24"/>
    <p:sldId id="551" r:id="rId25"/>
    <p:sldId id="463" r:id="rId26"/>
    <p:sldId id="459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881" autoAdjust="0"/>
  </p:normalViewPr>
  <p:slideViewPr>
    <p:cSldViewPr showGuides="1">
      <p:cViewPr varScale="1">
        <p:scale>
          <a:sx n="38" d="100"/>
          <a:sy n="38" d="100"/>
        </p:scale>
        <p:origin x="60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2717A-299A-46FC-B730-B382DDF4D3C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WhitecornerFlow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6" y="-48942"/>
            <a:ext cx="3768724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6819900"/>
            <a:ext cx="2743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2226"/>
            <a:ext cx="12192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Rectangle 36"/>
          <p:cNvSpPr>
            <a:spLocks noChangeArrowheads="1"/>
          </p:cNvSpPr>
          <p:nvPr/>
        </p:nvSpPr>
        <p:spPr bwMode="auto">
          <a:xfrm>
            <a:off x="123227" y="-48942"/>
            <a:ext cx="18288000" cy="10287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 sz="360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836657"/>
            <a:ext cx="13379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VỀ DỰ GIỜ 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9527" y="4510529"/>
            <a:ext cx="16535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– LỚP 5</a:t>
            </a:r>
            <a:endParaRPr lang="en-US" sz="7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SỬ DỤNG NĂNG LƯỢNG ĐIỆN (TIẾT 1) 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1" y="8267700"/>
            <a:ext cx="165353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 Thị Thu Lai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363200"/>
            <a:ext cx="1607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LẬT HÌNH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Left 9">
            <a:hlinkClick r:id="rId1" action="ppaction://hlinksldjump"/>
          </p:cNvPr>
          <p:cNvSpPr/>
          <p:nvPr/>
        </p:nvSpPr>
        <p:spPr>
          <a:xfrm rot="10800000">
            <a:off x="16960596" y="9059333"/>
            <a:ext cx="978408" cy="914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2362200" y="2362200"/>
            <a:ext cx="4648200" cy="2819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0515600" y="2366433"/>
            <a:ext cx="4648200" cy="2819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2370667" y="6269566"/>
            <a:ext cx="4648200" cy="2819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10515600" y="6290733"/>
            <a:ext cx="4648200" cy="2819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29100" y="33147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382500" y="33147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38600" y="7222066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496800" y="7222066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5960" y="-4445"/>
            <a:ext cx="13540740" cy="8801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0" y="8781070"/>
            <a:ext cx="4191000" cy="11068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  <a:endParaRPr lang="en-US" sz="6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</p:cNvPr>
          <p:cNvSpPr/>
          <p:nvPr/>
        </p:nvSpPr>
        <p:spPr>
          <a:xfrm>
            <a:off x="16192500" y="9200171"/>
            <a:ext cx="1752600" cy="11079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t="3297" b="4740"/>
          <a:stretch>
            <a:fillRect/>
          </a:stretch>
        </p:blipFill>
        <p:spPr>
          <a:xfrm>
            <a:off x="2895600" y="38100"/>
            <a:ext cx="13030200" cy="78485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15200" y="8291407"/>
            <a:ext cx="4191000" cy="11068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  <a:endParaRPr lang="en-US" sz="6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</p:cNvPr>
          <p:cNvSpPr/>
          <p:nvPr/>
        </p:nvSpPr>
        <p:spPr>
          <a:xfrm>
            <a:off x="16192500" y="9200171"/>
            <a:ext cx="1752600" cy="11079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rcRect l="2273" t="3220" r="1136" b="1757"/>
          <a:stretch>
            <a:fillRect/>
          </a:stretch>
        </p:blipFill>
        <p:spPr>
          <a:xfrm>
            <a:off x="2438400" y="38100"/>
            <a:ext cx="12954000" cy="800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0" y="8267567"/>
            <a:ext cx="2095500" cy="11068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6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Left 1">
            <a:hlinkClick r:id="rId2" action="ppaction://hlinksldjump"/>
          </p:cNvPr>
          <p:cNvSpPr/>
          <p:nvPr/>
        </p:nvSpPr>
        <p:spPr>
          <a:xfrm>
            <a:off x="16192500" y="9200171"/>
            <a:ext cx="1752600" cy="11079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rcRect t="4050" b="3427"/>
          <a:stretch>
            <a:fillRect/>
          </a:stretch>
        </p:blipFill>
        <p:spPr>
          <a:xfrm>
            <a:off x="3352800" y="38100"/>
            <a:ext cx="11582400" cy="754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7642304"/>
            <a:ext cx="4191000" cy="11068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  <a:endParaRPr lang="en-US" sz="6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</p:cNvPr>
          <p:cNvSpPr/>
          <p:nvPr/>
        </p:nvSpPr>
        <p:spPr>
          <a:xfrm>
            <a:off x="16192500" y="9179216"/>
            <a:ext cx="1752600" cy="11079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14162" y="1419571"/>
            <a:ext cx="5216638" cy="3723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663" y="1146148"/>
            <a:ext cx="5581909" cy="4149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" y="1714500"/>
            <a:ext cx="5757333" cy="525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884" y="5522028"/>
            <a:ext cx="5723716" cy="4149751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45" y="1419571"/>
            <a:ext cx="1145345" cy="1166555"/>
          </a:xfrm>
          <a:prstGeom prst="rect">
            <a:avLst/>
          </a:prstGeom>
        </p:spPr>
      </p:pic>
      <p:pic>
        <p:nvPicPr>
          <p:cNvPr id="15" name="Picture 14" descr="A red x on a black back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20" y="1146148"/>
            <a:ext cx="1145345" cy="1166555"/>
          </a:xfrm>
          <a:prstGeom prst="rect">
            <a:avLst/>
          </a:prstGeom>
        </p:spPr>
      </p:pic>
      <p:pic>
        <p:nvPicPr>
          <p:cNvPr id="16" name="Picture 15" descr="A red x on a black background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816" y="5620943"/>
            <a:ext cx="1145345" cy="1166555"/>
          </a:xfrm>
          <a:prstGeom prst="rect">
            <a:avLst/>
          </a:prstGeom>
        </p:spPr>
      </p:pic>
      <p:pic>
        <p:nvPicPr>
          <p:cNvPr id="17" name="Picture 16" descr="A green tick mark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99" y="1419571"/>
            <a:ext cx="1522206" cy="128882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096000" y="114143"/>
            <a:ext cx="0" cy="990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3600" y="-10100"/>
          <a:ext cx="18080800" cy="98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2400"/>
                <a:gridCol w="12088400"/>
              </a:tblGrid>
              <a:tr h="987876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 làm</a:t>
                      </a:r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nên làm</a:t>
                      </a:r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7800" y="335915"/>
            <a:ext cx="9548495" cy="9525000"/>
            <a:chOff x="0" y="0"/>
            <a:chExt cx="4214519" cy="2207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4518" cy="2207605"/>
            </a:xfrm>
            <a:custGeom>
              <a:avLst/>
              <a:gdLst/>
              <a:ahLst/>
              <a:cxnLst/>
              <a:rect l="l" t="t" r="r" b="b"/>
              <a:pathLst>
                <a:path w="4214518" h="2207605">
                  <a:moveTo>
                    <a:pt x="12095" y="0"/>
                  </a:moveTo>
                  <a:lnTo>
                    <a:pt x="4202423" y="0"/>
                  </a:lnTo>
                  <a:cubicBezTo>
                    <a:pt x="4205631" y="0"/>
                    <a:pt x="4208707" y="1274"/>
                    <a:pt x="4210976" y="3543"/>
                  </a:cubicBezTo>
                  <a:cubicBezTo>
                    <a:pt x="4213244" y="5811"/>
                    <a:pt x="4214518" y="8887"/>
                    <a:pt x="4214518" y="12095"/>
                  </a:cubicBezTo>
                  <a:lnTo>
                    <a:pt x="4214518" y="2195510"/>
                  </a:lnTo>
                  <a:cubicBezTo>
                    <a:pt x="4214518" y="2198718"/>
                    <a:pt x="4213244" y="2201794"/>
                    <a:pt x="4210976" y="2204062"/>
                  </a:cubicBezTo>
                  <a:cubicBezTo>
                    <a:pt x="4208707" y="2206331"/>
                    <a:pt x="4205631" y="2207605"/>
                    <a:pt x="4202423" y="2207605"/>
                  </a:cubicBezTo>
                  <a:lnTo>
                    <a:pt x="12095" y="2207605"/>
                  </a:lnTo>
                  <a:cubicBezTo>
                    <a:pt x="8887" y="2207605"/>
                    <a:pt x="5811" y="2206331"/>
                    <a:pt x="3543" y="2204062"/>
                  </a:cubicBezTo>
                  <a:cubicBezTo>
                    <a:pt x="1274" y="2201794"/>
                    <a:pt x="0" y="2198718"/>
                    <a:pt x="0" y="2195510"/>
                  </a:cubicBezTo>
                  <a:lnTo>
                    <a:pt x="0" y="12095"/>
                  </a:lnTo>
                  <a:cubicBezTo>
                    <a:pt x="0" y="8887"/>
                    <a:pt x="1274" y="5811"/>
                    <a:pt x="3543" y="3543"/>
                  </a:cubicBezTo>
                  <a:cubicBezTo>
                    <a:pt x="5811" y="1274"/>
                    <a:pt x="8887" y="0"/>
                    <a:pt x="120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4519" cy="224570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2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11"/>
          <p:cNvGrpSpPr/>
          <p:nvPr/>
        </p:nvGrpSpPr>
        <p:grpSpPr>
          <a:xfrm>
            <a:off x="-76198" y="571508"/>
            <a:ext cx="4430396" cy="8823959"/>
            <a:chOff x="-254397" y="-30963"/>
            <a:chExt cx="986073" cy="496292"/>
          </a:xfrm>
        </p:grpSpPr>
        <p:sp>
          <p:nvSpPr>
            <p:cNvPr id="36" name="Freeform 12"/>
            <p:cNvSpPr/>
            <p:nvPr/>
          </p:nvSpPr>
          <p:spPr>
            <a:xfrm>
              <a:off x="-220477" y="-28677"/>
              <a:ext cx="933497" cy="494006"/>
            </a:xfrm>
            <a:custGeom>
              <a:avLst/>
              <a:gdLst/>
              <a:ahLst/>
              <a:cxnLst/>
              <a:rect l="l" t="t" r="r" b="b"/>
              <a:pathLst>
                <a:path w="1204148" h="551901">
                  <a:moveTo>
                    <a:pt x="42333" y="0"/>
                  </a:moveTo>
                  <a:lnTo>
                    <a:pt x="1161815" y="0"/>
                  </a:lnTo>
                  <a:cubicBezTo>
                    <a:pt x="1173042" y="0"/>
                    <a:pt x="1183810" y="4460"/>
                    <a:pt x="1191749" y="12399"/>
                  </a:cubicBezTo>
                  <a:cubicBezTo>
                    <a:pt x="1199688" y="20338"/>
                    <a:pt x="1204148" y="31106"/>
                    <a:pt x="1204148" y="42333"/>
                  </a:cubicBezTo>
                  <a:lnTo>
                    <a:pt x="1204148" y="509568"/>
                  </a:lnTo>
                  <a:cubicBezTo>
                    <a:pt x="1204148" y="520795"/>
                    <a:pt x="1199688" y="531563"/>
                    <a:pt x="1191749" y="539502"/>
                  </a:cubicBezTo>
                  <a:cubicBezTo>
                    <a:pt x="1183810" y="547441"/>
                    <a:pt x="1173042" y="551901"/>
                    <a:pt x="1161815" y="551901"/>
                  </a:cubicBezTo>
                  <a:lnTo>
                    <a:pt x="42333" y="551901"/>
                  </a:lnTo>
                  <a:cubicBezTo>
                    <a:pt x="31106" y="551901"/>
                    <a:pt x="20338" y="547441"/>
                    <a:pt x="12399" y="539502"/>
                  </a:cubicBezTo>
                  <a:cubicBezTo>
                    <a:pt x="4460" y="531563"/>
                    <a:pt x="0" y="520795"/>
                    <a:pt x="0" y="509568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3"/>
            <p:cNvSpPr txBox="1"/>
            <p:nvPr/>
          </p:nvSpPr>
          <p:spPr>
            <a:xfrm>
              <a:off x="-254397" y="-30963"/>
              <a:ext cx="986073" cy="49622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grandir Narrow Ultra-Bold"/>
                  <a:sym typeface="Agrandir Narrow Ultra-Bold"/>
                </a:rPr>
                <a:t>      </a:t>
              </a:r>
              <a:r>
                <a:rPr kumimoji="0" lang="en-US" alt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grandir Narrow Ultra-Bold"/>
                  <a:sym typeface="Agrandir Narrow Ultra-Bold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grandir Narrow Ultra-Bold"/>
                  <a:sym typeface="Agrandir Narrow Ultra-Bold"/>
                </a:rPr>
                <a:t>Quan sát hình 3, 4 và cho biết trường hợp nào sử dụng điện an toàn, trường hợp nào không an toàn. Vì sao?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0" y="571500"/>
            <a:ext cx="9664700" cy="5989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6286500"/>
            <a:ext cx="9693910" cy="349821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3989050" y="800100"/>
          <a:ext cx="3909060" cy="8482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530"/>
                <a:gridCol w="1954530"/>
              </a:tblGrid>
              <a:tr h="2400300">
                <a:tc>
                  <a:txBody>
                    <a:bodyPr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toàn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an toàn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82665">
                <a:tc>
                  <a:txBody>
                    <a:bodyPr/>
                    <a:p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4610" y="269240"/>
          <a:ext cx="18080990" cy="9775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0495"/>
                <a:gridCol w="9040495"/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toàn</a:t>
                      </a:r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an toàn</a:t>
                      </a:r>
                      <a:endParaRPr lang="en-US" sz="5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38870"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302" r="51109" b="52519"/>
          <a:stretch>
            <a:fillRect/>
          </a:stretch>
        </p:blipFill>
        <p:spPr>
          <a:xfrm>
            <a:off x="523240" y="1450340"/>
            <a:ext cx="2981960" cy="224536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52997" t="5952" r="1968" b="11692"/>
          <a:stretch>
            <a:fillRect/>
          </a:stretch>
        </p:blipFill>
        <p:spPr>
          <a:xfrm>
            <a:off x="523240" y="7200900"/>
            <a:ext cx="3210560" cy="220726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492" t="51044" r="51089" b="6797"/>
          <a:stretch>
            <a:fillRect/>
          </a:stretch>
        </p:blipFill>
        <p:spPr>
          <a:xfrm>
            <a:off x="9448800" y="4551045"/>
            <a:ext cx="3228975" cy="204025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51091" t="50262" r="2480" b="6411"/>
          <a:stretch>
            <a:fillRect/>
          </a:stretch>
        </p:blipFill>
        <p:spPr>
          <a:xfrm>
            <a:off x="533400" y="4342765"/>
            <a:ext cx="2971800" cy="212852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50772" t="8651" r="2231" b="53186"/>
          <a:stretch>
            <a:fillRect/>
          </a:stretch>
        </p:blipFill>
        <p:spPr>
          <a:xfrm>
            <a:off x="9448800" y="1529715"/>
            <a:ext cx="3200400" cy="228600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2004" t="5557" r="50965" b="11912"/>
          <a:stretch>
            <a:fillRect/>
          </a:stretch>
        </p:blipFill>
        <p:spPr>
          <a:xfrm>
            <a:off x="9448800" y="7266940"/>
            <a:ext cx="3258820" cy="206756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9" name="Rectangle 8"/>
          <p:cNvSpPr/>
          <p:nvPr/>
        </p:nvSpPr>
        <p:spPr>
          <a:xfrm>
            <a:off x="4047927" y="1622370"/>
            <a:ext cx="470764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nắp nhựa bịt lỗ cắm điện ở chỗ thấp</a:t>
            </a:r>
            <a:endParaRPr lang="vi-VN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51994" y="1561965"/>
            <a:ext cx="478495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 thảm, chiếu đè lên dây điện đang nối ổ cắm với các thiết bị dùng điện.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28955" y="4636135"/>
            <a:ext cx="4708525" cy="19380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 tay vào dây điện để rút phích cắm ra khỏi ổ điện.</a:t>
            </a:r>
            <a:endParaRPr lang="vi-VN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77665" y="4554855"/>
            <a:ext cx="4649470" cy="144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điện ti vi khi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sấm sét.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03705" y="7323379"/>
            <a:ext cx="4686917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nhiều thiết bị điện cùng cắm vào một ổ cắm.</a:t>
            </a:r>
            <a:endParaRPr lang="vi-VN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47927" y="7214590"/>
            <a:ext cx="4707640" cy="20255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trên ghế khô để ngắt cầu dao điện khi nước tràn vào nhà.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3810" y="3720525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85763" y="3848100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b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0865" y="6539925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26496" y="6684776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9459570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H4 b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09563" y="9325434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H4 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3400" y="190500"/>
            <a:ext cx="177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ể thêm một số trường hợp sử dụng điện an toàn và không an toàn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1090" y="1200150"/>
            <a:ext cx="16527780" cy="347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An toàn: 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Sử dụng ổ cắm và ổ điện chất lượng, không bị hỏng.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Sử dụng dây điện có vỏ bọc tốt.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Lau khô tay hoặc sử dụng khăn khô để cắm phích điện….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Thường xuyên kiểm tra các thiết bị điện để đảm bảo an toàn.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1306" y="5143500"/>
            <a:ext cx="16577094" cy="4524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Không an toàn: 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dây điện bị hỏng hoặc không cách điện.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thiết bị điện trong môi trường ẩm ướt mà không có các biện pháp bảo vệ.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thiết bị điện gần chất dễ cháy, như rèm cửa, giường,…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điện thoại khi đang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pin.…….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190500"/>
            <a:ext cx="1661160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nl-NL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nl-NL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an toàn khi sử dụng điện, chúng ta cần tuân theo những quy tắc gì?</a:t>
            </a:r>
            <a:endParaRPr lang="en-US" sz="6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9945" y="2705100"/>
            <a:ext cx="16779875" cy="569531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quy tắc an toàn </a:t>
            </a:r>
            <a:r>
              <a:rPr lang="en-US" altLang="vi-VN" sz="60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vi-VN" sz="60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điện:</a:t>
            </a:r>
            <a:endParaRPr lang="vi-VN" sz="6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Cần tuân thủ theo các biển báo an toàn điện.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Không chơi hoặc đến gần đường dây điện, trạm biến áp.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Tuyệt đối không chạm tay vào chỗ hở của đường dây điện, lỗ ở ổ cắm điện,...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2" name="Picture 3" descr="WhitecornerFlower"/>
          <p:cNvPicPr>
            <a:picLocks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"/>
            <a:ext cx="425132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WhitecornerFlower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905" y="6053455"/>
            <a:ext cx="4233545" cy="423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3200400" y="1333500"/>
            <a:ext cx="13005435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6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1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438400" y="4381500"/>
            <a:ext cx="129813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</a:t>
            </a:r>
            <a:endParaRPr lang="en-US" sz="8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khi sử dụng điện</a:t>
            </a:r>
            <a:endParaRPr lang="en-US" sz="8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000500"/>
            <a:ext cx="16531590" cy="384873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vi-VN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 thân cần ghi nhớ và tuân thủ những quy tắc an toàn điện.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spcAft>
                <a:spcPts val="500"/>
              </a:spcAft>
            </a:pP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vi-VN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bảng “Cảnh báo an toàn khi sử dụng điện”đơn giản, dễ nhớ dán ở nhà và ở trường.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62000" y="647700"/>
            <a:ext cx="165207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just"/>
            <a:r>
              <a:rPr lang="en-US" sz="4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       Đề</a:t>
            </a:r>
            <a:r>
              <a:rPr lang="en-US" sz="48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xuấ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việc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làm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sử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dụng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an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toàn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gia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những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người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xung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quanh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.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0"/>
            <a:ext cx="1827806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495300"/>
            <a:ext cx="1600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 sao chúng ta cần sử dụng điện an toàn?</a:t>
            </a:r>
            <a:endParaRPr lang="en-US" sz="6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Tác hại của người bị điện giật + những cách phòng chống điện giậ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2146300"/>
            <a:ext cx="6879590" cy="640080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1" y="8953878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Chết người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Nguyên nhân và cách phòng tránh chập điện - BINH DUONG AE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20097" r="10461" b="16618"/>
          <a:stretch>
            <a:fillRect/>
          </a:stretch>
        </p:blipFill>
        <p:spPr bwMode="auto">
          <a:xfrm>
            <a:off x="9525000" y="2208530"/>
            <a:ext cx="7466965" cy="633920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53600" y="8960703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nổ, thiệt hại về tài sản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723900"/>
            <a:ext cx="16154400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Làm một bảng cảnh báo an toàn khi sử dụng điện (viết hoặc vẽ) để chia sẻ cùng các bạn.</a:t>
            </a:r>
            <a:endParaRPr lang="en-US" sz="7200" dirty="0"/>
          </a:p>
        </p:txBody>
      </p:sp>
      <p:sp>
        <p:nvSpPr>
          <p:cNvPr id="6" name="Rectangle 5"/>
          <p:cNvSpPr/>
          <p:nvPr/>
        </p:nvSpPr>
        <p:spPr>
          <a:xfrm>
            <a:off x="1219200" y="4542790"/>
            <a:ext cx="7420610" cy="460121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9705" y="5067806"/>
            <a:ext cx="3429000" cy="358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62600" y="5335012"/>
            <a:ext cx="27374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COI CHỪNG ĐIỆN GIẬT</a:t>
            </a:r>
            <a:endParaRPr lang="en-US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2770" t="13581" r="21155" b="18510"/>
          <a:stretch>
            <a:fillRect/>
          </a:stretch>
        </p:blipFill>
        <p:spPr>
          <a:xfrm>
            <a:off x="10058400" y="4457701"/>
            <a:ext cx="7010400" cy="4656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353800" y="8233707"/>
            <a:ext cx="4991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sờ tay vào </a:t>
            </a:r>
            <a:endParaRPr lang="en-US" sz="4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2699999">
            <a:off x="1922682" y="3756046"/>
            <a:ext cx="1156273" cy="2899744"/>
          </a:xfrm>
          <a:custGeom>
            <a:avLst/>
            <a:gdLst/>
            <a:ahLst/>
            <a:cxnLst/>
            <a:rect l="l" t="t" r="r" b="b"/>
            <a:pathLst>
              <a:path w="1156273" h="2899744">
                <a:moveTo>
                  <a:pt x="0" y="0"/>
                </a:moveTo>
                <a:lnTo>
                  <a:pt x="1156273" y="0"/>
                </a:lnTo>
                <a:lnTo>
                  <a:pt x="1156273" y="2899744"/>
                </a:lnTo>
                <a:lnTo>
                  <a:pt x="0" y="289974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18277">
            <a:off x="14468378" y="3079859"/>
            <a:ext cx="3325291" cy="4716725"/>
          </a:xfrm>
          <a:custGeom>
            <a:avLst/>
            <a:gdLst/>
            <a:ahLst/>
            <a:cxnLst/>
            <a:rect l="l" t="t" r="r" b="b"/>
            <a:pathLst>
              <a:path w="3325291" h="4716725">
                <a:moveTo>
                  <a:pt x="0" y="0"/>
                </a:moveTo>
                <a:lnTo>
                  <a:pt x="3325291" y="0"/>
                </a:lnTo>
                <a:lnTo>
                  <a:pt x="3325291" y="4716724"/>
                </a:lnTo>
                <a:lnTo>
                  <a:pt x="0" y="4716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855922">
            <a:off x="6710090" y="259835"/>
            <a:ext cx="5629820" cy="992256"/>
          </a:xfrm>
          <a:custGeom>
            <a:avLst/>
            <a:gdLst/>
            <a:ahLst/>
            <a:cxnLst/>
            <a:rect l="l" t="t" r="r" b="b"/>
            <a:pathLst>
              <a:path w="5629820" h="992256">
                <a:moveTo>
                  <a:pt x="0" y="0"/>
                </a:moveTo>
                <a:lnTo>
                  <a:pt x="5629820" y="0"/>
                </a:lnTo>
                <a:lnTo>
                  <a:pt x="5629820" y="992255"/>
                </a:lnTo>
                <a:lnTo>
                  <a:pt x="0" y="9922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8687491">
            <a:off x="13758590" y="9120021"/>
            <a:ext cx="5629820" cy="992256"/>
          </a:xfrm>
          <a:custGeom>
            <a:avLst/>
            <a:gdLst/>
            <a:ahLst/>
            <a:cxnLst/>
            <a:rect l="l" t="t" r="r" b="b"/>
            <a:pathLst>
              <a:path w="5629820" h="992256">
                <a:moveTo>
                  <a:pt x="0" y="0"/>
                </a:moveTo>
                <a:lnTo>
                  <a:pt x="5629820" y="0"/>
                </a:lnTo>
                <a:lnTo>
                  <a:pt x="5629820" y="992256"/>
                </a:lnTo>
                <a:lnTo>
                  <a:pt x="0" y="992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16420275" y="1181547"/>
            <a:ext cx="3014386" cy="1446905"/>
          </a:xfrm>
          <a:custGeom>
            <a:avLst/>
            <a:gdLst/>
            <a:ahLst/>
            <a:cxnLst/>
            <a:rect l="l" t="t" r="r" b="b"/>
            <a:pathLst>
              <a:path w="3014386" h="1446905">
                <a:moveTo>
                  <a:pt x="0" y="0"/>
                </a:moveTo>
                <a:lnTo>
                  <a:pt x="3014386" y="0"/>
                </a:lnTo>
                <a:lnTo>
                  <a:pt x="3014386" y="1446906"/>
                </a:lnTo>
                <a:lnTo>
                  <a:pt x="0" y="1446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1451755" y="-424951"/>
            <a:ext cx="1559409" cy="4172331"/>
          </a:xfrm>
          <a:custGeom>
            <a:avLst/>
            <a:gdLst/>
            <a:ahLst/>
            <a:cxnLst/>
            <a:rect l="l" t="t" r="r" b="b"/>
            <a:pathLst>
              <a:path w="1559409" h="4172331">
                <a:moveTo>
                  <a:pt x="0" y="0"/>
                </a:moveTo>
                <a:lnTo>
                  <a:pt x="1559408" y="0"/>
                </a:lnTo>
                <a:lnTo>
                  <a:pt x="1559408" y="4172331"/>
                </a:lnTo>
                <a:lnTo>
                  <a:pt x="0" y="4172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9483364">
            <a:off x="-2171089" y="6135558"/>
            <a:ext cx="5851051" cy="2793877"/>
          </a:xfrm>
          <a:custGeom>
            <a:avLst/>
            <a:gdLst/>
            <a:ahLst/>
            <a:cxnLst/>
            <a:rect l="l" t="t" r="r" b="b"/>
            <a:pathLst>
              <a:path w="5851051" h="2793877">
                <a:moveTo>
                  <a:pt x="0" y="0"/>
                </a:moveTo>
                <a:lnTo>
                  <a:pt x="5851051" y="0"/>
                </a:lnTo>
                <a:lnTo>
                  <a:pt x="5851051" y="2793877"/>
                </a:lnTo>
                <a:lnTo>
                  <a:pt x="0" y="279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05100"/>
            <a:ext cx="13749949" cy="67088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y2mate.com - Sử Dụng Điện An Toàn Cùng SuNi TV_720p(1) (online-video-cutter.com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4490" y="274955"/>
            <a:ext cx="17579975" cy="9447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0921" y="47014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học: </a:t>
            </a:r>
            <a:endParaRPr lang="en-US" sz="7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7079" y="470140"/>
            <a:ext cx="1143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năng lượng điện (Tiết 1) 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8110" y="30099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An toàn khi sử dụng điện 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0"/>
          <p:cNvSpPr txBox="1"/>
          <p:nvPr/>
        </p:nvSpPr>
        <p:spPr>
          <a:xfrm>
            <a:off x="381000" y="6816725"/>
            <a:ext cx="16713835" cy="1908175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0" lvl="0" indent="0" algn="just"/>
            <a:r>
              <a:rPr lang="en-US" sz="6000" dirty="0">
                <a:solidFill>
                  <a:srgbClr val="00000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     </a:t>
            </a:r>
            <a:r>
              <a:rPr lang="en-US" sz="6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- Ngoài thắp sáng, chạy máy thì điện còn được sử dụng vào những việc gì?</a:t>
            </a:r>
            <a:r>
              <a:rPr lang="en-US" sz="6000" dirty="0">
                <a:solidFill>
                  <a:srgbClr val="00000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 </a:t>
            </a:r>
            <a:endParaRPr lang="en-US" sz="6000" dirty="0">
              <a:solidFill>
                <a:srgbClr val="00000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grandir Narrow Ultra-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217" y="4349331"/>
            <a:ext cx="16871782" cy="2214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nl-NL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nl-NL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dùng năng lượng để thắp sáng, chạy máy..., người ta thường lấy điện từ đâu?</a:t>
            </a:r>
            <a:endParaRPr lang="en-US" sz="6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3" grpId="0"/>
      <p:bldP spid="2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nh viên chế tạo hệ thống sấy hồng ngoại thông minh - Tuổi Trẻ Onli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1100"/>
            <a:ext cx="7012354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0"/>
          <p:cNvSpPr txBox="1"/>
          <p:nvPr/>
        </p:nvSpPr>
        <p:spPr>
          <a:xfrm>
            <a:off x="1905000" y="7637541"/>
            <a:ext cx="5808138" cy="11733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254000" tIns="254000" rIns="254000" bIns="254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Điện dùng để sấy khô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grandir Narrow Ultra-Bold"/>
              <a:sym typeface="Agrandir Narrow Ultra-Bold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9414932" y="7569504"/>
            <a:ext cx="8458200" cy="14725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254000" tIns="254000" rIns="254000" bIns="254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7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Điện dùng để đun nấu thức ăn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grandir Narrow Ultra-Bold"/>
              <a:sym typeface="Agrandir Narrow Ultra-Bold"/>
            </a:endParaRPr>
          </a:p>
        </p:txBody>
      </p:sp>
      <p:pic>
        <p:nvPicPr>
          <p:cNvPr id="3" name="Picture 2" descr="Nên sử dụng loại bếp đun nấu nào để tiết kiệm năng lượng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/>
          <a:stretch>
            <a:fillRect/>
          </a:stretch>
        </p:blipFill>
        <p:spPr bwMode="auto">
          <a:xfrm>
            <a:off x="9906000" y="1181100"/>
            <a:ext cx="66294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47800" y="7048500"/>
            <a:ext cx="160782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Đ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iện dùng chạy các máy móc như: xe đạp điện, quạt máy, máy điều hoà, máy sưởi,...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grandir Narrow Ultra-Bold"/>
              <a:sym typeface="Agrandir Narrow Ultra-Bold"/>
            </a:endParaRPr>
          </a:p>
        </p:txBody>
      </p:sp>
      <p:pic>
        <p:nvPicPr>
          <p:cNvPr id="4098" name="Picture 2" descr="Xe đạp điện Yadea I6 | Điện máy TÁM OA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7578" y="1104900"/>
            <a:ext cx="388982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áy điều hòa Panasonic 1 chiều 12000Btu N12ZKH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7867" y="-343139"/>
            <a:ext cx="29718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ạt cây điện cơ 91 QR-THA I Sải cánh 40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4903" y="2206046"/>
            <a:ext cx="3238799" cy="303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ủ lạnh 4 cửa Inverter 362L COEX RM-4007MIS (Inox bạc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06046"/>
            <a:ext cx="2971801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art Tivi 32 inch Darling 32HD946T2 chất lượng Full H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702" y="1104900"/>
            <a:ext cx="5111898" cy="43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9"/>
          <p:cNvSpPr txBox="1"/>
          <p:nvPr/>
        </p:nvSpPr>
        <p:spPr>
          <a:xfrm>
            <a:off x="872067" y="610519"/>
            <a:ext cx="16916400" cy="1353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     1. Q</a:t>
            </a:r>
            <a:r>
              <a:rPr lang="vi-VN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uan sát (hình 1 SGK</a:t>
            </a:r>
            <a:r>
              <a:rPr lang="en-US" altLang="vi-VN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/30</a:t>
            </a:r>
            <a:r>
              <a:rPr lang="vi-VN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), cho biết điện được truyền từ nhà máy điện đến ổ điện của mỗi gia đình, cơ quan, trường học, </a:t>
            </a:r>
            <a:r>
              <a:rPr lang="en-US" altLang="vi-VN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... </a:t>
            </a:r>
            <a:r>
              <a:rPr lang="vi-VN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như thế nào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?</a:t>
            </a:r>
            <a:endParaRPr lang="vi-VN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grandir Narrow Ultra-Bold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65" r="1610"/>
          <a:stretch>
            <a:fillRect/>
          </a:stretch>
        </p:blipFill>
        <p:spPr>
          <a:xfrm>
            <a:off x="200660" y="2170430"/>
            <a:ext cx="17810480" cy="79425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838200" y="342900"/>
            <a:ext cx="16611600" cy="9601200"/>
            <a:chOff x="0" y="0"/>
            <a:chExt cx="4074600" cy="8027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74600" cy="802765"/>
            </a:xfrm>
            <a:custGeom>
              <a:avLst/>
              <a:gdLst/>
              <a:ahLst/>
              <a:cxnLst/>
              <a:rect l="l" t="t" r="r" b="b"/>
              <a:pathLst>
                <a:path w="4074600" h="802765">
                  <a:moveTo>
                    <a:pt x="12511" y="0"/>
                  </a:moveTo>
                  <a:lnTo>
                    <a:pt x="4062090" y="0"/>
                  </a:lnTo>
                  <a:cubicBezTo>
                    <a:pt x="4065408" y="0"/>
                    <a:pt x="4068590" y="1318"/>
                    <a:pt x="4070936" y="3664"/>
                  </a:cubicBezTo>
                  <a:cubicBezTo>
                    <a:pt x="4073282" y="6010"/>
                    <a:pt x="4074600" y="9193"/>
                    <a:pt x="4074600" y="12511"/>
                  </a:cubicBezTo>
                  <a:lnTo>
                    <a:pt x="4074600" y="790255"/>
                  </a:lnTo>
                  <a:cubicBezTo>
                    <a:pt x="4074600" y="797164"/>
                    <a:pt x="4068999" y="802765"/>
                    <a:pt x="4062090" y="802765"/>
                  </a:cubicBezTo>
                  <a:lnTo>
                    <a:pt x="12511" y="802765"/>
                  </a:lnTo>
                  <a:cubicBezTo>
                    <a:pt x="9193" y="802765"/>
                    <a:pt x="6010" y="801447"/>
                    <a:pt x="3664" y="799101"/>
                  </a:cubicBezTo>
                  <a:cubicBezTo>
                    <a:pt x="1318" y="796755"/>
                    <a:pt x="0" y="793573"/>
                    <a:pt x="0" y="790255"/>
                  </a:cubicBezTo>
                  <a:lnTo>
                    <a:pt x="0" y="12511"/>
                  </a:lnTo>
                  <a:cubicBezTo>
                    <a:pt x="0" y="9193"/>
                    <a:pt x="1318" y="6010"/>
                    <a:pt x="3664" y="3664"/>
                  </a:cubicBezTo>
                  <a:cubicBezTo>
                    <a:pt x="6010" y="1318"/>
                    <a:pt x="9193" y="0"/>
                    <a:pt x="1251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074600" cy="84086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5200"/>
                </a:lnSpc>
                <a:spcBef>
                  <a:spcPct val="0"/>
                </a:spcBef>
              </a:p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6" r="1097"/>
          <a:stretch>
            <a:fillRect/>
          </a:stretch>
        </p:blipFill>
        <p:spPr>
          <a:xfrm>
            <a:off x="396240" y="3086100"/>
            <a:ext cx="16934815" cy="7033895"/>
          </a:xfrm>
          <a:prstGeom prst="rect">
            <a:avLst/>
          </a:prstGeom>
        </p:spPr>
      </p:pic>
      <p:sp>
        <p:nvSpPr>
          <p:cNvPr id="29" name="TextBox 10"/>
          <p:cNvSpPr txBox="1"/>
          <p:nvPr/>
        </p:nvSpPr>
        <p:spPr>
          <a:xfrm>
            <a:off x="812800" y="144763"/>
            <a:ext cx="16789400" cy="304019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    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Điện được truyền từ nhà máy điện qua trạm biến thế để tăng áp rồi đưa lên đường dây tải điện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(đường dây cao thế)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Trước khi đến nơi tiêu dùng điện thì cần có trạm biến thế để hạ 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,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điện từ trạm hạ áp sẽ được đưa đến nơi </a:t>
            </a:r>
            <a:r>
              <a:rPr lang="en-US" sz="4400" b="1" dirty="0">
                <a:solidFill>
                  <a:srgbClr val="00000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sử dụng điện.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grandir Narrow Ultra-Bold"/>
            </a:endParaRPr>
          </a:p>
        </p:txBody>
      </p:sp>
      <p:sp>
        <p:nvSpPr>
          <p:cNvPr id="34" name="Freeform: Shape 33"/>
          <p:cNvSpPr/>
          <p:nvPr/>
        </p:nvSpPr>
        <p:spPr>
          <a:xfrm>
            <a:off x="2556510" y="6286500"/>
            <a:ext cx="2498090" cy="1591945"/>
          </a:xfrm>
          <a:custGeom>
            <a:avLst/>
            <a:gdLst>
              <a:gd name="connsiteX0" fmla="*/ 0 w 2530929"/>
              <a:gd name="connsiteY0" fmla="*/ 653143 h 1387929"/>
              <a:gd name="connsiteX1" fmla="*/ 48986 w 2530929"/>
              <a:gd name="connsiteY1" fmla="*/ 555171 h 1387929"/>
              <a:gd name="connsiteX2" fmla="*/ 146957 w 2530929"/>
              <a:gd name="connsiteY2" fmla="*/ 342900 h 1387929"/>
              <a:gd name="connsiteX3" fmla="*/ 212272 w 2530929"/>
              <a:gd name="connsiteY3" fmla="*/ 261257 h 1387929"/>
              <a:gd name="connsiteX4" fmla="*/ 261257 w 2530929"/>
              <a:gd name="connsiteY4" fmla="*/ 179614 h 1387929"/>
              <a:gd name="connsiteX5" fmla="*/ 489857 w 2530929"/>
              <a:gd name="connsiteY5" fmla="*/ 65314 h 1387929"/>
              <a:gd name="connsiteX6" fmla="*/ 604157 w 2530929"/>
              <a:gd name="connsiteY6" fmla="*/ 48986 h 1387929"/>
              <a:gd name="connsiteX7" fmla="*/ 1045029 w 2530929"/>
              <a:gd name="connsiteY7" fmla="*/ 0 h 1387929"/>
              <a:gd name="connsiteX8" fmla="*/ 1338943 w 2530929"/>
              <a:gd name="connsiteY8" fmla="*/ 130629 h 1387929"/>
              <a:gd name="connsiteX9" fmla="*/ 1436914 w 2530929"/>
              <a:gd name="connsiteY9" fmla="*/ 179614 h 1387929"/>
              <a:gd name="connsiteX10" fmla="*/ 1616529 w 2530929"/>
              <a:gd name="connsiteY10" fmla="*/ 326571 h 1387929"/>
              <a:gd name="connsiteX11" fmla="*/ 1894114 w 2530929"/>
              <a:gd name="connsiteY11" fmla="*/ 571500 h 1387929"/>
              <a:gd name="connsiteX12" fmla="*/ 1975757 w 2530929"/>
              <a:gd name="connsiteY12" fmla="*/ 685800 h 1387929"/>
              <a:gd name="connsiteX13" fmla="*/ 2057400 w 2530929"/>
              <a:gd name="connsiteY13" fmla="*/ 767443 h 1387929"/>
              <a:gd name="connsiteX14" fmla="*/ 2155372 w 2530929"/>
              <a:gd name="connsiteY14" fmla="*/ 914400 h 1387929"/>
              <a:gd name="connsiteX15" fmla="*/ 2269672 w 2530929"/>
              <a:gd name="connsiteY15" fmla="*/ 1045029 h 1387929"/>
              <a:gd name="connsiteX16" fmla="*/ 2367643 w 2530929"/>
              <a:gd name="connsiteY16" fmla="*/ 1143000 h 1387929"/>
              <a:gd name="connsiteX17" fmla="*/ 2400300 w 2530929"/>
              <a:gd name="connsiteY17" fmla="*/ 1208314 h 1387929"/>
              <a:gd name="connsiteX18" fmla="*/ 2432957 w 2530929"/>
              <a:gd name="connsiteY18" fmla="*/ 1257300 h 1387929"/>
              <a:gd name="connsiteX19" fmla="*/ 2449286 w 2530929"/>
              <a:gd name="connsiteY19" fmla="*/ 1306286 h 1387929"/>
              <a:gd name="connsiteX20" fmla="*/ 2530929 w 2530929"/>
              <a:gd name="connsiteY20" fmla="*/ 1387929 h 13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30929" h="1387929">
                <a:moveTo>
                  <a:pt x="0" y="653143"/>
                </a:moveTo>
                <a:cubicBezTo>
                  <a:pt x="16329" y="620486"/>
                  <a:pt x="33685" y="588322"/>
                  <a:pt x="48986" y="555171"/>
                </a:cubicBezTo>
                <a:cubicBezTo>
                  <a:pt x="74900" y="499024"/>
                  <a:pt x="112425" y="397164"/>
                  <a:pt x="146957" y="342900"/>
                </a:cubicBezTo>
                <a:cubicBezTo>
                  <a:pt x="165668" y="313497"/>
                  <a:pt x="192286" y="289808"/>
                  <a:pt x="212272" y="261257"/>
                </a:cubicBezTo>
                <a:cubicBezTo>
                  <a:pt x="230472" y="235257"/>
                  <a:pt x="237029" y="200114"/>
                  <a:pt x="261257" y="179614"/>
                </a:cubicBezTo>
                <a:cubicBezTo>
                  <a:pt x="339314" y="113566"/>
                  <a:pt x="399901" y="81670"/>
                  <a:pt x="489857" y="65314"/>
                </a:cubicBezTo>
                <a:cubicBezTo>
                  <a:pt x="527723" y="58429"/>
                  <a:pt x="565889" y="53086"/>
                  <a:pt x="604157" y="48986"/>
                </a:cubicBezTo>
                <a:cubicBezTo>
                  <a:pt x="1055174" y="663"/>
                  <a:pt x="812130" y="38817"/>
                  <a:pt x="1045029" y="0"/>
                </a:cubicBezTo>
                <a:cubicBezTo>
                  <a:pt x="1405730" y="138732"/>
                  <a:pt x="1142556" y="23509"/>
                  <a:pt x="1338943" y="130629"/>
                </a:cubicBezTo>
                <a:cubicBezTo>
                  <a:pt x="1370996" y="148113"/>
                  <a:pt x="1406201" y="159870"/>
                  <a:pt x="1436914" y="179614"/>
                </a:cubicBezTo>
                <a:cubicBezTo>
                  <a:pt x="1628199" y="302583"/>
                  <a:pt x="1511159" y="234373"/>
                  <a:pt x="1616529" y="326571"/>
                </a:cubicBezTo>
                <a:cubicBezTo>
                  <a:pt x="1619775" y="329412"/>
                  <a:pt x="1840501" y="505973"/>
                  <a:pt x="1894114" y="571500"/>
                </a:cubicBezTo>
                <a:cubicBezTo>
                  <a:pt x="1923763" y="607738"/>
                  <a:pt x="1945783" y="649831"/>
                  <a:pt x="1975757" y="685800"/>
                </a:cubicBezTo>
                <a:cubicBezTo>
                  <a:pt x="2000396" y="715366"/>
                  <a:pt x="2031654" y="738836"/>
                  <a:pt x="2057400" y="767443"/>
                </a:cubicBezTo>
                <a:cubicBezTo>
                  <a:pt x="2294809" y="1031231"/>
                  <a:pt x="1997551" y="703973"/>
                  <a:pt x="2155372" y="914400"/>
                </a:cubicBezTo>
                <a:cubicBezTo>
                  <a:pt x="2190087" y="960687"/>
                  <a:pt x="2230302" y="1002631"/>
                  <a:pt x="2269672" y="1045029"/>
                </a:cubicBezTo>
                <a:cubicBezTo>
                  <a:pt x="2301098" y="1078872"/>
                  <a:pt x="2338792" y="1106936"/>
                  <a:pt x="2367643" y="1143000"/>
                </a:cubicBezTo>
                <a:cubicBezTo>
                  <a:pt x="2382849" y="1162007"/>
                  <a:pt x="2388223" y="1187180"/>
                  <a:pt x="2400300" y="1208314"/>
                </a:cubicBezTo>
                <a:cubicBezTo>
                  <a:pt x="2410036" y="1225353"/>
                  <a:pt x="2424181" y="1239747"/>
                  <a:pt x="2432957" y="1257300"/>
                </a:cubicBezTo>
                <a:cubicBezTo>
                  <a:pt x="2440654" y="1272695"/>
                  <a:pt x="2440746" y="1291342"/>
                  <a:pt x="2449286" y="1306286"/>
                </a:cubicBezTo>
                <a:cubicBezTo>
                  <a:pt x="2486811" y="1371955"/>
                  <a:pt x="2482322" y="1363625"/>
                  <a:pt x="2530929" y="138792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/>
          <p:cNvSpPr/>
          <p:nvPr/>
        </p:nvSpPr>
        <p:spPr>
          <a:xfrm>
            <a:off x="5193030" y="5692140"/>
            <a:ext cx="2074545" cy="2185670"/>
          </a:xfrm>
          <a:custGeom>
            <a:avLst/>
            <a:gdLst>
              <a:gd name="connsiteX0" fmla="*/ 0 w 2073728"/>
              <a:gd name="connsiteY0" fmla="*/ 1502229 h 1502229"/>
              <a:gd name="connsiteX1" fmla="*/ 32657 w 2073728"/>
              <a:gd name="connsiteY1" fmla="*/ 1420586 h 1502229"/>
              <a:gd name="connsiteX2" fmla="*/ 81643 w 2073728"/>
              <a:gd name="connsiteY2" fmla="*/ 1224643 h 1502229"/>
              <a:gd name="connsiteX3" fmla="*/ 97971 w 2073728"/>
              <a:gd name="connsiteY3" fmla="*/ 1175657 h 1502229"/>
              <a:gd name="connsiteX4" fmla="*/ 195943 w 2073728"/>
              <a:gd name="connsiteY4" fmla="*/ 1012371 h 1502229"/>
              <a:gd name="connsiteX5" fmla="*/ 244928 w 2073728"/>
              <a:gd name="connsiteY5" fmla="*/ 930729 h 1502229"/>
              <a:gd name="connsiteX6" fmla="*/ 277585 w 2073728"/>
              <a:gd name="connsiteY6" fmla="*/ 881743 h 1502229"/>
              <a:gd name="connsiteX7" fmla="*/ 326571 w 2073728"/>
              <a:gd name="connsiteY7" fmla="*/ 783771 h 1502229"/>
              <a:gd name="connsiteX8" fmla="*/ 489857 w 2073728"/>
              <a:gd name="connsiteY8" fmla="*/ 571500 h 1502229"/>
              <a:gd name="connsiteX9" fmla="*/ 522514 w 2073728"/>
              <a:gd name="connsiteY9" fmla="*/ 522514 h 1502229"/>
              <a:gd name="connsiteX10" fmla="*/ 816428 w 2073728"/>
              <a:gd name="connsiteY10" fmla="*/ 391886 h 1502229"/>
              <a:gd name="connsiteX11" fmla="*/ 947057 w 2073728"/>
              <a:gd name="connsiteY11" fmla="*/ 342900 h 1502229"/>
              <a:gd name="connsiteX12" fmla="*/ 1028700 w 2073728"/>
              <a:gd name="connsiteY12" fmla="*/ 228600 h 1502229"/>
              <a:gd name="connsiteX13" fmla="*/ 1061357 w 2073728"/>
              <a:gd name="connsiteY13" fmla="*/ 163286 h 1502229"/>
              <a:gd name="connsiteX14" fmla="*/ 1208314 w 2073728"/>
              <a:gd name="connsiteY14" fmla="*/ 81643 h 1502229"/>
              <a:gd name="connsiteX15" fmla="*/ 1518557 w 2073728"/>
              <a:gd name="connsiteY15" fmla="*/ 0 h 1502229"/>
              <a:gd name="connsiteX16" fmla="*/ 1894114 w 2073728"/>
              <a:gd name="connsiteY16" fmla="*/ 48986 h 1502229"/>
              <a:gd name="connsiteX17" fmla="*/ 1959428 w 2073728"/>
              <a:gd name="connsiteY17" fmla="*/ 114300 h 1502229"/>
              <a:gd name="connsiteX18" fmla="*/ 2073728 w 2073728"/>
              <a:gd name="connsiteY18" fmla="*/ 195943 h 150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73728" h="1502229">
                <a:moveTo>
                  <a:pt x="0" y="1502229"/>
                </a:moveTo>
                <a:cubicBezTo>
                  <a:pt x="10886" y="1475015"/>
                  <a:pt x="24386" y="1448706"/>
                  <a:pt x="32657" y="1420586"/>
                </a:cubicBezTo>
                <a:cubicBezTo>
                  <a:pt x="51654" y="1355997"/>
                  <a:pt x="64296" y="1289694"/>
                  <a:pt x="81643" y="1224643"/>
                </a:cubicBezTo>
                <a:cubicBezTo>
                  <a:pt x="86078" y="1208012"/>
                  <a:pt x="89811" y="1190812"/>
                  <a:pt x="97971" y="1175657"/>
                </a:cubicBezTo>
                <a:cubicBezTo>
                  <a:pt x="128064" y="1119770"/>
                  <a:pt x="163286" y="1066800"/>
                  <a:pt x="195943" y="1012371"/>
                </a:cubicBezTo>
                <a:cubicBezTo>
                  <a:pt x="212271" y="985157"/>
                  <a:pt x="228108" y="957642"/>
                  <a:pt x="244928" y="930729"/>
                </a:cubicBezTo>
                <a:cubicBezTo>
                  <a:pt x="255329" y="914087"/>
                  <a:pt x="268809" y="899296"/>
                  <a:pt x="277585" y="881743"/>
                </a:cubicBezTo>
                <a:cubicBezTo>
                  <a:pt x="293914" y="849086"/>
                  <a:pt x="307220" y="814733"/>
                  <a:pt x="326571" y="783771"/>
                </a:cubicBezTo>
                <a:cubicBezTo>
                  <a:pt x="537507" y="446275"/>
                  <a:pt x="364907" y="721441"/>
                  <a:pt x="489857" y="571500"/>
                </a:cubicBezTo>
                <a:cubicBezTo>
                  <a:pt x="502420" y="556424"/>
                  <a:pt x="505319" y="531971"/>
                  <a:pt x="522514" y="522514"/>
                </a:cubicBezTo>
                <a:cubicBezTo>
                  <a:pt x="616455" y="470847"/>
                  <a:pt x="712417" y="417889"/>
                  <a:pt x="816428" y="391886"/>
                </a:cubicBezTo>
                <a:cubicBezTo>
                  <a:pt x="905357" y="369653"/>
                  <a:pt x="861670" y="385593"/>
                  <a:pt x="947057" y="342900"/>
                </a:cubicBezTo>
                <a:cubicBezTo>
                  <a:pt x="974271" y="304800"/>
                  <a:pt x="1003563" y="268101"/>
                  <a:pt x="1028700" y="228600"/>
                </a:cubicBezTo>
                <a:cubicBezTo>
                  <a:pt x="1041768" y="208064"/>
                  <a:pt x="1045516" y="181767"/>
                  <a:pt x="1061357" y="163286"/>
                </a:cubicBezTo>
                <a:cubicBezTo>
                  <a:pt x="1094864" y="124194"/>
                  <a:pt x="1160915" y="94809"/>
                  <a:pt x="1208314" y="81643"/>
                </a:cubicBezTo>
                <a:cubicBezTo>
                  <a:pt x="1662134" y="-44418"/>
                  <a:pt x="1253089" y="88488"/>
                  <a:pt x="1518557" y="0"/>
                </a:cubicBezTo>
                <a:cubicBezTo>
                  <a:pt x="1643743" y="16329"/>
                  <a:pt x="1771908" y="17303"/>
                  <a:pt x="1894114" y="48986"/>
                </a:cubicBezTo>
                <a:cubicBezTo>
                  <a:pt x="1923918" y="56713"/>
                  <a:pt x="1936257" y="94025"/>
                  <a:pt x="1959428" y="114300"/>
                </a:cubicBezTo>
                <a:cubicBezTo>
                  <a:pt x="1991831" y="142653"/>
                  <a:pt x="2037153" y="171559"/>
                  <a:pt x="2073728" y="195943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/>
          <p:cNvSpPr/>
          <p:nvPr/>
        </p:nvSpPr>
        <p:spPr>
          <a:xfrm>
            <a:off x="7284085" y="5230495"/>
            <a:ext cx="3925570" cy="2454275"/>
          </a:xfrm>
          <a:custGeom>
            <a:avLst/>
            <a:gdLst>
              <a:gd name="connsiteX0" fmla="*/ 0 w 2906485"/>
              <a:gd name="connsiteY0" fmla="*/ 587829 h 1747158"/>
              <a:gd name="connsiteX1" fmla="*/ 65314 w 2906485"/>
              <a:gd name="connsiteY1" fmla="*/ 391886 h 1747158"/>
              <a:gd name="connsiteX2" fmla="*/ 244928 w 2906485"/>
              <a:gd name="connsiteY2" fmla="*/ 244929 h 1747158"/>
              <a:gd name="connsiteX3" fmla="*/ 457200 w 2906485"/>
              <a:gd name="connsiteY3" fmla="*/ 130629 h 1747158"/>
              <a:gd name="connsiteX4" fmla="*/ 555171 w 2906485"/>
              <a:gd name="connsiteY4" fmla="*/ 97972 h 1747158"/>
              <a:gd name="connsiteX5" fmla="*/ 979714 w 2906485"/>
              <a:gd name="connsiteY5" fmla="*/ 0 h 1747158"/>
              <a:gd name="connsiteX6" fmla="*/ 1583871 w 2906485"/>
              <a:gd name="connsiteY6" fmla="*/ 16329 h 1747158"/>
              <a:gd name="connsiteX7" fmla="*/ 2122714 w 2906485"/>
              <a:gd name="connsiteY7" fmla="*/ 163286 h 1747158"/>
              <a:gd name="connsiteX8" fmla="*/ 2171700 w 2906485"/>
              <a:gd name="connsiteY8" fmla="*/ 195943 h 1747158"/>
              <a:gd name="connsiteX9" fmla="*/ 2269671 w 2906485"/>
              <a:gd name="connsiteY9" fmla="*/ 310243 h 1747158"/>
              <a:gd name="connsiteX10" fmla="*/ 2579914 w 2906485"/>
              <a:gd name="connsiteY10" fmla="*/ 587829 h 1747158"/>
              <a:gd name="connsiteX11" fmla="*/ 2645228 w 2906485"/>
              <a:gd name="connsiteY11" fmla="*/ 751115 h 1747158"/>
              <a:gd name="connsiteX12" fmla="*/ 2710542 w 2906485"/>
              <a:gd name="connsiteY12" fmla="*/ 947058 h 1747158"/>
              <a:gd name="connsiteX13" fmla="*/ 2743200 w 2906485"/>
              <a:gd name="connsiteY13" fmla="*/ 1159329 h 1747158"/>
              <a:gd name="connsiteX14" fmla="*/ 2759528 w 2906485"/>
              <a:gd name="connsiteY14" fmla="*/ 1306286 h 1747158"/>
              <a:gd name="connsiteX15" fmla="*/ 2792185 w 2906485"/>
              <a:gd name="connsiteY15" fmla="*/ 1436915 h 1747158"/>
              <a:gd name="connsiteX16" fmla="*/ 2808514 w 2906485"/>
              <a:gd name="connsiteY16" fmla="*/ 1502229 h 1747158"/>
              <a:gd name="connsiteX17" fmla="*/ 2824842 w 2906485"/>
              <a:gd name="connsiteY17" fmla="*/ 1567543 h 1747158"/>
              <a:gd name="connsiteX18" fmla="*/ 2857500 w 2906485"/>
              <a:gd name="connsiteY18" fmla="*/ 1632858 h 1747158"/>
              <a:gd name="connsiteX19" fmla="*/ 2906485 w 2906485"/>
              <a:gd name="connsiteY19" fmla="*/ 1747158 h 174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06485" h="1747158">
                <a:moveTo>
                  <a:pt x="0" y="587829"/>
                </a:moveTo>
                <a:cubicBezTo>
                  <a:pt x="12076" y="527448"/>
                  <a:pt x="23888" y="439230"/>
                  <a:pt x="65314" y="391886"/>
                </a:cubicBezTo>
                <a:cubicBezTo>
                  <a:pt x="116254" y="333669"/>
                  <a:pt x="180563" y="287839"/>
                  <a:pt x="244928" y="244929"/>
                </a:cubicBezTo>
                <a:cubicBezTo>
                  <a:pt x="311794" y="200352"/>
                  <a:pt x="384573" y="165031"/>
                  <a:pt x="457200" y="130629"/>
                </a:cubicBezTo>
                <a:cubicBezTo>
                  <a:pt x="488310" y="115893"/>
                  <a:pt x="522146" y="107685"/>
                  <a:pt x="555171" y="97972"/>
                </a:cubicBezTo>
                <a:cubicBezTo>
                  <a:pt x="756036" y="38894"/>
                  <a:pt x="753190" y="45305"/>
                  <a:pt x="979714" y="0"/>
                </a:cubicBezTo>
                <a:cubicBezTo>
                  <a:pt x="1181100" y="5443"/>
                  <a:pt x="1383182" y="-1275"/>
                  <a:pt x="1583871" y="16329"/>
                </a:cubicBezTo>
                <a:cubicBezTo>
                  <a:pt x="1786152" y="34073"/>
                  <a:pt x="1942472" y="84430"/>
                  <a:pt x="2122714" y="163286"/>
                </a:cubicBezTo>
                <a:cubicBezTo>
                  <a:pt x="2140693" y="171152"/>
                  <a:pt x="2157823" y="182066"/>
                  <a:pt x="2171700" y="195943"/>
                </a:cubicBezTo>
                <a:cubicBezTo>
                  <a:pt x="2207183" y="231426"/>
                  <a:pt x="2235216" y="273761"/>
                  <a:pt x="2269671" y="310243"/>
                </a:cubicBezTo>
                <a:cubicBezTo>
                  <a:pt x="2446230" y="497189"/>
                  <a:pt x="2408252" y="459083"/>
                  <a:pt x="2579914" y="587829"/>
                </a:cubicBezTo>
                <a:cubicBezTo>
                  <a:pt x="2601685" y="642258"/>
                  <a:pt x="2625718" y="695836"/>
                  <a:pt x="2645228" y="751115"/>
                </a:cubicBezTo>
                <a:cubicBezTo>
                  <a:pt x="2767356" y="1097145"/>
                  <a:pt x="2602943" y="678058"/>
                  <a:pt x="2710542" y="947058"/>
                </a:cubicBezTo>
                <a:cubicBezTo>
                  <a:pt x="2721428" y="1017815"/>
                  <a:pt x="2733527" y="1088396"/>
                  <a:pt x="2743200" y="1159329"/>
                </a:cubicBezTo>
                <a:cubicBezTo>
                  <a:pt x="2749859" y="1208164"/>
                  <a:pt x="2750963" y="1257749"/>
                  <a:pt x="2759528" y="1306286"/>
                </a:cubicBezTo>
                <a:cubicBezTo>
                  <a:pt x="2767328" y="1350486"/>
                  <a:pt x="2781299" y="1393372"/>
                  <a:pt x="2792185" y="1436915"/>
                </a:cubicBezTo>
                <a:lnTo>
                  <a:pt x="2808514" y="1502229"/>
                </a:lnTo>
                <a:cubicBezTo>
                  <a:pt x="2813957" y="1524000"/>
                  <a:pt x="2814806" y="1547471"/>
                  <a:pt x="2824842" y="1567543"/>
                </a:cubicBezTo>
                <a:lnTo>
                  <a:pt x="2857500" y="1632858"/>
                </a:lnTo>
                <a:cubicBezTo>
                  <a:pt x="2875829" y="1742834"/>
                  <a:pt x="2844216" y="1716023"/>
                  <a:pt x="2906485" y="17471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/>
          <p:cNvSpPr/>
          <p:nvPr/>
        </p:nvSpPr>
        <p:spPr>
          <a:xfrm>
            <a:off x="11217910" y="6841490"/>
            <a:ext cx="3802380" cy="836930"/>
          </a:xfrm>
          <a:custGeom>
            <a:avLst/>
            <a:gdLst>
              <a:gd name="connsiteX0" fmla="*/ 0 w 2971800"/>
              <a:gd name="connsiteY0" fmla="*/ 751115 h 751115"/>
              <a:gd name="connsiteX1" fmla="*/ 32657 w 2971800"/>
              <a:gd name="connsiteY1" fmla="*/ 506186 h 751115"/>
              <a:gd name="connsiteX2" fmla="*/ 48985 w 2971800"/>
              <a:gd name="connsiteY2" fmla="*/ 424543 h 751115"/>
              <a:gd name="connsiteX3" fmla="*/ 146957 w 2971800"/>
              <a:gd name="connsiteY3" fmla="*/ 310243 h 751115"/>
              <a:gd name="connsiteX4" fmla="*/ 310242 w 2971800"/>
              <a:gd name="connsiteY4" fmla="*/ 163286 h 751115"/>
              <a:gd name="connsiteX5" fmla="*/ 359228 w 2971800"/>
              <a:gd name="connsiteY5" fmla="*/ 130629 h 751115"/>
              <a:gd name="connsiteX6" fmla="*/ 489857 w 2971800"/>
              <a:gd name="connsiteY6" fmla="*/ 97972 h 751115"/>
              <a:gd name="connsiteX7" fmla="*/ 587828 w 2971800"/>
              <a:gd name="connsiteY7" fmla="*/ 65315 h 751115"/>
              <a:gd name="connsiteX8" fmla="*/ 1045028 w 2971800"/>
              <a:gd name="connsiteY8" fmla="*/ 0 h 751115"/>
              <a:gd name="connsiteX9" fmla="*/ 1861457 w 2971800"/>
              <a:gd name="connsiteY9" fmla="*/ 65315 h 751115"/>
              <a:gd name="connsiteX10" fmla="*/ 2139042 w 2971800"/>
              <a:gd name="connsiteY10" fmla="*/ 97972 h 751115"/>
              <a:gd name="connsiteX11" fmla="*/ 2367642 w 2971800"/>
              <a:gd name="connsiteY11" fmla="*/ 195943 h 751115"/>
              <a:gd name="connsiteX12" fmla="*/ 2645228 w 2971800"/>
              <a:gd name="connsiteY12" fmla="*/ 326572 h 751115"/>
              <a:gd name="connsiteX13" fmla="*/ 2743200 w 2971800"/>
              <a:gd name="connsiteY13" fmla="*/ 375558 h 751115"/>
              <a:gd name="connsiteX14" fmla="*/ 2824842 w 2971800"/>
              <a:gd name="connsiteY14" fmla="*/ 408215 h 751115"/>
              <a:gd name="connsiteX15" fmla="*/ 2890157 w 2971800"/>
              <a:gd name="connsiteY15" fmla="*/ 457200 h 751115"/>
              <a:gd name="connsiteX16" fmla="*/ 2971800 w 2971800"/>
              <a:gd name="connsiteY16" fmla="*/ 506186 h 75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1800" h="751115">
                <a:moveTo>
                  <a:pt x="0" y="751115"/>
                </a:moveTo>
                <a:cubicBezTo>
                  <a:pt x="10886" y="669472"/>
                  <a:pt x="20439" y="587640"/>
                  <a:pt x="32657" y="506186"/>
                </a:cubicBezTo>
                <a:cubicBezTo>
                  <a:pt x="36774" y="478740"/>
                  <a:pt x="35001" y="448516"/>
                  <a:pt x="48985" y="424543"/>
                </a:cubicBezTo>
                <a:cubicBezTo>
                  <a:pt x="74270" y="381198"/>
                  <a:pt x="113049" y="347234"/>
                  <a:pt x="146957" y="310243"/>
                </a:cubicBezTo>
                <a:cubicBezTo>
                  <a:pt x="206808" y="244951"/>
                  <a:pt x="240595" y="215521"/>
                  <a:pt x="310242" y="163286"/>
                </a:cubicBezTo>
                <a:cubicBezTo>
                  <a:pt x="325942" y="151511"/>
                  <a:pt x="340785" y="137336"/>
                  <a:pt x="359228" y="130629"/>
                </a:cubicBezTo>
                <a:cubicBezTo>
                  <a:pt x="401409" y="115291"/>
                  <a:pt x="446701" y="110302"/>
                  <a:pt x="489857" y="97972"/>
                </a:cubicBezTo>
                <a:cubicBezTo>
                  <a:pt x="522956" y="88515"/>
                  <a:pt x="554128" y="72336"/>
                  <a:pt x="587828" y="65315"/>
                </a:cubicBezTo>
                <a:cubicBezTo>
                  <a:pt x="801901" y="20716"/>
                  <a:pt x="856598" y="18843"/>
                  <a:pt x="1045028" y="0"/>
                </a:cubicBezTo>
                <a:lnTo>
                  <a:pt x="1861457" y="65315"/>
                </a:lnTo>
                <a:cubicBezTo>
                  <a:pt x="1954252" y="73625"/>
                  <a:pt x="2047253" y="82009"/>
                  <a:pt x="2139042" y="97972"/>
                </a:cubicBezTo>
                <a:cubicBezTo>
                  <a:pt x="2221690" y="112345"/>
                  <a:pt x="2293209" y="162862"/>
                  <a:pt x="2367642" y="195943"/>
                </a:cubicBezTo>
                <a:cubicBezTo>
                  <a:pt x="2745505" y="363883"/>
                  <a:pt x="2349905" y="167552"/>
                  <a:pt x="2645228" y="326572"/>
                </a:cubicBezTo>
                <a:cubicBezTo>
                  <a:pt x="2677376" y="343882"/>
                  <a:pt x="2709961" y="360449"/>
                  <a:pt x="2743200" y="375558"/>
                </a:cubicBezTo>
                <a:cubicBezTo>
                  <a:pt x="2769883" y="387687"/>
                  <a:pt x="2799220" y="393981"/>
                  <a:pt x="2824842" y="408215"/>
                </a:cubicBezTo>
                <a:cubicBezTo>
                  <a:pt x="2848632" y="421431"/>
                  <a:pt x="2865816" y="445029"/>
                  <a:pt x="2890157" y="457200"/>
                </a:cubicBezTo>
                <a:cubicBezTo>
                  <a:pt x="2980132" y="502187"/>
                  <a:pt x="2938464" y="439516"/>
                  <a:pt x="2971800" y="5061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/>
          <p:cNvSpPr/>
          <p:nvPr/>
        </p:nvSpPr>
        <p:spPr>
          <a:xfrm>
            <a:off x="12948285" y="6649085"/>
            <a:ext cx="2265045" cy="274320"/>
          </a:xfrm>
          <a:custGeom>
            <a:avLst/>
            <a:gdLst>
              <a:gd name="connsiteX0" fmla="*/ 0 w 1045029"/>
              <a:gd name="connsiteY0" fmla="*/ 244928 h 244928"/>
              <a:gd name="connsiteX1" fmla="*/ 179614 w 1045029"/>
              <a:gd name="connsiteY1" fmla="*/ 195943 h 244928"/>
              <a:gd name="connsiteX2" fmla="*/ 408214 w 1045029"/>
              <a:gd name="connsiteY2" fmla="*/ 130628 h 244928"/>
              <a:gd name="connsiteX3" fmla="*/ 669472 w 1045029"/>
              <a:gd name="connsiteY3" fmla="*/ 0 h 244928"/>
              <a:gd name="connsiteX4" fmla="*/ 963386 w 1045029"/>
              <a:gd name="connsiteY4" fmla="*/ 32657 h 244928"/>
              <a:gd name="connsiteX5" fmla="*/ 1045029 w 1045029"/>
              <a:gd name="connsiteY5" fmla="*/ 65314 h 24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5029" h="244928">
                <a:moveTo>
                  <a:pt x="0" y="244928"/>
                </a:moveTo>
                <a:cubicBezTo>
                  <a:pt x="148798" y="215170"/>
                  <a:pt x="13887" y="245661"/>
                  <a:pt x="179614" y="195943"/>
                </a:cubicBezTo>
                <a:cubicBezTo>
                  <a:pt x="255521" y="173171"/>
                  <a:pt x="334633" y="160060"/>
                  <a:pt x="408214" y="130628"/>
                </a:cubicBezTo>
                <a:cubicBezTo>
                  <a:pt x="498615" y="94468"/>
                  <a:pt x="669472" y="0"/>
                  <a:pt x="669472" y="0"/>
                </a:cubicBezTo>
                <a:cubicBezTo>
                  <a:pt x="806443" y="11414"/>
                  <a:pt x="847221" y="9424"/>
                  <a:pt x="963386" y="32657"/>
                </a:cubicBezTo>
                <a:cubicBezTo>
                  <a:pt x="1031619" y="46304"/>
                  <a:pt x="1014392" y="34677"/>
                  <a:pt x="1045029" y="6531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/>
          <p:cNvSpPr/>
          <p:nvPr/>
        </p:nvSpPr>
        <p:spPr>
          <a:xfrm>
            <a:off x="13106400" y="6494145"/>
            <a:ext cx="1376045" cy="401955"/>
          </a:xfrm>
          <a:custGeom>
            <a:avLst/>
            <a:gdLst>
              <a:gd name="connsiteX0" fmla="*/ 0 w 391886"/>
              <a:gd name="connsiteY0" fmla="*/ 228893 h 228893"/>
              <a:gd name="connsiteX1" fmla="*/ 48986 w 391886"/>
              <a:gd name="connsiteY1" fmla="*/ 81935 h 228893"/>
              <a:gd name="connsiteX2" fmla="*/ 130629 w 391886"/>
              <a:gd name="connsiteY2" fmla="*/ 49278 h 228893"/>
              <a:gd name="connsiteX3" fmla="*/ 195943 w 391886"/>
              <a:gd name="connsiteY3" fmla="*/ 16621 h 228893"/>
              <a:gd name="connsiteX4" fmla="*/ 391886 w 391886"/>
              <a:gd name="connsiteY4" fmla="*/ 293 h 22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86" h="228893">
                <a:moveTo>
                  <a:pt x="0" y="228893"/>
                </a:moveTo>
                <a:cubicBezTo>
                  <a:pt x="6760" y="188336"/>
                  <a:pt x="5549" y="112962"/>
                  <a:pt x="48986" y="81935"/>
                </a:cubicBezTo>
                <a:cubicBezTo>
                  <a:pt x="72837" y="64898"/>
                  <a:pt x="103845" y="61182"/>
                  <a:pt x="130629" y="49278"/>
                </a:cubicBezTo>
                <a:cubicBezTo>
                  <a:pt x="152872" y="39392"/>
                  <a:pt x="172460" y="23025"/>
                  <a:pt x="195943" y="16621"/>
                </a:cubicBezTo>
                <a:cubicBezTo>
                  <a:pt x="269925" y="-3556"/>
                  <a:pt x="319316" y="293"/>
                  <a:pt x="391886" y="293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0" y="647700"/>
            <a:ext cx="9829800" cy="9144000"/>
            <a:chOff x="0" y="0"/>
            <a:chExt cx="4214519" cy="2207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4518" cy="2207605"/>
            </a:xfrm>
            <a:custGeom>
              <a:avLst/>
              <a:gdLst/>
              <a:ahLst/>
              <a:cxnLst/>
              <a:rect l="l" t="t" r="r" b="b"/>
              <a:pathLst>
                <a:path w="4214518" h="2207605">
                  <a:moveTo>
                    <a:pt x="12095" y="0"/>
                  </a:moveTo>
                  <a:lnTo>
                    <a:pt x="4202423" y="0"/>
                  </a:lnTo>
                  <a:cubicBezTo>
                    <a:pt x="4205631" y="0"/>
                    <a:pt x="4208707" y="1274"/>
                    <a:pt x="4210976" y="3543"/>
                  </a:cubicBezTo>
                  <a:cubicBezTo>
                    <a:pt x="4213244" y="5811"/>
                    <a:pt x="4214518" y="8887"/>
                    <a:pt x="4214518" y="12095"/>
                  </a:cubicBezTo>
                  <a:lnTo>
                    <a:pt x="4214518" y="2195510"/>
                  </a:lnTo>
                  <a:cubicBezTo>
                    <a:pt x="4214518" y="2198718"/>
                    <a:pt x="4213244" y="2201794"/>
                    <a:pt x="4210976" y="2204062"/>
                  </a:cubicBezTo>
                  <a:cubicBezTo>
                    <a:pt x="4208707" y="2206331"/>
                    <a:pt x="4205631" y="2207605"/>
                    <a:pt x="4202423" y="2207605"/>
                  </a:cubicBezTo>
                  <a:lnTo>
                    <a:pt x="12095" y="2207605"/>
                  </a:lnTo>
                  <a:cubicBezTo>
                    <a:pt x="8887" y="2207605"/>
                    <a:pt x="5811" y="2206331"/>
                    <a:pt x="3543" y="2204062"/>
                  </a:cubicBezTo>
                  <a:cubicBezTo>
                    <a:pt x="1274" y="2201794"/>
                    <a:pt x="0" y="2198718"/>
                    <a:pt x="0" y="2195510"/>
                  </a:cubicBezTo>
                  <a:lnTo>
                    <a:pt x="0" y="12095"/>
                  </a:lnTo>
                  <a:cubicBezTo>
                    <a:pt x="0" y="8887"/>
                    <a:pt x="1274" y="5811"/>
                    <a:pt x="3543" y="3543"/>
                  </a:cubicBezTo>
                  <a:cubicBezTo>
                    <a:pt x="5811" y="1274"/>
                    <a:pt x="8887" y="0"/>
                    <a:pt x="120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4519" cy="224570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marL="0" lvl="0" indent="0" algn="ctr">
                <a:lnSpc>
                  <a:spcPts val="52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5" name="Group 11"/>
          <p:cNvGrpSpPr/>
          <p:nvPr/>
        </p:nvGrpSpPr>
        <p:grpSpPr>
          <a:xfrm>
            <a:off x="1066800" y="810650"/>
            <a:ext cx="4766309" cy="8211813"/>
            <a:chOff x="0" y="-43179"/>
            <a:chExt cx="1075992" cy="531040"/>
          </a:xfrm>
        </p:grpSpPr>
        <p:sp>
          <p:nvSpPr>
            <p:cNvPr id="36" name="Freeform 12"/>
            <p:cNvSpPr/>
            <p:nvPr/>
          </p:nvSpPr>
          <p:spPr>
            <a:xfrm>
              <a:off x="0" y="-43179"/>
              <a:ext cx="1075992" cy="531040"/>
            </a:xfrm>
            <a:custGeom>
              <a:avLst/>
              <a:gdLst/>
              <a:ahLst/>
              <a:cxnLst/>
              <a:rect l="l" t="t" r="r" b="b"/>
              <a:pathLst>
                <a:path w="1204148" h="551901">
                  <a:moveTo>
                    <a:pt x="42333" y="0"/>
                  </a:moveTo>
                  <a:lnTo>
                    <a:pt x="1161815" y="0"/>
                  </a:lnTo>
                  <a:cubicBezTo>
                    <a:pt x="1173042" y="0"/>
                    <a:pt x="1183810" y="4460"/>
                    <a:pt x="1191749" y="12399"/>
                  </a:cubicBezTo>
                  <a:cubicBezTo>
                    <a:pt x="1199688" y="20338"/>
                    <a:pt x="1204148" y="31106"/>
                    <a:pt x="1204148" y="42333"/>
                  </a:cubicBezTo>
                  <a:lnTo>
                    <a:pt x="1204148" y="509568"/>
                  </a:lnTo>
                  <a:cubicBezTo>
                    <a:pt x="1204148" y="520795"/>
                    <a:pt x="1199688" y="531563"/>
                    <a:pt x="1191749" y="539502"/>
                  </a:cubicBezTo>
                  <a:cubicBezTo>
                    <a:pt x="1183810" y="547441"/>
                    <a:pt x="1173042" y="551901"/>
                    <a:pt x="1161815" y="551901"/>
                  </a:cubicBezTo>
                  <a:lnTo>
                    <a:pt x="42333" y="551901"/>
                  </a:lnTo>
                  <a:cubicBezTo>
                    <a:pt x="31106" y="551901"/>
                    <a:pt x="20338" y="547441"/>
                    <a:pt x="12399" y="539502"/>
                  </a:cubicBezTo>
                  <a:cubicBezTo>
                    <a:pt x="4460" y="531563"/>
                    <a:pt x="0" y="520795"/>
                    <a:pt x="0" y="509568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3"/>
            <p:cNvSpPr txBox="1"/>
            <p:nvPr/>
          </p:nvSpPr>
          <p:spPr>
            <a:xfrm>
              <a:off x="0" y="-41454"/>
              <a:ext cx="1052483" cy="51494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l"/>
              <a:r>
                <a:rPr lang="en-US" sz="6000" b="1" dirty="0">
                  <a:solidFill>
                    <a:srgbClr val="00000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grandir Narrow Ultra-Bold"/>
                  <a:sym typeface="Agrandir Narrow Ultra-Bold"/>
                </a:rPr>
                <a:t>   2. </a:t>
              </a:r>
              <a:r>
                <a:rPr lang="vi-VN" sz="5400" b="1" dirty="0">
                  <a:solidFill>
                    <a:srgbClr val="00000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grandir Narrow Ultra-Bold"/>
                  <a:sym typeface="Agrandir Narrow Ultra-Bold"/>
                </a:rPr>
                <a:t>Quan sát hình 2 và cho biết việc nên làm, không nên làm để đảm bảo an toàn cho con người.</a:t>
              </a:r>
              <a:endParaRPr lang="en-US" sz="6000" b="1" dirty="0">
                <a:solidFill>
                  <a:srgbClr val="000001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198" y="647700"/>
            <a:ext cx="10287002" cy="899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TABLE_ENDDRAG_ORIGIN_RECT" val="307*667"/>
  <p:tag name="TABLE_ENDDRAG_RECT" val="1101*63*307*667"/>
</p:tagLst>
</file>

<file path=ppt/tags/tag3.xml><?xml version="1.0" encoding="utf-8"?>
<p:tagLst xmlns:p="http://schemas.openxmlformats.org/presentationml/2006/main">
  <p:tag name="TABLE_ENDDRAG_ORIGIN_RECT" val="1423*769"/>
  <p:tag name="TABLE_ENDDRAG_RECT" val="4*21*1423*7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2826</Words>
  <Application>WPS Presentation</Application>
  <PresentationFormat>Custom</PresentationFormat>
  <Paragraphs>128</Paragraphs>
  <Slides>24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Cambria</vt:lpstr>
      <vt:lpstr>Agrandir Narrow Ultra-Bold</vt:lpstr>
      <vt:lpstr>Segoe Print</vt:lpstr>
      <vt:lpstr>Calibri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Back to School Banner Landscape (Bài thuyết trình)</dc:title>
  <dc:creator>thao</dc:creator>
  <cp:lastModifiedBy>Lai Vo</cp:lastModifiedBy>
  <cp:revision>123</cp:revision>
  <dcterms:created xsi:type="dcterms:W3CDTF">2006-08-16T00:00:00Z</dcterms:created>
  <dcterms:modified xsi:type="dcterms:W3CDTF">2024-11-26T23:21:07Z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2654010EDCE94A40ACAFE6F7652763A1_12</vt:lpwstr>
  </property>
  <property fmtid="{D5CDD505-2E9C-101B-9397-08002B2CF9AE}" pid="3" name="KSOProductBuildVer">
    <vt:lpwstr>1033-12.2.0.18911</vt:lpwstr>
  </property>
</Properties>
</file>