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92" r:id="rId2"/>
    <p:sldId id="8689" r:id="rId3"/>
    <p:sldId id="8709" r:id="rId4"/>
    <p:sldId id="280" r:id="rId5"/>
    <p:sldId id="8710" r:id="rId6"/>
    <p:sldId id="8716" r:id="rId7"/>
    <p:sldId id="287" r:id="rId8"/>
    <p:sldId id="8717" r:id="rId9"/>
    <p:sldId id="8711" r:id="rId10"/>
    <p:sldId id="286" r:id="rId11"/>
    <p:sldId id="8735" r:id="rId12"/>
    <p:sldId id="8729" r:id="rId13"/>
    <p:sldId id="8730" r:id="rId14"/>
    <p:sldId id="8731" r:id="rId15"/>
    <p:sldId id="8732" r:id="rId16"/>
    <p:sldId id="284" r:id="rId17"/>
    <p:sldId id="281" r:id="rId18"/>
    <p:sldId id="8683" r:id="rId19"/>
    <p:sldId id="8734" r:id="rId20"/>
    <p:sldId id="8644" r:id="rId21"/>
    <p:sldId id="8714" r:id="rId22"/>
    <p:sldId id="8707" r:id="rId23"/>
    <p:sldId id="8688" r:id="rId24"/>
    <p:sldId id="8651" r:id="rId25"/>
    <p:sldId id="8652" r:id="rId26"/>
    <p:sldId id="8680" r:id="rId27"/>
    <p:sldId id="8715" r:id="rId28"/>
    <p:sldId id="282" r:id="rId29"/>
    <p:sldId id="8658" r:id="rId30"/>
  </p:sldIdLst>
  <p:sldSz cx="12192000" cy="6858000"/>
  <p:notesSz cx="6858000" cy="9144000"/>
  <p:embeddedFontLs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Broadway" panose="020B0604020202020204" charset="0"/>
      <p:regular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SVN-SAF" panose="02040603050506020204" pitchFamily="18" charset="0"/>
      <p:regular r:id="rId45"/>
    </p:embeddedFont>
    <p:embeddedFont>
      <p:font typeface="#9Slide03 Open Sans" panose="020B0604020202020204" charset="0"/>
      <p:regular r:id="rId46"/>
    </p:embeddedFont>
    <p:embeddedFont>
      <p:font typeface="Calibri Light" panose="020F0302020204030204" pitchFamily="34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11E"/>
    <a:srgbClr val="9D070D"/>
    <a:srgbClr val="548235"/>
    <a:srgbClr val="F0F7EB"/>
    <a:srgbClr val="E2F0D9"/>
    <a:srgbClr val="FFFFFF"/>
    <a:srgbClr val="D5CAE4"/>
    <a:srgbClr val="DED6EA"/>
    <a:srgbClr val="EDE9F3"/>
    <a:srgbClr val="E3D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BAD70-EF23-4C11-876C-93CF57CA6EE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E7C49-F168-4BE1-A207-474BE56E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6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6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3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1DAE56-38EB-02A1-E77F-9110E9AFA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C0C7098-34C1-A384-7E5A-2D24FA1B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5959AF-21A9-AEDF-FE2E-EA84AF88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F14B85-85CE-7DB3-71CC-DDBA59B9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22BF8A-742D-2858-D0FC-8E8F8C3E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6DF5E7-CE5D-914A-E17B-CF889C5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95D6C95-B985-0E56-FAC9-6F317CE3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36F44E-41F0-15ED-0B5A-7A005BA2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DD3D03-7711-82AD-1808-5485C3E6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DEA0FD-DA4F-E2CB-2B85-782B0DA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7C16FCC-8909-7CE8-C6AB-DBEA838BC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2FA217C-85FE-44AE-8853-4601ED201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333F22-611D-E1BF-CDD7-E6C283BA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588AD-E575-28B7-ECA2-1FF12DF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C71948-B4D0-5EE8-AE16-3C80DC3E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DC9564-FB66-32CB-612A-2B7087D8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A3F784-BB7D-562C-EE9C-9130CED3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A6D470-0CA4-406B-5F98-417A4D19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9F8275-A233-787A-9EA9-1F530F4B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3BDB46-D7E3-6E5D-DF10-0FD1172F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52C1F9-3275-6533-8D38-D7FD404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AE3D0F-13A0-F7C1-C669-8A632475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917937-19FF-8CCC-0397-71FA88C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511A4-CBDF-2B19-334A-68367F0B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6A6489-EFFE-4825-31A8-26B7258B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F6418C-6F66-5D27-8640-26B9B0D5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043784-9A04-3E7B-22D9-4417974BC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5637D80-EF84-3A2B-80FF-4774B78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DBC7B4-109E-B4D7-B595-4EB3279E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433FFD-C794-52CD-C2D8-C99352B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1849C2-57F0-159C-ABCA-532B864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B143C3-E520-7444-6388-B14C06BE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761279-0DB4-B77B-14E3-AA1880FA3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1F58C76-9FEC-FB32-791D-D4AE0195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C18D476-25E7-1F3C-74AE-EA13CBB6C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2CBE9D7-79CD-63F9-E42E-CC09C88B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F3349E4-1466-0C7A-B1E9-2CEB12DF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3052963-0F20-7371-E1B5-00D49503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4774312-8E99-E7D7-0036-1124E8E7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467FE1-5243-D0EB-3F6F-95DDBD79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34BC24B-21D6-B398-DB23-06BDE2BC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E09A67A-00C1-FCB2-C464-0F5CC02F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FE7C14-A6BF-C5A2-EE85-2B4952E2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02F7445-834D-603A-84D3-80718A1A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496D019-90BF-E5C4-3EF9-A15B5C19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0808835-D0EB-39C0-BEDC-F1E40B9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50D892-DE61-B5FD-636B-79D58552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D85ACC-7841-C95C-3C12-CEA69B7B6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83967BA-0D44-31A6-056F-020860C9D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D1C94A-7B2E-A525-DC8A-ECDE1F74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230214-E23F-327D-179F-49BF9817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727420-6160-6273-A75D-329A74E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874F3F-78B3-1441-C83D-222187C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52E1F7A-628F-90DF-57B5-9F7F63E77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460FFB7-7715-E47E-533D-18528680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AFBEA7-E125-01FA-CA4E-1B07875D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8A3D5E-05F1-4497-BCD1-CAD97493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18811-FD8C-89C6-9006-2039668D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B677FE9-40E7-09F7-C965-965A301B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43EA85-CA1E-E9AD-65BD-21EB3872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F24F89-2C8F-13BB-01CD-33181EF08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A0A9B5-BBFB-08CC-EFD1-F7B2C7D6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547EB7-03B7-8F01-E02C-37FA6330E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white clouds in space&#10;&#10;Description automatically generated">
            <a:extLst>
              <a:ext uri="{FF2B5EF4-FFF2-40B4-BE49-F238E27FC236}">
                <a16:creationId xmlns="" xmlns:a16="http://schemas.microsoft.com/office/drawing/2014/main" id="{EBB4C1B6-7E78-CA8E-3E27-6F9F1138A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1227" cy="7313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D940C01-2A27-B41C-C903-EDE1BE2195D8}"/>
              </a:ext>
            </a:extLst>
          </p:cNvPr>
          <p:cNvSpPr txBox="1"/>
          <p:nvPr/>
        </p:nvSpPr>
        <p:spPr>
          <a:xfrm>
            <a:off x="-138538" y="602911"/>
            <a:ext cx="9456057" cy="646331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Chào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mừng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các</a:t>
            </a:r>
            <a:r>
              <a:rPr kumimoji="0" lang="en-US" sz="3600" b="1" u="none" strike="noStrike" kern="1200" cap="none" spc="0" normalizeH="0" baseline="0" noProof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em đến với </a:t>
            </a:r>
            <a:endParaRPr kumimoji="0" lang="en-US" sz="3600" b="0" u="none" strike="noStrike" kern="1200" cap="none" spc="0" normalizeH="0" baseline="0" noProof="0" dirty="0">
              <a:ln w="22225">
                <a:solidFill>
                  <a:srgbClr val="DA761B"/>
                </a:solidFill>
                <a:prstDash val="solid"/>
              </a:ln>
              <a:solidFill>
                <a:srgbClr val="FFD38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SAF" panose="02040603050506020204" pitchFamily="18" charset="0"/>
              <a:ea typeface="字魂59号-创粗黑"/>
              <a:cs typeface="#9Slide03 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0474C0A-76F8-F5C2-E4C9-818A5ABF0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6" y="910678"/>
            <a:ext cx="7343144" cy="5172975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8399601" y="1870803"/>
            <a:ext cx="3322608" cy="3700593"/>
            <a:chOff x="8399601" y="1870803"/>
            <a:chExt cx="3322608" cy="3700593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0A45676F-702A-5889-1F39-3A58B97A08CD}"/>
                </a:ext>
              </a:extLst>
            </p:cNvPr>
            <p:cNvGrpSpPr/>
            <p:nvPr/>
          </p:nvGrpSpPr>
          <p:grpSpPr>
            <a:xfrm>
              <a:off x="8399601" y="1870803"/>
              <a:ext cx="3322608" cy="3700593"/>
              <a:chOff x="8399601" y="1870803"/>
              <a:chExt cx="3322608" cy="3700593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71DB0EBB-DD73-AC59-50F3-923BD2210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99601" y="1870803"/>
                <a:ext cx="3322608" cy="3700593"/>
              </a:xfrm>
              <a:prstGeom prst="rect">
                <a:avLst/>
              </a:prstGeom>
              <a:effectLst>
                <a:outerShdw blurRad="50800" dist="3302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Oval 6">
                <a:extLst>
                  <a:ext uri="{FF2B5EF4-FFF2-40B4-BE49-F238E27FC236}">
                    <a16:creationId xmlns="" xmlns:a16="http://schemas.microsoft.com/office/drawing/2014/main" id="{AE0B3AF8-1203-AEAA-7AA7-297B50ECE896}"/>
                  </a:ext>
                </a:extLst>
              </p:cNvPr>
              <p:cNvSpPr/>
              <p:nvPr/>
            </p:nvSpPr>
            <p:spPr>
              <a:xfrm>
                <a:off x="9216217" y="2656291"/>
                <a:ext cx="1619250" cy="161925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5BB4F5C2-D472-444C-3CB0-D9895C958E9C}"/>
                </a:ext>
              </a:extLst>
            </p:cNvPr>
            <p:cNvSpPr/>
            <p:nvPr/>
          </p:nvSpPr>
          <p:spPr>
            <a:xfrm>
              <a:off x="9510871" y="2251073"/>
              <a:ext cx="1159293" cy="24006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50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571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4" y="0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11AC05-38E9-3C47-65FD-DAEFAEE04386}"/>
              </a:ext>
            </a:extLst>
          </p:cNvPr>
          <p:cNvSpPr txBox="1"/>
          <p:nvPr/>
        </p:nvSpPr>
        <p:spPr>
          <a:xfrm>
            <a:off x="780918" y="1631754"/>
            <a:ext cx="11018677" cy="17854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12000"/>
              </a:lnSpc>
              <a:spcAft>
                <a:spcPts val="300"/>
              </a:spcAft>
            </a:pPr>
            <a:r>
              <a:rPr lang="en-US" sz="32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các hình ảnh trang 8 – 9.</a:t>
            </a:r>
          </a:p>
          <a:p>
            <a:pPr algn="just">
              <a:lnSpc>
                <a:spcPct val="112000"/>
              </a:lnSpc>
              <a:spcAft>
                <a:spcPts val="300"/>
              </a:spcAft>
            </a:pPr>
            <a:r>
              <a:rPr lang="en-US" sz="32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 </a:t>
            </a:r>
            <a:r>
              <a:rPr lang="en-US" sz="3200" b="1" dirty="0" err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2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32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32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xói</a:t>
            </a:r>
            <a:r>
              <a:rPr lang="en-US" sz="32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mòn</a:t>
            </a:r>
            <a:r>
              <a:rPr lang="en-US" sz="3200" b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ở </a:t>
            </a:r>
            <a:r>
              <a:rPr lang="en-US" sz="3200" b="1" dirty="0" err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32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 hợp với </a:t>
            </a:r>
            <a:r>
              <a:rPr lang="en-US" sz="3200" b="1" dirty="0" err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</a:p>
        </p:txBody>
      </p:sp>
      <p:sp>
        <p:nvSpPr>
          <p:cNvPr id="49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6149894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30749" y="399799"/>
            <a:ext cx="5771504" cy="584775"/>
            <a:chOff x="3496244" y="1185932"/>
            <a:chExt cx="915720" cy="2440700"/>
          </a:xfrm>
        </p:grpSpPr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1526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1. BẢO VỆ MÔI TRƯỜNG ĐẤT</a:t>
              </a:r>
              <a:endParaRPr lang="en-US" sz="3200" b="1" spc="5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6244" y="1185932"/>
              <a:ext cx="89286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9525" cmpd="sng">
                    <a:noFill/>
                    <a:prstDash val="solid"/>
                  </a:ln>
                  <a:solidFill>
                    <a:srgbClr val="00B050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1. BẢO VỆ MÔI TRƯỜNG ĐẤT</a:t>
              </a:r>
              <a:endParaRPr lang="en-US" sz="3200" b="1" spc="50">
                <a:ln w="9525" cmpd="sng">
                  <a:noFill/>
                  <a:prstDash val="solid"/>
                </a:ln>
                <a:solidFill>
                  <a:srgbClr val="00B050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9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4" y="0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6149894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30749" y="399799"/>
            <a:ext cx="5771504" cy="584775"/>
            <a:chOff x="3496244" y="1185932"/>
            <a:chExt cx="915720" cy="2440700"/>
          </a:xfrm>
        </p:grpSpPr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1526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1. BẢO VỆ MÔI TRƯỜNG ĐẤT</a:t>
              </a:r>
              <a:endParaRPr lang="en-US" sz="3200" b="1" spc="5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6244" y="1185932"/>
              <a:ext cx="89286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9525" cmpd="sng">
                    <a:noFill/>
                    <a:prstDash val="solid"/>
                  </a:ln>
                  <a:solidFill>
                    <a:srgbClr val="00B050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1. BẢO VỆ MÔI TRƯỜNG ĐẤT</a:t>
              </a:r>
              <a:endParaRPr lang="en-US" sz="3200" b="1" spc="50">
                <a:ln w="9525" cmpd="sng">
                  <a:noFill/>
                  <a:prstDash val="solid"/>
                </a:ln>
                <a:solidFill>
                  <a:srgbClr val="00B050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sp>
        <p:nvSpPr>
          <p:cNvPr id="53" name="Rounded Rectangle 52"/>
          <p:cNvSpPr/>
          <p:nvPr/>
        </p:nvSpPr>
        <p:spPr>
          <a:xfrm>
            <a:off x="788305" y="1694219"/>
            <a:ext cx="4055223" cy="55033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GÂY </a:t>
            </a:r>
            <a:br>
              <a:rPr lang="en-US" sz="24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NHIỄM, XÓI MÒN ĐẤT</a:t>
            </a:r>
            <a:endParaRPr lang="en-US" sz="2400" b="1">
              <a:solidFill>
                <a:srgbClr val="F58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506750" y="1670188"/>
            <a:ext cx="4728770" cy="55033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 PHÁP PHÒNG CHỐNG </a:t>
            </a:r>
            <a:br>
              <a:rPr lang="en-US" sz="24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NHIỄM, XÓI MÒN ĐẤT</a:t>
            </a:r>
            <a:endParaRPr lang="en-US" sz="2400" b="1">
              <a:solidFill>
                <a:srgbClr val="F58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39683" y="2576009"/>
            <a:ext cx="330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Chặt phá rừng bừa bãi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9683" y="3200159"/>
            <a:ext cx="4348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Xả chất thải công nghiệp chưa </a:t>
            </a:r>
            <a:b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qua xử lí ra môi trường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9683" y="4193641"/>
            <a:ext cx="4004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Sử dụng phân bón hoá học </a:t>
            </a:r>
            <a:b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trong thời gian dài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9683" y="5187124"/>
            <a:ext cx="4515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Xả nhiều rác thải khó phân huỷ </a:t>
            </a:r>
            <a:b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ra môi trường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472568" y="2791969"/>
            <a:ext cx="137160" cy="137160"/>
          </a:xfrm>
          <a:prstGeom prst="ellipse">
            <a:avLst/>
          </a:prstGeom>
          <a:solidFill>
            <a:srgbClr val="F58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472568" y="3716020"/>
            <a:ext cx="137160" cy="137160"/>
          </a:xfrm>
          <a:prstGeom prst="ellipse">
            <a:avLst/>
          </a:prstGeom>
          <a:solidFill>
            <a:srgbClr val="F58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472568" y="4640071"/>
            <a:ext cx="137160" cy="137160"/>
          </a:xfrm>
          <a:prstGeom prst="ellipse">
            <a:avLst/>
          </a:prstGeom>
          <a:solidFill>
            <a:srgbClr val="F58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472568" y="5564122"/>
            <a:ext cx="137160" cy="137160"/>
          </a:xfrm>
          <a:prstGeom prst="ellipse">
            <a:avLst/>
          </a:prstGeom>
          <a:solidFill>
            <a:srgbClr val="F58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655191" y="2576009"/>
            <a:ext cx="3813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Sử dụng phân bón hữu cơ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655191" y="3513276"/>
            <a:ext cx="286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Trồng cây gây rừng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655191" y="4469797"/>
            <a:ext cx="5248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Phân loại và xử lí rác thải đúng cách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655191" y="5243434"/>
            <a:ext cx="5248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Xử lí chất thải công nghiệp trước khi </a:t>
            </a:r>
            <a:b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xả ra môi trường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6301126" y="2790959"/>
            <a:ext cx="137160" cy="137160"/>
          </a:xfrm>
          <a:prstGeom prst="ellipse">
            <a:avLst/>
          </a:prstGeom>
          <a:solidFill>
            <a:srgbClr val="F58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301126" y="3715010"/>
            <a:ext cx="137160" cy="137160"/>
          </a:xfrm>
          <a:prstGeom prst="ellipse">
            <a:avLst/>
          </a:prstGeom>
          <a:solidFill>
            <a:srgbClr val="F58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6301126" y="4639061"/>
            <a:ext cx="137160" cy="137160"/>
          </a:xfrm>
          <a:prstGeom prst="ellipse">
            <a:avLst/>
          </a:prstGeom>
          <a:solidFill>
            <a:srgbClr val="F58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6301126" y="5563112"/>
            <a:ext cx="137160" cy="137160"/>
          </a:xfrm>
          <a:prstGeom prst="ellipse">
            <a:avLst/>
          </a:prstGeom>
          <a:solidFill>
            <a:srgbClr val="F58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4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4" y="0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11AC05-38E9-3C47-65FD-DAEFAEE04386}"/>
              </a:ext>
            </a:extLst>
          </p:cNvPr>
          <p:cNvSpPr txBox="1"/>
          <p:nvPr/>
        </p:nvSpPr>
        <p:spPr>
          <a:xfrm>
            <a:off x="1508329" y="1315877"/>
            <a:ext cx="952291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vi-VN" sz="24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</a:t>
            </a:r>
            <a:r>
              <a:rPr lang="vi-VN" sz="24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ý nghĩa của mỗi việc làm dưới đây đối với </a:t>
            </a:r>
            <a:r>
              <a:rPr lang="vi-VN" sz="2400" b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</a:t>
            </a:r>
            <a:r>
              <a:rPr lang="en-US" sz="24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</a:t>
            </a:r>
            <a:r>
              <a:rPr lang="vi-VN" sz="24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môi trường đất</a:t>
            </a:r>
            <a:endParaRPr lang="en-US" sz="2400" b="1" dirty="0">
              <a:solidFill>
                <a:srgbClr val="F58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1E9F8B2-7A0A-16FC-9D70-D9133FC78C24}"/>
              </a:ext>
            </a:extLst>
          </p:cNvPr>
          <p:cNvSpPr txBox="1"/>
          <p:nvPr/>
        </p:nvSpPr>
        <p:spPr>
          <a:xfrm>
            <a:off x="1276406" y="5652168"/>
            <a:ext cx="474638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Hạn chế sử dụng túi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– lông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E387AD-0299-B4BE-87E5-2FEB9140937E}"/>
              </a:ext>
            </a:extLst>
          </p:cNvPr>
          <p:cNvSpPr txBox="1"/>
          <p:nvPr/>
        </p:nvSpPr>
        <p:spPr>
          <a:xfrm>
            <a:off x="6120834" y="5652168"/>
            <a:ext cx="507166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Tham gia phong trào “Tết trồng cây”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310" y="2308846"/>
            <a:ext cx="4600575" cy="3133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515" y="2356471"/>
            <a:ext cx="4686300" cy="3086100"/>
          </a:xfrm>
          <a:prstGeom prst="rect">
            <a:avLst/>
          </a:prstGeom>
        </p:spPr>
      </p:pic>
      <p:sp>
        <p:nvSpPr>
          <p:cNvPr id="43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6149894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30749" y="399799"/>
            <a:ext cx="5771504" cy="584775"/>
            <a:chOff x="3496244" y="1185932"/>
            <a:chExt cx="915720" cy="2440700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1526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1. BẢO VỆ MÔI TRƯỜNG ĐẤT</a:t>
              </a:r>
              <a:endParaRPr lang="en-US" sz="3200" b="1" spc="5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6244" y="1185932"/>
              <a:ext cx="89286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9525" cmpd="sng">
                    <a:noFill/>
                    <a:prstDash val="solid"/>
                  </a:ln>
                  <a:solidFill>
                    <a:srgbClr val="00B050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1. BẢO VỆ MÔI TRƯỜNG ĐẤT</a:t>
              </a:r>
              <a:endParaRPr lang="en-US" sz="3200" b="1" spc="50">
                <a:ln w="9525" cmpd="sng">
                  <a:noFill/>
                  <a:prstDash val="solid"/>
                </a:ln>
                <a:solidFill>
                  <a:srgbClr val="00B050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561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4" y="0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57BEC6B-22F1-AD2F-1200-7DE9E65FC80F}"/>
              </a:ext>
            </a:extLst>
          </p:cNvPr>
          <p:cNvSpPr txBox="1"/>
          <p:nvPr/>
        </p:nvSpPr>
        <p:spPr>
          <a:xfrm>
            <a:off x="4642050" y="3500787"/>
            <a:ext cx="713441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Đề xuất thêm các việc làm phù hợp với lứa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tuổi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em để góp phần bảo vệ môi trường đất.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0D16416-0CAD-0923-68A4-FE2981E2C48B}"/>
              </a:ext>
            </a:extLst>
          </p:cNvPr>
          <p:cNvSpPr txBox="1"/>
          <p:nvPr/>
        </p:nvSpPr>
        <p:spPr>
          <a:xfrm>
            <a:off x="4651595" y="2117262"/>
            <a:ext cx="742720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Em đã làm những việc gì để bảo vệ môi trường đất?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cartoon of a child and child talking&#10;&#10;Description automatically generated">
            <a:extLst>
              <a:ext uri="{FF2B5EF4-FFF2-40B4-BE49-F238E27FC236}">
                <a16:creationId xmlns="" xmlns:a16="http://schemas.microsoft.com/office/drawing/2014/main" id="{00D64952-D545-D51F-A8F6-8CF33318DE1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169" y="1153905"/>
            <a:ext cx="5766503" cy="5141800"/>
          </a:xfrm>
          <a:prstGeom prst="rect">
            <a:avLst/>
          </a:prstGeom>
        </p:spPr>
      </p:pic>
      <p:sp>
        <p:nvSpPr>
          <p:cNvPr id="42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6149894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30749" y="399799"/>
            <a:ext cx="5771504" cy="584775"/>
            <a:chOff x="3496244" y="1185932"/>
            <a:chExt cx="915720" cy="2440700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1526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1. BẢO VỆ MÔI TRƯỜNG ĐẤT</a:t>
              </a:r>
              <a:endParaRPr lang="en-US" sz="3200" b="1" spc="5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6244" y="1185932"/>
              <a:ext cx="89286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9525" cmpd="sng">
                    <a:noFill/>
                    <a:prstDash val="solid"/>
                  </a:ln>
                  <a:solidFill>
                    <a:srgbClr val="00B050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1. BẢO VỆ MÔI TRƯỜNG ĐẤT</a:t>
              </a:r>
              <a:endParaRPr lang="en-US" sz="3200" b="1" spc="50">
                <a:ln w="9525" cmpd="sng">
                  <a:noFill/>
                  <a:prstDash val="solid"/>
                </a:ln>
                <a:solidFill>
                  <a:srgbClr val="00B050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23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4" y="0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11AC05-38E9-3C47-65FD-DAEFAEE04386}"/>
              </a:ext>
            </a:extLst>
          </p:cNvPr>
          <p:cNvSpPr txBox="1"/>
          <p:nvPr/>
        </p:nvSpPr>
        <p:spPr>
          <a:xfrm>
            <a:off x="1768641" y="1301407"/>
            <a:ext cx="864579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nên làm gì để vận động những người xung </a:t>
            </a: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quanh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cùng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tham gia bảo vệ môi trường đất?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6149894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30749" y="399799"/>
            <a:ext cx="5771504" cy="584775"/>
            <a:chOff x="3496244" y="1185932"/>
            <a:chExt cx="915720" cy="2440700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1526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1. BẢO VỆ MÔI TRƯỜNG ĐẤT</a:t>
              </a:r>
              <a:endParaRPr lang="en-US" sz="3200" b="1" spc="5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6244" y="1185932"/>
              <a:ext cx="89286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9525" cmpd="sng">
                    <a:noFill/>
                    <a:prstDash val="solid"/>
                  </a:ln>
                  <a:solidFill>
                    <a:srgbClr val="00B050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1. BẢO VỆ MÔI TRƯỜNG ĐẤT</a:t>
              </a:r>
              <a:endParaRPr lang="en-US" sz="3200" b="1" spc="50">
                <a:ln w="9525" cmpd="sng">
                  <a:noFill/>
                  <a:prstDash val="solid"/>
                </a:ln>
                <a:solidFill>
                  <a:srgbClr val="00B050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596" y="2242182"/>
            <a:ext cx="8162809" cy="416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2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4" y="0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8DB5F6A-C1E8-A721-4446-64CF4A594F25}"/>
              </a:ext>
            </a:extLst>
          </p:cNvPr>
          <p:cNvSpPr txBox="1"/>
          <p:nvPr/>
        </p:nvSpPr>
        <p:spPr>
          <a:xfrm>
            <a:off x="1893901" y="5133070"/>
            <a:ext cx="305803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Mặt ngoài của tờ rơi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707439D-1B40-9BCC-16A7-90806588FDE3}"/>
              </a:ext>
            </a:extLst>
          </p:cNvPr>
          <p:cNvSpPr txBox="1"/>
          <p:nvPr/>
        </p:nvSpPr>
        <p:spPr>
          <a:xfrm>
            <a:off x="7957245" y="5133070"/>
            <a:ext cx="305803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Mặt trong của tờ rơi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4507966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34571" y="399799"/>
            <a:ext cx="4083411" cy="584775"/>
            <a:chOff x="3496704" y="1185932"/>
            <a:chExt cx="915260" cy="2440700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1526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2. Tìm hiểu tờ rơi</a:t>
              </a:r>
              <a:endParaRPr lang="en-US" sz="3200" b="1" spc="5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9216" y="1185932"/>
              <a:ext cx="89286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9525" cmpd="sng">
                    <a:noFill/>
                    <a:prstDash val="solid"/>
                  </a:ln>
                  <a:solidFill>
                    <a:srgbClr val="00B050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2. Tìm hiểu tờ rơi</a:t>
              </a:r>
              <a:endParaRPr lang="en-US" sz="3200" b="1" spc="50">
                <a:ln w="9525" cmpd="sng">
                  <a:noFill/>
                  <a:prstDash val="solid"/>
                </a:ln>
                <a:solidFill>
                  <a:srgbClr val="00B050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55" y="2021726"/>
            <a:ext cx="5448160" cy="2942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076" y="1928918"/>
            <a:ext cx="5552039" cy="30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193024F-5B30-9117-CC7E-FC46FC9CA567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64FE478-FDB6-E7AE-91F7-33D2F214C915}"/>
              </a:ext>
            </a:extLst>
          </p:cNvPr>
          <p:cNvGrpSpPr/>
          <p:nvPr/>
        </p:nvGrpSpPr>
        <p:grpSpPr>
          <a:xfrm>
            <a:off x="9067237" y="-68116"/>
            <a:ext cx="3586196" cy="7449566"/>
            <a:chOff x="9067237" y="-68116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11007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43641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60524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43543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68116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=""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=""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D141FA-4DF6-A09D-7235-BAB89D53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2142632"/>
            <a:ext cx="10181202" cy="2572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C827BA-F36A-1AE4-D8DA-7D4263DCC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60F399C-9891-D2FC-5F1B-7AA3A2AC6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5434" y="4485952"/>
            <a:ext cx="2044165" cy="213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13;p19">
            <a:extLst>
              <a:ext uri="{FF2B5EF4-FFF2-40B4-BE49-F238E27FC236}">
                <a16:creationId xmlns="" xmlns:a16="http://schemas.microsoft.com/office/drawing/2014/main" id="{4E2FBB91-DE03-6342-6B53-1EABF83FE8C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7915"/>
          <a:stretch/>
        </p:blipFill>
        <p:spPr>
          <a:xfrm>
            <a:off x="-910023" y="-82630"/>
            <a:ext cx="13824482" cy="7002891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4E9019-EF86-E5B9-8CB4-487F6A450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850041" y="1398060"/>
            <a:ext cx="8491918" cy="2137703"/>
            <a:chOff x="2821368" y="1185932"/>
            <a:chExt cx="1903387" cy="8922222"/>
          </a:xfrm>
        </p:grpSpPr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2822520" y="1185932"/>
              <a:ext cx="1902235" cy="886360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KIỂM TRA </a:t>
              </a:r>
              <a:br>
                <a:rPr lang="en-US" sz="66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</a:br>
              <a:r>
                <a:rPr lang="en-US" sz="66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VẬT LIỆU, DỤNG CỤ</a:t>
              </a:r>
              <a:endParaRPr lang="en-US" sz="6600" b="1" spc="5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2821368" y="1244552"/>
              <a:ext cx="1902235" cy="886360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spc="50" smtClean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KIỂM TRA </a:t>
              </a:r>
              <a:br>
                <a:rPr lang="en-US" sz="6600" b="1" spc="50" smtClean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</a:br>
              <a:r>
                <a:rPr lang="en-US" sz="6600" b="1" spc="50" smtClean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VẬT LIỆU, DỤNG CỤ</a:t>
              </a:r>
              <a:endParaRPr lang="en-US" sz="6600" b="1" spc="50">
                <a:ln w="9525" cmpd="sng">
                  <a:noFill/>
                  <a:prstDash val="solid"/>
                </a:ln>
                <a:solidFill>
                  <a:srgbClr val="F5811E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2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150581" y="313877"/>
            <a:ext cx="3591961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66AFC8-71E3-1BB0-DA3A-EED9E72001AC}"/>
              </a:ext>
            </a:extLst>
          </p:cNvPr>
          <p:cNvSpPr txBox="1"/>
          <p:nvPr/>
        </p:nvSpPr>
        <p:spPr>
          <a:xfrm>
            <a:off x="1276716" y="1208880"/>
            <a:ext cx="9985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STEM,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thiết kế một tờ rơi tuyên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truyền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bảo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vệ môi trường đất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ở </a:t>
            </a:r>
            <a:r>
              <a:rPr lang="en-US" sz="2400" b="1" dirty="0" err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b="1" smtClean="0">
                <a:solidFill>
                  <a:srgbClr val="F58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58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34573" y="397189"/>
            <a:ext cx="2974837" cy="587385"/>
            <a:chOff x="3496704" y="1175039"/>
            <a:chExt cx="666783" cy="2451593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666783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  <a:endParaRPr lang="en-US" sz="3200" b="1" spc="5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8093" y="1175039"/>
              <a:ext cx="665394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  <a:endParaRPr lang="en-US" sz="3200" b="1" spc="50">
                <a:ln w="9525" cmpd="sng">
                  <a:noFill/>
                  <a:prstDash val="solid"/>
                </a:ln>
                <a:solidFill>
                  <a:srgbClr val="F5811E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8A3BFD-908A-1BDD-685F-0B9403F0F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6" b="2304"/>
          <a:stretch/>
        </p:blipFill>
        <p:spPr>
          <a:xfrm>
            <a:off x="2933795" y="1982190"/>
            <a:ext cx="6324411" cy="4883715"/>
          </a:xfrm>
          <a:prstGeom prst="rect">
            <a:avLst/>
          </a:prstGeom>
        </p:spPr>
      </p:pic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5ACEE8D-9A7B-A69A-100F-13971FF0E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150581" y="313877"/>
            <a:ext cx="949370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66AFC8-71E3-1BB0-DA3A-EED9E72001AC}"/>
              </a:ext>
            </a:extLst>
          </p:cNvPr>
          <p:cNvSpPr txBox="1"/>
          <p:nvPr/>
        </p:nvSpPr>
        <p:spPr>
          <a:xfrm>
            <a:off x="1276716" y="1610244"/>
            <a:ext cx="1048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Dựa trên ý tưởng thiết kế, lựa chọn các vật liệu, dụng cụ </a:t>
            </a:r>
            <a:b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phù hợp để làm một tờ rơi tuyên truyền bảo vệ môi trường đất.</a:t>
            </a:r>
            <a:endParaRPr lang="en-US" sz="2800" b="1" dirty="0">
              <a:solidFill>
                <a:srgbClr val="F58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34573" y="399799"/>
            <a:ext cx="9115631" cy="528059"/>
            <a:chOff x="3496704" y="1185932"/>
            <a:chExt cx="666783" cy="2203982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666783" cy="218378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28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LỰA CHỌN VẬT LIỆU, DỤNG CỤ VÀ THIẾT KẾ CHI TIẾT</a:t>
              </a:r>
              <a:endParaRPr lang="en-US" sz="2800" b="1" spc="5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6990" y="1206129"/>
              <a:ext cx="665394" cy="218378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2800" b="1" spc="50" smtClean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LỰA CHỌN VẬT LIỆU, DỤNG CỤ VÀ THIẾT KẾ CHI TIẾT</a:t>
              </a:r>
              <a:endParaRPr lang="en-US" sz="2800" b="1" spc="50">
                <a:ln w="9525" cmpd="sng">
                  <a:noFill/>
                  <a:prstDash val="solid"/>
                </a:ln>
                <a:solidFill>
                  <a:srgbClr val="F5811E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5ACEE8D-9A7B-A69A-100F-13971FF0E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7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03"/>
            <a:ext cx="12192000" cy="50425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1383AA4-0B82-6B89-EEAF-3269A7D6D92B}"/>
              </a:ext>
            </a:extLst>
          </p:cNvPr>
          <p:cNvSpPr txBox="1"/>
          <p:nvPr/>
        </p:nvSpPr>
        <p:spPr>
          <a:xfrm>
            <a:off x="3036145" y="3650442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957F619-B736-1F97-B2D5-201DF9935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B2FA3CE-DD09-A99B-B130-B1226C63DBE2}"/>
              </a:ext>
            </a:extLst>
          </p:cNvPr>
          <p:cNvSpPr txBox="1"/>
          <p:nvPr/>
        </p:nvSpPr>
        <p:spPr>
          <a:xfrm>
            <a:off x="3325855" y="3626905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393011" y="1652761"/>
            <a:ext cx="1335314" cy="1331153"/>
            <a:chOff x="1429223" y="1652761"/>
            <a:chExt cx="1335314" cy="1331153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832E2A35-B8E0-C72A-3E05-197591FFBD4B}"/>
                </a:ext>
              </a:extLst>
            </p:cNvPr>
            <p:cNvSpPr txBox="1"/>
            <p:nvPr/>
          </p:nvSpPr>
          <p:spPr>
            <a:xfrm>
              <a:off x="1429223" y="1652761"/>
              <a:ext cx="13353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0" b="1" smtClean="0">
                  <a:ln w="142875">
                    <a:solidFill>
                      <a:schemeClr val="bg1"/>
                    </a:solidFill>
                  </a:ln>
                  <a:solidFill>
                    <a:srgbClr val="9D070D"/>
                  </a:solidFill>
                  <a:effectLst>
                    <a:outerShdw blurRad="50800" dist="1143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sz="8000" b="1">
                <a:ln w="142875">
                  <a:solidFill>
                    <a:schemeClr val="bg1"/>
                  </a:solidFill>
                </a:ln>
                <a:solidFill>
                  <a:srgbClr val="9D070D"/>
                </a:solidFill>
                <a:effectLst>
                  <a:outerShdw blurRad="50800" dist="1143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775D8572-DF73-03A9-2CE8-91BA2F34C872}"/>
                </a:ext>
              </a:extLst>
            </p:cNvPr>
            <p:cNvSpPr txBox="1"/>
            <p:nvPr/>
          </p:nvSpPr>
          <p:spPr>
            <a:xfrm>
              <a:off x="1429223" y="1660475"/>
              <a:ext cx="13353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0" b="1" dirty="0">
                  <a:solidFill>
                    <a:srgbClr val="9D070D"/>
                  </a:solidFill>
                </a:rPr>
                <a:t>1</a:t>
              </a:r>
              <a:endParaRPr lang="en-US" sz="8000" b="1" dirty="0">
                <a:solidFill>
                  <a:srgbClr val="9D070D"/>
                </a:solidFill>
              </a:endParaRPr>
            </a:p>
          </p:txBody>
        </p:sp>
      </p:grpSp>
      <p:pic>
        <p:nvPicPr>
          <p:cNvPr id="2" name="Picture 1" descr="A cartoon of a robot with a magnifying glass&#10;&#10;Description automatically generated">
            <a:extLst>
              <a:ext uri="{FF2B5EF4-FFF2-40B4-BE49-F238E27FC236}">
                <a16:creationId xmlns="" xmlns:a16="http://schemas.microsoft.com/office/drawing/2014/main" id="{CC653D80-D235-EAE3-5635-A6E4159DC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8985" y="3803856"/>
            <a:ext cx="2833739" cy="29555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C87E125-A047-06CB-997F-9F4635065F2D}"/>
              </a:ext>
            </a:extLst>
          </p:cNvPr>
          <p:cNvSpPr txBox="1"/>
          <p:nvPr/>
        </p:nvSpPr>
        <p:spPr>
          <a:xfrm>
            <a:off x="3036145" y="1221874"/>
            <a:ext cx="93787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spc="50" dirty="0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“TỜ RƠI” TUYÊN TRUYỀN</a:t>
            </a:r>
          </a:p>
          <a:p>
            <a:pPr algn="ctr"/>
            <a:r>
              <a:rPr lang="en-US" sz="5400" b="1" spc="50" dirty="0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BẢO VỆ MÔI TRƯỜNG ĐẤT</a:t>
            </a:r>
          </a:p>
        </p:txBody>
      </p:sp>
    </p:spTree>
    <p:extLst>
      <p:ext uri="{BB962C8B-B14F-4D97-AF65-F5344CB8AC3E}">
        <p14:creationId xmlns:p14="http://schemas.microsoft.com/office/powerpoint/2010/main" val="318712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3;p2">
            <a:extLst>
              <a:ext uri="{FF2B5EF4-FFF2-40B4-BE49-F238E27FC236}">
                <a16:creationId xmlns="" xmlns:a16="http://schemas.microsoft.com/office/drawing/2014/main" id="{FBF54461-D01A-7773-CD55-B115C546BB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208597">
            <a:off x="9140924" y="4628590"/>
            <a:ext cx="2098706" cy="24390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6;p2">
            <a:extLst>
              <a:ext uri="{FF2B5EF4-FFF2-40B4-BE49-F238E27FC236}">
                <a16:creationId xmlns="" xmlns:a16="http://schemas.microsoft.com/office/drawing/2014/main" id="{31EDFCF4-54FA-D2ED-4A84-75559F0DE5E9}"/>
              </a:ext>
            </a:extLst>
          </p:cNvPr>
          <p:cNvSpPr txBox="1"/>
          <p:nvPr/>
        </p:nvSpPr>
        <p:spPr>
          <a:xfrm>
            <a:off x="1757523" y="2165011"/>
            <a:ext cx="6192649" cy="22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10"/>
              </a:lnSpc>
            </a:pPr>
            <a:endParaRPr sz="1100">
              <a:latin typeface="Broadway" pitchFamily="82" charset="0"/>
            </a:endParaRPr>
          </a:p>
        </p:txBody>
      </p:sp>
      <p:sp>
        <p:nvSpPr>
          <p:cNvPr id="6" name="Google Shape;108;p2">
            <a:extLst>
              <a:ext uri="{FF2B5EF4-FFF2-40B4-BE49-F238E27FC236}">
                <a16:creationId xmlns="" xmlns:a16="http://schemas.microsoft.com/office/drawing/2014/main" id="{9367F1C4-B89B-11D1-19A8-7C7D0C99E7CB}"/>
              </a:ext>
            </a:extLst>
          </p:cNvPr>
          <p:cNvSpPr/>
          <p:nvPr/>
        </p:nvSpPr>
        <p:spPr>
          <a:xfrm rot="-1250312">
            <a:off x="11204605" y="6092718"/>
            <a:ext cx="684614" cy="290359"/>
          </a:xfrm>
          <a:custGeom>
            <a:avLst/>
            <a:gdLst/>
            <a:ahLst/>
            <a:cxnLst/>
            <a:rect l="l" t="t" r="r" b="b"/>
            <a:pathLst>
              <a:path w="2527300" h="1071880" extrusionOk="0">
                <a:moveTo>
                  <a:pt x="260350" y="1071880"/>
                </a:moveTo>
                <a:lnTo>
                  <a:pt x="0" y="914400"/>
                </a:lnTo>
                <a:lnTo>
                  <a:pt x="524510" y="48260"/>
                </a:lnTo>
                <a:lnTo>
                  <a:pt x="941070" y="516890"/>
                </a:lnTo>
                <a:lnTo>
                  <a:pt x="1245870" y="0"/>
                </a:lnTo>
                <a:lnTo>
                  <a:pt x="1604010" y="500380"/>
                </a:lnTo>
                <a:lnTo>
                  <a:pt x="1941830" y="15240"/>
                </a:lnTo>
                <a:lnTo>
                  <a:pt x="2527300" y="787400"/>
                </a:lnTo>
                <a:lnTo>
                  <a:pt x="2284730" y="971550"/>
                </a:lnTo>
                <a:lnTo>
                  <a:pt x="1951990" y="533400"/>
                </a:lnTo>
                <a:lnTo>
                  <a:pt x="1607820" y="1028700"/>
                </a:lnTo>
                <a:lnTo>
                  <a:pt x="1271270" y="557530"/>
                </a:lnTo>
                <a:lnTo>
                  <a:pt x="990600" y="1031240"/>
                </a:lnTo>
                <a:lnTo>
                  <a:pt x="571500" y="56007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Google Shape;109;p2">
            <a:extLst>
              <a:ext uri="{FF2B5EF4-FFF2-40B4-BE49-F238E27FC236}">
                <a16:creationId xmlns="" xmlns:a16="http://schemas.microsoft.com/office/drawing/2014/main" id="{7AD1CA0A-533E-C75E-1ED7-134EA03032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7254" y="-305283"/>
            <a:ext cx="3176192" cy="2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0;p2">
            <a:extLst>
              <a:ext uri="{FF2B5EF4-FFF2-40B4-BE49-F238E27FC236}">
                <a16:creationId xmlns="" xmlns:a16="http://schemas.microsoft.com/office/drawing/2014/main" id="{7414C206-FA76-66FB-E018-27FAF01609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39509">
            <a:off x="-134575" y="-142376"/>
            <a:ext cx="2710913" cy="243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2">
            <a:extLst>
              <a:ext uri="{FF2B5EF4-FFF2-40B4-BE49-F238E27FC236}">
                <a16:creationId xmlns="" xmlns:a16="http://schemas.microsoft.com/office/drawing/2014/main" id="{50D92DFB-6F83-361C-169E-05EE965390E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3695" y="188922"/>
            <a:ext cx="661697" cy="618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2;p2">
            <a:extLst>
              <a:ext uri="{FF2B5EF4-FFF2-40B4-BE49-F238E27FC236}">
                <a16:creationId xmlns="" xmlns:a16="http://schemas.microsoft.com/office/drawing/2014/main" id="{3D7AF2B3-BF18-4B70-AE52-C827B6E689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6661" y="6327433"/>
            <a:ext cx="373704" cy="34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3;p2">
            <a:extLst>
              <a:ext uri="{FF2B5EF4-FFF2-40B4-BE49-F238E27FC236}">
                <a16:creationId xmlns="" xmlns:a16="http://schemas.microsoft.com/office/drawing/2014/main" id="{C03D3C28-26CD-5646-64A9-A832FBB3C61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0202" y="6495352"/>
            <a:ext cx="388048" cy="36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5;p2">
            <a:extLst>
              <a:ext uri="{FF2B5EF4-FFF2-40B4-BE49-F238E27FC236}">
                <a16:creationId xmlns="" xmlns:a16="http://schemas.microsoft.com/office/drawing/2014/main" id="{D9CA55D1-A964-F39A-6F82-EE3C86CFBA1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9151" y="2713313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6;p2">
            <a:extLst>
              <a:ext uri="{FF2B5EF4-FFF2-40B4-BE49-F238E27FC236}">
                <a16:creationId xmlns="" xmlns:a16="http://schemas.microsoft.com/office/drawing/2014/main" id="{F5197D3B-5831-5A94-673A-828C8CC0A0C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642782" y="23014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7;p2">
            <a:extLst>
              <a:ext uri="{FF2B5EF4-FFF2-40B4-BE49-F238E27FC236}">
                <a16:creationId xmlns="" xmlns:a16="http://schemas.microsoft.com/office/drawing/2014/main" id="{CFF257EF-E43F-0846-E257-B043FB737FA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83768" y="6385847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18;p2">
            <a:extLst>
              <a:ext uri="{FF2B5EF4-FFF2-40B4-BE49-F238E27FC236}">
                <a16:creationId xmlns="" xmlns:a16="http://schemas.microsoft.com/office/drawing/2014/main" id="{1B2E2E7B-B08E-9ACC-AF8E-A5A52271CB7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74180" y="670125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9;p2">
            <a:extLst>
              <a:ext uri="{FF2B5EF4-FFF2-40B4-BE49-F238E27FC236}">
                <a16:creationId xmlns="" xmlns:a16="http://schemas.microsoft.com/office/drawing/2014/main" id="{E0F4DF7C-0776-6BA0-6B99-0C1C2940D2F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8365" y="4540478"/>
            <a:ext cx="3513565" cy="231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2D7DB4-C5D8-7FB5-020E-0BC51641AD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852611" y="2875002"/>
            <a:ext cx="8486778" cy="1107996"/>
            <a:chOff x="2822520" y="1185932"/>
            <a:chExt cx="1902235" cy="4624490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2822520" y="1185932"/>
              <a:ext cx="1902235" cy="462449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66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TRÌNH BÀY Ý TƯỞNG</a:t>
              </a:r>
              <a:endParaRPr lang="en-US" sz="6600" b="1" spc="5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2822520" y="1185932"/>
              <a:ext cx="1902235" cy="462449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6600" b="1" spc="50" smtClean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TRÌNH BÀY Ý TƯỞNG</a:t>
              </a:r>
              <a:endParaRPr lang="en-US" sz="6600" b="1" spc="50">
                <a:ln w="9525" cmpd="sng">
                  <a:noFill/>
                  <a:prstDash val="solid"/>
                </a:ln>
                <a:solidFill>
                  <a:srgbClr val="F5811E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29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497759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4296828" cy="596411"/>
            <a:chOff x="3495548" y="1185932"/>
            <a:chExt cx="966156" cy="2489266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951262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FD84DCC-0F9B-ACFE-0FA5-A50FBCFBE839}"/>
              </a:ext>
            </a:extLst>
          </p:cNvPr>
          <p:cNvSpPr txBox="1"/>
          <p:nvPr/>
        </p:nvSpPr>
        <p:spPr>
          <a:xfrm>
            <a:off x="1402349" y="1465412"/>
            <a:ext cx="8171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>
                <a:ea typeface="Open Sans" panose="020B0606030504020204" pitchFamily="34" charset="0"/>
                <a:cs typeface="Open Sans" panose="020B0606030504020204" pitchFamily="34" charset="0"/>
              </a:rPr>
              <a:t>Phân công nhiệm vụ trong nhóm theo bảng gợi ý.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A0D8CC-4F02-4D56-0B44-348651C04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781" y="2153936"/>
            <a:ext cx="9742408" cy="369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0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character holding a book&#10;&#10;Description automatically generated">
            <a:extLst>
              <a:ext uri="{FF2B5EF4-FFF2-40B4-BE49-F238E27FC236}">
                <a16:creationId xmlns="" xmlns:a16="http://schemas.microsoft.com/office/drawing/2014/main" id="{0964F694-A9E2-6A81-100C-72F5B266B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92" y="3845894"/>
            <a:ext cx="2737188" cy="2765334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917920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29" y="399799"/>
            <a:ext cx="8609146" cy="596411"/>
            <a:chOff x="3495548" y="1185932"/>
            <a:chExt cx="1935795" cy="2489267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1923481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nghiệm, điều chỉnh và hoàn thiện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1935795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 nghiệm, điều chỉnh và hoàn thiện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CFE1CDD-693F-5110-FAF6-555980E48C19}"/>
              </a:ext>
            </a:extLst>
          </p:cNvPr>
          <p:cNvSpPr txBox="1"/>
          <p:nvPr/>
        </p:nvSpPr>
        <p:spPr>
          <a:xfrm>
            <a:off x="1380871" y="1858551"/>
            <a:ext cx="10097126" cy="3102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F5811E"/>
              </a:buClr>
              <a:buFont typeface="Arial" panose="020B0604020202020204" pitchFamily="34" charset="0"/>
              <a:buChar char="•"/>
            </a:pPr>
            <a:r>
              <a:rPr lang="en-US" sz="4000" b="1" smtClean="0">
                <a:solidFill>
                  <a:srgbClr val="F5811E"/>
                </a:solidFill>
                <a:latin typeface="Arial" panose="020B0604020202020204" pitchFamily="34" charset="0"/>
                <a:ea typeface="#9Slide03 Open Sans" panose="020B0606030504020204" pitchFamily="34" charset="0"/>
                <a:cs typeface="Arial" panose="020B0604020202020204" pitchFamily="34" charset="0"/>
              </a:rPr>
              <a:t>Quan sát </a:t>
            </a:r>
            <a:r>
              <a:rPr lang="en-US" sz="4000" smtClean="0">
                <a:latin typeface="Arial" panose="020B0604020202020204" pitchFamily="34" charset="0"/>
                <a:ea typeface="#9Slide03 Open Sans" panose="020B0606030504020204" pitchFamily="34" charset="0"/>
                <a:cs typeface="Arial" panose="020B0604020202020204" pitchFamily="34" charset="0"/>
              </a:rPr>
              <a:t>tờ rơi đã làm</a:t>
            </a:r>
            <a:endParaRPr lang="en-US" sz="4000" dirty="0">
              <a:latin typeface="Arial" panose="020B0604020202020204" pitchFamily="34" charset="0"/>
              <a:ea typeface="#9Slide03 Open Sans" panose="020B0606030504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F5811E"/>
              </a:buClr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5811E"/>
                </a:solidFill>
                <a:latin typeface="Arial" panose="020B0604020202020204" pitchFamily="34" charset="0"/>
                <a:ea typeface="#9Slide03 Open Sans" panose="020B0606030504020204" pitchFamily="34" charset="0"/>
                <a:cs typeface="Arial" panose="020B0604020202020204" pitchFamily="34" charset="0"/>
              </a:rPr>
              <a:t>Đánh </a:t>
            </a:r>
            <a:r>
              <a:rPr lang="vi-VN" sz="4000" b="1">
                <a:solidFill>
                  <a:srgbClr val="F5811E"/>
                </a:solidFill>
                <a:latin typeface="Arial" panose="020B0604020202020204" pitchFamily="34" charset="0"/>
                <a:ea typeface="#9Slide03 Open Sans" panose="020B0606030504020204" pitchFamily="34" charset="0"/>
                <a:cs typeface="Arial" panose="020B0604020202020204" pitchFamily="34" charset="0"/>
              </a:rPr>
              <a:t>giá </a:t>
            </a:r>
            <a:r>
              <a:rPr lang="en-US" sz="4000" smtClean="0">
                <a:latin typeface="Arial" panose="020B0604020202020204" pitchFamily="34" charset="0"/>
                <a:ea typeface="#9Slide03 Open Sans" panose="020B0606030504020204" pitchFamily="34" charset="0"/>
                <a:cs typeface="Arial" panose="020B0604020202020204" pitchFamily="34" charset="0"/>
              </a:rPr>
              <a:t>tờ rơi</a:t>
            </a:r>
            <a:r>
              <a:rPr lang="vi-VN" sz="4000" smtClean="0">
                <a:latin typeface="Arial" panose="020B0604020202020204" pitchFamily="34" charset="0"/>
                <a:ea typeface="#9Slide03 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ea typeface="#9Slide03 Open Sans" panose="020B0606030504020204" pitchFamily="34" charset="0"/>
                <a:cs typeface="Arial" panose="020B0604020202020204" pitchFamily="34" charset="0"/>
              </a:rPr>
              <a:t>theo </a:t>
            </a:r>
            <a:r>
              <a:rPr lang="vi-VN" sz="4000">
                <a:latin typeface="Arial" panose="020B0604020202020204" pitchFamily="34" charset="0"/>
                <a:ea typeface="#9Slide03 Open Sans" panose="020B0606030504020204" pitchFamily="34" charset="0"/>
                <a:cs typeface="Arial" panose="020B0604020202020204" pitchFamily="34" charset="0"/>
              </a:rPr>
              <a:t>yêu </a:t>
            </a:r>
            <a:r>
              <a:rPr lang="vi-VN" sz="4000" smtClean="0">
                <a:latin typeface="Arial" panose="020B0604020202020204" pitchFamily="34" charset="0"/>
                <a:ea typeface="#9Slide03 Open Sans" panose="020B0606030504020204" pitchFamily="34" charset="0"/>
                <a:cs typeface="Arial" panose="020B0604020202020204" pitchFamily="34" charset="0"/>
              </a:rPr>
              <a:t>cầu</a:t>
            </a:r>
            <a:r>
              <a:rPr lang="en-US" sz="4000" smtClean="0">
                <a:latin typeface="Arial" panose="020B0604020202020204" pitchFamily="34" charset="0"/>
                <a:ea typeface="#9Slide03 Open Sans" panose="020B0606030504020204" pitchFamily="34" charset="0"/>
                <a:cs typeface="Arial" panose="020B0604020202020204" pitchFamily="34" charset="0"/>
              </a:rPr>
              <a:t> trong phần Thử thách STEM</a:t>
            </a:r>
            <a:endParaRPr lang="vi-VN" sz="4000" dirty="0">
              <a:latin typeface="Arial" panose="020B0604020202020204" pitchFamily="34" charset="0"/>
              <a:ea typeface="#9Slide03 Open Sans" panose="020B0606030504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F5811E"/>
              </a:buClr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5811E"/>
                </a:solidFill>
                <a:latin typeface="Arial" panose="020B0604020202020204" pitchFamily="34" charset="0"/>
                <a:ea typeface="#9Slide03 Open Sans" panose="020B0606030504020204" pitchFamily="34" charset="0"/>
                <a:cs typeface="Arial" panose="020B0604020202020204" pitchFamily="34" charset="0"/>
              </a:rPr>
              <a:t>Điều chỉnh</a:t>
            </a:r>
            <a:r>
              <a:rPr lang="vi-VN" sz="4000" b="1">
                <a:solidFill>
                  <a:srgbClr val="F5811E"/>
                </a:solidFill>
                <a:latin typeface="Arial" panose="020B0604020202020204" pitchFamily="34" charset="0"/>
                <a:ea typeface="#9Slide03 Open Sans" panose="020B0606030504020204" pitchFamily="34" charset="0"/>
                <a:cs typeface="Arial" panose="020B0604020202020204" pitchFamily="34" charset="0"/>
              </a:rPr>
              <a:t>, </a:t>
            </a:r>
            <a:r>
              <a:rPr lang="en-US" sz="4000" b="1" smtClean="0">
                <a:solidFill>
                  <a:srgbClr val="F5811E"/>
                </a:solidFill>
                <a:latin typeface="Arial" panose="020B0604020202020204" pitchFamily="34" charset="0"/>
                <a:ea typeface="#9Slide03 Open Sans" panose="020B0606030504020204" pitchFamily="34" charset="0"/>
                <a:cs typeface="Arial" panose="020B0604020202020204" pitchFamily="34" charset="0"/>
              </a:rPr>
              <a:t>hoàn thiện </a:t>
            </a:r>
            <a:r>
              <a:rPr lang="en-US" sz="4000" smtClean="0">
                <a:latin typeface="Arial" panose="020B0604020202020204" pitchFamily="34" charset="0"/>
                <a:ea typeface="#9Slide03 Open Sans" panose="020B0606030504020204" pitchFamily="34" charset="0"/>
                <a:cs typeface="Arial" panose="020B0604020202020204" pitchFamily="34" charset="0"/>
              </a:rPr>
              <a:t>tờ rơi</a:t>
            </a:r>
            <a:endParaRPr lang="vi-VN" sz="4000" dirty="0">
              <a:latin typeface="Arial" panose="020B0604020202020204" pitchFamily="34" charset="0"/>
              <a:ea typeface="#9Slide03 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29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548688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5642702" cy="523221"/>
            <a:chOff x="3495548" y="1185932"/>
            <a:chExt cx="966156" cy="4544598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44960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836748" cy="44960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C87E125-A047-06CB-997F-9F4635065F2D}"/>
              </a:ext>
            </a:extLst>
          </p:cNvPr>
          <p:cNvSpPr txBox="1"/>
          <p:nvPr/>
        </p:nvSpPr>
        <p:spPr>
          <a:xfrm>
            <a:off x="1406643" y="2446744"/>
            <a:ext cx="9378715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spc="50" dirty="0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“TỜ RƠI” TUYÊN TRUYỀN</a:t>
            </a:r>
          </a:p>
          <a:p>
            <a:pPr algn="ctr">
              <a:lnSpc>
                <a:spcPct val="120000"/>
              </a:lnSpc>
            </a:pPr>
            <a:r>
              <a:rPr lang="en-US" sz="5400" b="1" spc="50" dirty="0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BẢO VỆ MÔI TRƯỜNG ĐẤT</a:t>
            </a:r>
          </a:p>
        </p:txBody>
      </p:sp>
    </p:spTree>
    <p:extLst>
      <p:ext uri="{BB962C8B-B14F-4D97-AF65-F5344CB8AC3E}">
        <p14:creationId xmlns:p14="http://schemas.microsoft.com/office/powerpoint/2010/main" val="29637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471A234-D01E-DD69-4DAE-92B79EA0B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940572"/>
          </a:xfrm>
          <a:prstGeom prst="rect">
            <a:avLst/>
          </a:prstGeom>
        </p:spPr>
      </p:pic>
      <p:sp>
        <p:nvSpPr>
          <p:cNvPr id="4" name="Google Shape;105;p2">
            <a:extLst>
              <a:ext uri="{FF2B5EF4-FFF2-40B4-BE49-F238E27FC236}">
                <a16:creationId xmlns="" xmlns:a16="http://schemas.microsoft.com/office/drawing/2014/main" id="{CF58C2F4-EF0C-8C7B-13E0-800E473CA784}"/>
              </a:ext>
            </a:extLst>
          </p:cNvPr>
          <p:cNvSpPr txBox="1"/>
          <p:nvPr/>
        </p:nvSpPr>
        <p:spPr>
          <a:xfrm>
            <a:off x="1957743" y="2751891"/>
            <a:ext cx="827651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BÌNH CHỌN</a:t>
            </a:r>
            <a:endParaRPr lang="en-US" sz="8800" b="1" dirty="0">
              <a:ln w="228600">
                <a:solidFill>
                  <a:srgbClr val="FFFFFF"/>
                </a:solidFill>
              </a:ln>
              <a:solidFill>
                <a:schemeClr val="bg1"/>
              </a:solidFill>
              <a:latin typeface="SVN-SAF" panose="02040603050506020204" pitchFamily="18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sp>
        <p:nvSpPr>
          <p:cNvPr id="5" name="Google Shape;105;p2">
            <a:extLst>
              <a:ext uri="{FF2B5EF4-FFF2-40B4-BE49-F238E27FC236}">
                <a16:creationId xmlns="" xmlns:a16="http://schemas.microsoft.com/office/drawing/2014/main" id="{40093586-0F8C-266D-ADB6-3096FA815CD2}"/>
              </a:ext>
            </a:extLst>
          </p:cNvPr>
          <p:cNvSpPr txBox="1"/>
          <p:nvPr/>
        </p:nvSpPr>
        <p:spPr>
          <a:xfrm>
            <a:off x="1948690" y="2766018"/>
            <a:ext cx="827651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solidFill>
                  <a:srgbClr val="3F632A"/>
                </a:solidFill>
                <a:latin typeface="SVN-SAF" panose="02040603050506020204" pitchFamily="18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BÌNH CHỌN</a:t>
            </a:r>
            <a:endParaRPr lang="en-US" sz="8800" b="1" dirty="0">
              <a:solidFill>
                <a:srgbClr val="3F632A"/>
              </a:solidFill>
              <a:latin typeface="SVN-SAF" panose="02040603050506020204" pitchFamily="18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40B255-65E4-4DA9-FB88-3D329D793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4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notepad with blue and white stripes&#10;&#10;Description automatically generated">
            <a:extLst>
              <a:ext uri="{FF2B5EF4-FFF2-40B4-BE49-F238E27FC236}">
                <a16:creationId xmlns="" xmlns:a16="http://schemas.microsoft.com/office/drawing/2014/main" id="{C89787F1-CB98-3ED7-753C-CB3D01936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8" t="2767" r="8024" b="2251"/>
          <a:stretch/>
        </p:blipFill>
        <p:spPr>
          <a:xfrm>
            <a:off x="221342" y="480195"/>
            <a:ext cx="4172858" cy="589761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01860" y="2690336"/>
            <a:ext cx="6941714" cy="1477328"/>
            <a:chOff x="5132486" y="2955091"/>
            <a:chExt cx="6941714" cy="1477328"/>
          </a:xfrm>
        </p:grpSpPr>
        <p:sp>
          <p:nvSpPr>
            <p:cNvPr id="20" name="Google Shape;105;p2">
              <a:extLst>
                <a:ext uri="{FF2B5EF4-FFF2-40B4-BE49-F238E27FC236}">
                  <a16:creationId xmlns="" xmlns:a16="http://schemas.microsoft.com/office/drawing/2014/main" id="{DAFE28C9-68C4-F430-7F23-31BA4C38B0FD}"/>
                </a:ext>
              </a:extLst>
            </p:cNvPr>
            <p:cNvSpPr txBox="1"/>
            <p:nvPr/>
          </p:nvSpPr>
          <p:spPr>
            <a:xfrm>
              <a:off x="5132486" y="2955091"/>
              <a:ext cx="6907114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n-US" sz="9600" b="1">
                  <a:ln w="228600">
                    <a:solidFill>
                      <a:srgbClr val="FFFFFF"/>
                    </a:solidFill>
                  </a:ln>
                  <a:solidFill>
                    <a:schemeClr val="bg1"/>
                  </a:solidFill>
                  <a:latin typeface="SVN-SAF" panose="02040603050506020204" pitchFamily="18" charset="0"/>
                  <a:ea typeface="Open Sans" panose="020B0606030504020204" pitchFamily="34" charset="0"/>
                  <a:cs typeface="Open Sans" panose="020B0606030504020204" pitchFamily="34" charset="0"/>
                  <a:sym typeface="Lobster"/>
                </a:rPr>
                <a:t>NHẬN XÉT</a:t>
              </a:r>
              <a:endParaRPr lang="en-US" sz="9600" b="1" dirty="0">
                <a:ln w="228600">
                  <a:solidFill>
                    <a:srgbClr val="FFFFFF"/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endParaRPr>
            </a:p>
          </p:txBody>
        </p:sp>
        <p:sp>
          <p:nvSpPr>
            <p:cNvPr id="21" name="Google Shape;105;p2">
              <a:extLst>
                <a:ext uri="{FF2B5EF4-FFF2-40B4-BE49-F238E27FC236}">
                  <a16:creationId xmlns="" xmlns:a16="http://schemas.microsoft.com/office/drawing/2014/main" id="{C01694C9-6844-F58B-D3D6-A314887ADB5E}"/>
                </a:ext>
              </a:extLst>
            </p:cNvPr>
            <p:cNvSpPr txBox="1"/>
            <p:nvPr/>
          </p:nvSpPr>
          <p:spPr>
            <a:xfrm>
              <a:off x="5167086" y="2955091"/>
              <a:ext cx="6907114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n-US" sz="9600" b="1">
                  <a:solidFill>
                    <a:srgbClr val="CE3740"/>
                  </a:solidFill>
                  <a:latin typeface="SVN-SAF" panose="02040603050506020204" pitchFamily="18" charset="0"/>
                  <a:ea typeface="Open Sans" panose="020B0606030504020204" pitchFamily="34" charset="0"/>
                  <a:cs typeface="Open Sans" panose="020B0606030504020204" pitchFamily="34" charset="0"/>
                  <a:sym typeface="Lobster"/>
                </a:rPr>
                <a:t>NHẬN XÉT</a:t>
              </a:r>
              <a:endParaRPr lang="en-US" sz="9600" b="1" dirty="0">
                <a:solidFill>
                  <a:srgbClr val="CE3740"/>
                </a:solidFill>
                <a:latin typeface="SVN-SAF" panose="02040603050506020204" pitchFamily="18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63CF2D2-AF43-B3C4-65B0-A2A064C75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5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8F6ACF7-3DD5-1925-12CD-7F483A9CFABA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-389106"/>
            <a:chExt cx="12192000" cy="7247106"/>
          </a:xfrm>
        </p:grpSpPr>
        <p:pic>
          <p:nvPicPr>
            <p:cNvPr id="3" name="Picture 2" descr="A light bulb and blue gears&#10;&#10;Description automatically generated">
              <a:extLst>
                <a:ext uri="{FF2B5EF4-FFF2-40B4-BE49-F238E27FC236}">
                  <a16:creationId xmlns="" xmlns:a16="http://schemas.microsoft.com/office/drawing/2014/main" id="{C95B5B87-E495-349C-A388-12F6CFE6F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30"/>
            <a:stretch/>
          </p:blipFill>
          <p:spPr>
            <a:xfrm flipH="1">
              <a:off x="-1" y="-389106"/>
              <a:ext cx="9453763" cy="7247106"/>
            </a:xfrm>
            <a:prstGeom prst="rect">
              <a:avLst/>
            </a:prstGeom>
          </p:spPr>
        </p:pic>
        <p:pic>
          <p:nvPicPr>
            <p:cNvPr id="5" name="Picture 4" descr="A light bulb and blue gears&#10;&#10;Description automatically generated">
              <a:extLst>
                <a:ext uri="{FF2B5EF4-FFF2-40B4-BE49-F238E27FC236}">
                  <a16:creationId xmlns="" xmlns:a16="http://schemas.microsoft.com/office/drawing/2014/main" id="{FBFA5E5A-2919-2225-3326-680584599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95"/>
            <a:stretch/>
          </p:blipFill>
          <p:spPr>
            <a:xfrm flipH="1">
              <a:off x="4805462" y="-389106"/>
              <a:ext cx="7386537" cy="724710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5238818" y="2074783"/>
            <a:ext cx="6519824" cy="2708434"/>
            <a:chOff x="4307833" y="1312058"/>
            <a:chExt cx="8276516" cy="2708434"/>
          </a:xfrm>
        </p:grpSpPr>
        <p:sp>
          <p:nvSpPr>
            <p:cNvPr id="20" name="Google Shape;105;p2">
              <a:extLst>
                <a:ext uri="{FF2B5EF4-FFF2-40B4-BE49-F238E27FC236}">
                  <a16:creationId xmlns="" xmlns:a16="http://schemas.microsoft.com/office/drawing/2014/main" id="{DAFE28C9-68C4-F430-7F23-31BA4C38B0FD}"/>
                </a:ext>
              </a:extLst>
            </p:cNvPr>
            <p:cNvSpPr txBox="1"/>
            <p:nvPr/>
          </p:nvSpPr>
          <p:spPr>
            <a:xfrm>
              <a:off x="4307834" y="1312058"/>
              <a:ext cx="8276515" cy="2708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n-US" sz="8800" b="1">
                  <a:ln w="228600">
                    <a:solidFill>
                      <a:srgbClr val="FFFFFF"/>
                    </a:solidFill>
                  </a:ln>
                  <a:solidFill>
                    <a:schemeClr val="bg1"/>
                  </a:solidFill>
                  <a:latin typeface="SVN-SAF" panose="02040603050506020204" pitchFamily="18" charset="0"/>
                  <a:ea typeface="Open Sans" panose="020B0606030504020204" pitchFamily="34" charset="0"/>
                  <a:cs typeface="Open Sans" panose="020B0606030504020204" pitchFamily="34" charset="0"/>
                  <a:sym typeface="Lobster"/>
                </a:rPr>
                <a:t>CẢI TIẾN</a:t>
              </a:r>
            </a:p>
            <a:p>
              <a:pPr algn="ctr"/>
              <a:r>
                <a:rPr lang="en-US" sz="8800" b="1">
                  <a:ln w="228600">
                    <a:solidFill>
                      <a:srgbClr val="FFFFFF"/>
                    </a:solidFill>
                  </a:ln>
                  <a:solidFill>
                    <a:schemeClr val="bg1"/>
                  </a:solidFill>
                  <a:latin typeface="SVN-SAF" panose="02040603050506020204" pitchFamily="18" charset="0"/>
                  <a:ea typeface="Open Sans" panose="020B0606030504020204" pitchFamily="34" charset="0"/>
                  <a:cs typeface="Open Sans" panose="020B0606030504020204" pitchFamily="34" charset="0"/>
                  <a:sym typeface="Lobster"/>
                </a:rPr>
                <a:t>SÁNG TẠO</a:t>
              </a:r>
            </a:p>
          </p:txBody>
        </p:sp>
        <p:sp>
          <p:nvSpPr>
            <p:cNvPr id="21" name="Google Shape;105;p2">
              <a:extLst>
                <a:ext uri="{FF2B5EF4-FFF2-40B4-BE49-F238E27FC236}">
                  <a16:creationId xmlns="" xmlns:a16="http://schemas.microsoft.com/office/drawing/2014/main" id="{C01694C9-6844-F58B-D3D6-A314887ADB5E}"/>
                </a:ext>
              </a:extLst>
            </p:cNvPr>
            <p:cNvSpPr txBox="1"/>
            <p:nvPr/>
          </p:nvSpPr>
          <p:spPr>
            <a:xfrm>
              <a:off x="4307833" y="1312058"/>
              <a:ext cx="8276515" cy="2708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n-US" sz="8800" b="1">
                  <a:solidFill>
                    <a:srgbClr val="CE3740"/>
                  </a:solidFill>
                  <a:latin typeface="SVN-SAF" panose="02040603050506020204" pitchFamily="18" charset="0"/>
                  <a:ea typeface="Open Sans" panose="020B0606030504020204" pitchFamily="34" charset="0"/>
                  <a:cs typeface="Open Sans" panose="020B0606030504020204" pitchFamily="34" charset="0"/>
                  <a:sym typeface="Lobster"/>
                </a:rPr>
                <a:t>CẢI TIẾN</a:t>
              </a:r>
            </a:p>
            <a:p>
              <a:pPr algn="ctr"/>
              <a:r>
                <a:rPr lang="en-US" sz="8800" b="1">
                  <a:solidFill>
                    <a:srgbClr val="CE3740"/>
                  </a:solidFill>
                  <a:latin typeface="SVN-SAF" panose="02040603050506020204" pitchFamily="18" charset="0"/>
                  <a:ea typeface="Open Sans" panose="020B0606030504020204" pitchFamily="34" charset="0"/>
                  <a:cs typeface="Open Sans" panose="020B0606030504020204" pitchFamily="34" charset="0"/>
                  <a:sym typeface="Lobster"/>
                </a:rPr>
                <a:t>SÁNG TẠO</a:t>
              </a:r>
              <a:endParaRPr lang="en-US" sz="8800" b="1" dirty="0">
                <a:solidFill>
                  <a:srgbClr val="CE3740"/>
                </a:solidFill>
                <a:latin typeface="SVN-SAF" panose="02040603050506020204" pitchFamily="18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63CF2D2-AF43-B3C4-65B0-A2A064C752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6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FA647C1-92C3-A94F-2EBB-1CB1070622FB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EDE9F3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DED6EA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D5CAE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994B0C7-8477-3C20-F614-2CCD7849C1EE}"/>
              </a:ext>
            </a:extLst>
          </p:cNvPr>
          <p:cNvGrpSpPr/>
          <p:nvPr/>
        </p:nvGrpSpPr>
        <p:grpSpPr>
          <a:xfrm>
            <a:off x="9067237" y="-24574"/>
            <a:ext cx="3586196" cy="7449566"/>
            <a:chOff x="9067237" y="-24574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DED6EA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DED6EA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24574"/>
              <a:ext cx="3349561" cy="7449566"/>
              <a:chOff x="9303872" y="-24574"/>
              <a:chExt cx="3349561" cy="7449566"/>
            </a:xfrm>
            <a:solidFill>
              <a:srgbClr val="D5CAE4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=""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=""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AE6990B-530E-A984-6A23-484915BD8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5" y="2040379"/>
            <a:ext cx="2557038" cy="2590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A68CBB-7BAB-4596-A5DE-E666A67D4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722"/>
          <a:stretch/>
        </p:blipFill>
        <p:spPr>
          <a:xfrm>
            <a:off x="2540000" y="2552705"/>
            <a:ext cx="10658099" cy="1752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0FE7DB-27A5-8A4E-F0A0-AF5D84C77F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085A0B-1054-0064-E518-624314BCC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5434" y="4522632"/>
            <a:ext cx="2044165" cy="206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4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3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8B1601D-B0CC-003F-D794-5BA006EE3845}"/>
              </a:ext>
            </a:extLst>
          </p:cNvPr>
          <p:cNvSpPr/>
          <p:nvPr/>
        </p:nvSpPr>
        <p:spPr>
          <a:xfrm>
            <a:off x="1301910" y="3138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6456C68-85C8-CC78-914A-1E55749D83AD}"/>
              </a:ext>
            </a:extLst>
          </p:cNvPr>
          <p:cNvGrpSpPr/>
          <p:nvPr/>
        </p:nvGrpSpPr>
        <p:grpSpPr>
          <a:xfrm>
            <a:off x="1469421" y="447795"/>
            <a:ext cx="5009628" cy="557769"/>
            <a:chOff x="3442453" y="958549"/>
            <a:chExt cx="5009628" cy="557769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D06D1EE-B7CC-0B9A-909B-DC5293BE82C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A028F8A-2D41-D62B-2EB1-DF03B8DE2171}"/>
                </a:ext>
              </a:extLst>
            </p:cNvPr>
            <p:cNvSpPr txBox="1"/>
            <p:nvPr/>
          </p:nvSpPr>
          <p:spPr>
            <a:xfrm>
              <a:off x="3442453" y="958549"/>
              <a:ext cx="4565619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</p:grpSp>
      <p:pic>
        <p:nvPicPr>
          <p:cNvPr id="18" name="Picture 17" descr="A cartoon of a purple gear&#10;&#10;Description automatically generated">
            <a:extLst>
              <a:ext uri="{FF2B5EF4-FFF2-40B4-BE49-F238E27FC236}">
                <a16:creationId xmlns="" xmlns:a16="http://schemas.microsoft.com/office/drawing/2014/main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3" y="97336"/>
            <a:ext cx="1261872" cy="12618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A4E1484-5177-165C-223F-5FE448AB21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3304" y="2161000"/>
            <a:ext cx="5825392" cy="3847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7045" y="6035041"/>
            <a:ext cx="3837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SVN-SAF" panose="02040603050506020204" pitchFamily="18" charset="0"/>
              </a:rPr>
              <a:t>Ruộng bậc thang</a:t>
            </a:r>
            <a:endParaRPr lang="en-US" sz="3200">
              <a:latin typeface="SVN-SAF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4375" y="1385104"/>
            <a:ext cx="795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Các em hãy đọc STEM và cuộc sống ở trang 13.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4;p5">
            <a:extLst>
              <a:ext uri="{FF2B5EF4-FFF2-40B4-BE49-F238E27FC236}">
                <a16:creationId xmlns="" xmlns:a16="http://schemas.microsoft.com/office/drawing/2014/main" id="{67C2CF5B-B29A-68AD-342B-26C063837B1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66" y="3741514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5;p5">
            <a:extLst>
              <a:ext uri="{FF2B5EF4-FFF2-40B4-BE49-F238E27FC236}">
                <a16:creationId xmlns="" xmlns:a16="http://schemas.microsoft.com/office/drawing/2014/main" id="{6A83B1A0-5EB3-BC23-2B1D-FCB2AD1E8F5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91" y="50377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6;p5">
            <a:extLst>
              <a:ext uri="{FF2B5EF4-FFF2-40B4-BE49-F238E27FC236}">
                <a16:creationId xmlns="" xmlns:a16="http://schemas.microsoft.com/office/drawing/2014/main" id="{936B9550-3403-404F-E218-C3CBF315A6E2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66" y="1432756"/>
            <a:ext cx="5779054" cy="461244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81;p5">
            <a:extLst>
              <a:ext uri="{FF2B5EF4-FFF2-40B4-BE49-F238E27FC236}">
                <a16:creationId xmlns="" xmlns:a16="http://schemas.microsoft.com/office/drawing/2014/main" id="{1C604D10-016F-4A9D-DF28-2B5E449FB88E}"/>
              </a:ext>
            </a:extLst>
          </p:cNvPr>
          <p:cNvSpPr txBox="1"/>
          <p:nvPr/>
        </p:nvSpPr>
        <p:spPr>
          <a:xfrm>
            <a:off x="6040450" y="1596728"/>
            <a:ext cx="5940513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Cảm ơn các em đã tham gia học tích cực!</a:t>
            </a:r>
            <a:endParaRPr sz="6000" b="1">
              <a:solidFill>
                <a:srgbClr val="C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C6BCA9-7831-4E69-D4E0-B64E673789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BD29F6D-6531-26C0-A118-D7286C9484D8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6" name="Freeform 5579">
              <a:extLst>
                <a:ext uri="{FF2B5EF4-FFF2-40B4-BE49-F238E27FC236}">
                  <a16:creationId xmlns="" xmlns:a16="http://schemas.microsoft.com/office/drawing/2014/main" id="{940B1BB6-4340-5282-A21B-19983990D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7" name="Freeform 5577">
              <a:extLst>
                <a:ext uri="{FF2B5EF4-FFF2-40B4-BE49-F238E27FC236}">
                  <a16:creationId xmlns="" xmlns:a16="http://schemas.microsoft.com/office/drawing/2014/main" id="{F975D421-73E8-9AF9-A345-44E442F6A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583AB92A-096A-8EC1-6987-96BF93C4EF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1" name="Freeform 5579">
                <a:extLst>
                  <a:ext uri="{FF2B5EF4-FFF2-40B4-BE49-F238E27FC236}">
                    <a16:creationId xmlns="" xmlns:a16="http://schemas.microsoft.com/office/drawing/2014/main" id="{604DAE78-5E95-A39D-2238-13BEC742A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D2D1D090-A9A7-5AE9-89E9-792E496EF5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0" name="Freeform 5577">
                <a:extLst>
                  <a:ext uri="{FF2B5EF4-FFF2-40B4-BE49-F238E27FC236}">
                    <a16:creationId xmlns="" xmlns:a16="http://schemas.microsoft.com/office/drawing/2014/main" id="{9EC300B1-C3C5-F9D4-0C58-2CECC522C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E0559378-2F33-B71D-844F-3B3D07C3872F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AE73A8EA-5351-6A00-D0B6-94FC0A27AD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19" name="Freeform 5579">
                  <a:extLst>
                    <a:ext uri="{FF2B5EF4-FFF2-40B4-BE49-F238E27FC236}">
                      <a16:creationId xmlns="" xmlns:a16="http://schemas.microsoft.com/office/drawing/2014/main" id="{4EDA50F6-23C5-82CB-A4DA-ED11517F18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="" xmlns:a16="http://schemas.microsoft.com/office/drawing/2014/main" id="{29CEE2E4-7895-FDD9-E512-924F186CE7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18" name="Freeform 5577">
                  <a:extLst>
                    <a:ext uri="{FF2B5EF4-FFF2-40B4-BE49-F238E27FC236}">
                      <a16:creationId xmlns="" xmlns:a16="http://schemas.microsoft.com/office/drawing/2014/main" id="{C519C7D6-B330-159F-5E1C-3EFAE5A401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D0FFDF-F847-F107-62B3-CAD2A5A38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877" y="1805650"/>
            <a:ext cx="9522530" cy="28371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1E6BF1A-84A1-5AB8-673B-6897917DC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3470B78D-B7D7-23F3-53D2-42C5E5F5001E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25" name="Freeform 5579">
              <a:extLst>
                <a:ext uri="{FF2B5EF4-FFF2-40B4-BE49-F238E27FC236}">
                  <a16:creationId xmlns="" xmlns:a16="http://schemas.microsoft.com/office/drawing/2014/main" id="{2F8871B3-7544-DF71-5759-FBF9496970F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F454579F-E831-E366-BB2B-91B22CBE0F42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27" name="Freeform 5577">
                <a:extLst>
                  <a:ext uri="{FF2B5EF4-FFF2-40B4-BE49-F238E27FC236}">
                    <a16:creationId xmlns="" xmlns:a16="http://schemas.microsoft.com/office/drawing/2014/main" id="{8929F633-28ED-246A-B030-8A53047A2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35E54110-EE08-7C16-33FF-3E26C928E86E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FF8CA9D3-608E-59AD-64EF-13A1C7E5000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C1B2476F-3538-2028-F54C-3ECBBB70DF4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36" name="Freeform 5577">
                <a:extLst>
                  <a:ext uri="{FF2B5EF4-FFF2-40B4-BE49-F238E27FC236}">
                    <a16:creationId xmlns="" xmlns:a16="http://schemas.microsoft.com/office/drawing/2014/main" id="{D769FEB6-A25B-BD1C-5994-4CE170FC0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DAD3DE74-2892-9004-969B-1728F1DF5363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38" name="Freeform 5579">
              <a:extLst>
                <a:ext uri="{FF2B5EF4-FFF2-40B4-BE49-F238E27FC236}">
                  <a16:creationId xmlns="" xmlns:a16="http://schemas.microsoft.com/office/drawing/2014/main" id="{31F5FFF7-6201-EDA6-5AE9-6B89C91D049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6C122216-9443-C434-1D6F-BCE3133E316E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40" name="Freeform 5577">
                <a:extLst>
                  <a:ext uri="{FF2B5EF4-FFF2-40B4-BE49-F238E27FC236}">
                    <a16:creationId xmlns="" xmlns:a16="http://schemas.microsoft.com/office/drawing/2014/main" id="{8B9225DE-1F8C-7B13-9A58-A5516A361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39A44FB-0292-DD58-EB6F-519A6033D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5434" y="4486845"/>
            <a:ext cx="2044165" cy="213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1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086E8FEF-FD75-F5EE-CDDF-FBA73F720CA4}"/>
              </a:ext>
            </a:extLst>
          </p:cNvPr>
          <p:cNvSpPr/>
          <p:nvPr/>
        </p:nvSpPr>
        <p:spPr>
          <a:xfrm>
            <a:off x="1202383" y="263077"/>
            <a:ext cx="283821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92C1F24-9C07-228A-70F0-45414C8378E0}"/>
              </a:ext>
            </a:extLst>
          </p:cNvPr>
          <p:cNvGrpSpPr/>
          <p:nvPr/>
        </p:nvGrpSpPr>
        <p:grpSpPr>
          <a:xfrm>
            <a:off x="1665153" y="393608"/>
            <a:ext cx="2236331" cy="553998"/>
            <a:chOff x="3452414" y="809920"/>
            <a:chExt cx="4999667" cy="553998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5612D1DF-5108-43A3-0C49-F41CE4F06A61}"/>
                </a:ext>
              </a:extLst>
            </p:cNvPr>
            <p:cNvSpPr txBox="1"/>
            <p:nvPr/>
          </p:nvSpPr>
          <p:spPr>
            <a:xfrm>
              <a:off x="3455153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E48F2DB-227D-8FC7-315B-047F97F4B6A4}"/>
                </a:ext>
              </a:extLst>
            </p:cNvPr>
            <p:cNvSpPr txBox="1"/>
            <p:nvPr/>
          </p:nvSpPr>
          <p:spPr>
            <a:xfrm>
              <a:off x="3452414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B0401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="" xmlns:a16="http://schemas.microsoft.com/office/drawing/2014/main" id="{4596F33B-253E-BF90-BF0B-E1C815B4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5" b="93220" l="6780" r="93785">
                        <a14:foregroundMark x1="24294" y1="8475" x2="24294" y2="8475"/>
                        <a14:foregroundMark x1="7910" y1="22599" x2="7910" y2="22599"/>
                        <a14:foregroundMark x1="42373" y1="11299" x2="42373" y2="11299"/>
                        <a14:foregroundMark x1="45198" y1="5085" x2="45198" y2="5085"/>
                        <a14:foregroundMark x1="46328" y1="3955" x2="46328" y2="3955"/>
                        <a14:foregroundMark x1="36723" y1="5650" x2="36723" y2="5650"/>
                        <a14:foregroundMark x1="40678" y1="9605" x2="40678" y2="9605"/>
                        <a14:foregroundMark x1="77401" y1="9040" x2="77401" y2="9040"/>
                        <a14:foregroundMark x1="87571" y1="9605" x2="87571" y2="9605"/>
                        <a14:foregroundMark x1="88701" y1="18079" x2="88701" y2="18079"/>
                        <a14:foregroundMark x1="91525" y1="49153" x2="91525" y2="49153"/>
                        <a14:foregroundMark x1="85311" y1="42938" x2="85311" y2="42938"/>
                        <a14:foregroundMark x1="85311" y1="42938" x2="85311" y2="42938"/>
                        <a14:foregroundMark x1="81356" y1="21469" x2="68927" y2="66667"/>
                        <a14:foregroundMark x1="48588" y1="7345" x2="78531" y2="16384"/>
                        <a14:foregroundMark x1="78531" y1="16384" x2="90960" y2="42373"/>
                        <a14:foregroundMark x1="90960" y1="42373" x2="89831" y2="65537"/>
                        <a14:foregroundMark x1="67232" y1="33898" x2="67232" y2="33898"/>
                        <a14:foregroundMark x1="67232" y1="33898" x2="67232" y2="33898"/>
                        <a14:foregroundMark x1="64972" y1="31638" x2="64972" y2="31638"/>
                        <a14:foregroundMark x1="64972" y1="31638" x2="64972" y2="31638"/>
                        <a14:foregroundMark x1="59322" y1="25424" x2="59322" y2="25424"/>
                        <a14:foregroundMark x1="59322" y1="25424" x2="59322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8757" y1="24294" x2="58757" y2="24294"/>
                        <a14:foregroundMark x1="58757" y1="24294" x2="58757" y2="24294"/>
                        <a14:foregroundMark x1="58757" y1="24294" x2="58757" y2="24294"/>
                        <a14:foregroundMark x1="53107" y1="26554" x2="53107" y2="26554"/>
                        <a14:foregroundMark x1="53107" y1="27119" x2="53107" y2="27119"/>
                        <a14:foregroundMark x1="53107" y1="27119" x2="53107" y2="27119"/>
                        <a14:foregroundMark x1="52542" y1="27119" x2="52542" y2="27119"/>
                        <a14:foregroundMark x1="49718" y1="27119" x2="49718" y2="27119"/>
                        <a14:foregroundMark x1="48023" y1="27119" x2="48023" y2="27119"/>
                        <a14:foregroundMark x1="47458" y1="27119" x2="47458" y2="27119"/>
                        <a14:foregroundMark x1="46893" y1="27119" x2="46893" y2="27119"/>
                        <a14:foregroundMark x1="42373" y1="28249" x2="42373" y2="28249"/>
                        <a14:foregroundMark x1="41808" y1="23164" x2="41808" y2="23164"/>
                        <a14:foregroundMark x1="41243" y1="21469" x2="41243" y2="21469"/>
                        <a14:foregroundMark x1="32768" y1="33333" x2="32203" y2="36723"/>
                        <a14:foregroundMark x1="20904" y1="47458" x2="20904" y2="47458"/>
                        <a14:foregroundMark x1="20904" y1="47458" x2="20904" y2="47458"/>
                        <a14:foregroundMark x1="23164" y1="53107" x2="25424" y2="56497"/>
                        <a14:foregroundMark x1="25424" y1="59322" x2="26554" y2="61582"/>
                        <a14:foregroundMark x1="26554" y1="61582" x2="26554" y2="57062"/>
                        <a14:foregroundMark x1="26554" y1="42938" x2="26554" y2="42938"/>
                        <a14:foregroundMark x1="27119" y1="40113" x2="27119" y2="40113"/>
                        <a14:foregroundMark x1="28249" y1="38983" x2="28249" y2="39548"/>
                        <a14:foregroundMark x1="26554" y1="63842" x2="28814" y2="67797"/>
                        <a14:foregroundMark x1="28814" y1="67797" x2="29944" y2="68362"/>
                        <a14:foregroundMark x1="34463" y1="71751" x2="36723" y2="73446"/>
                        <a14:foregroundMark x1="41808" y1="77966" x2="48023" y2="80226"/>
                        <a14:foregroundMark x1="49153" y1="80791" x2="49153" y2="80791"/>
                        <a14:foregroundMark x1="50282" y1="80791" x2="50282" y2="80791"/>
                        <a14:foregroundMark x1="59887" y1="78531" x2="59887" y2="78531"/>
                        <a14:foregroundMark x1="63277" y1="74011" x2="63277" y2="74011"/>
                        <a14:foregroundMark x1="66102" y1="65537" x2="60452" y2="68927"/>
                        <a14:foregroundMark x1="45198" y1="74576" x2="45198" y2="74576"/>
                        <a14:foregroundMark x1="48588" y1="59322" x2="51977" y2="55367"/>
                        <a14:foregroundMark x1="55932" y1="49153" x2="55932" y2="49153"/>
                        <a14:foregroundMark x1="58192" y1="46893" x2="58192" y2="46893"/>
                        <a14:foregroundMark x1="58192" y1="46893" x2="58192" y2="46893"/>
                        <a14:foregroundMark x1="60452" y1="56497" x2="61017" y2="57627"/>
                        <a14:foregroundMark x1="61582" y1="57627" x2="61582" y2="57627"/>
                        <a14:foregroundMark x1="61582" y1="57627" x2="61582" y2="57627"/>
                        <a14:foregroundMark x1="61582" y1="57627" x2="61582" y2="57627"/>
                        <a14:foregroundMark x1="61582" y1="57627" x2="61582" y2="55932"/>
                        <a14:foregroundMark x1="61582" y1="48588" x2="61582" y2="48588"/>
                        <a14:foregroundMark x1="61017" y1="46893" x2="61017" y2="46893"/>
                        <a14:foregroundMark x1="65537" y1="38983" x2="66102" y2="37853"/>
                        <a14:foregroundMark x1="70056" y1="28814" x2="70056" y2="28814"/>
                        <a14:foregroundMark x1="75141" y1="20904" x2="75141" y2="20904"/>
                        <a14:foregroundMark x1="78531" y1="16384" x2="78531" y2="16384"/>
                        <a14:foregroundMark x1="70056" y1="49153" x2="70056" y2="53107"/>
                        <a14:foregroundMark x1="64972" y1="64407" x2="63842" y2="66667"/>
                        <a14:foregroundMark x1="61582" y1="73446" x2="62147" y2="78531"/>
                        <a14:foregroundMark x1="61017" y1="82486" x2="61017" y2="84181"/>
                        <a14:foregroundMark x1="60452" y1="85876" x2="59887" y2="87006"/>
                        <a14:foregroundMark x1="59887" y1="87571" x2="59887" y2="88701"/>
                        <a14:foregroundMark x1="58192" y1="89266" x2="58192" y2="89266"/>
                        <a14:foregroundMark x1="56497" y1="90395" x2="56497" y2="90395"/>
                        <a14:foregroundMark x1="54802" y1="90960" x2="54802" y2="90960"/>
                        <a14:foregroundMark x1="50847" y1="93220" x2="50847" y2="93220"/>
                        <a14:foregroundMark x1="50282" y1="93785" x2="50282" y2="93785"/>
                        <a14:foregroundMark x1="49153" y1="94350" x2="49153" y2="94350"/>
                        <a14:foregroundMark x1="49153" y1="94350" x2="49153" y2="94350"/>
                        <a14:foregroundMark x1="47458" y1="94350" x2="47458" y2="94350"/>
                        <a14:foregroundMark x1="44068" y1="93785" x2="44068" y2="93785"/>
                        <a14:foregroundMark x1="43503" y1="93785" x2="43503" y2="93785"/>
                        <a14:foregroundMark x1="38983" y1="93785" x2="38983" y2="93785"/>
                        <a14:foregroundMark x1="38983" y1="93220" x2="37853" y2="93220"/>
                        <a14:foregroundMark x1="18644" y1="16384" x2="18644" y2="16384"/>
                        <a14:foregroundMark x1="21469" y1="9605" x2="21469" y2="9605"/>
                        <a14:foregroundMark x1="27684" y1="10734" x2="27684" y2="10734"/>
                        <a14:foregroundMark x1="32203" y1="12994" x2="32768" y2="14124"/>
                        <a14:foregroundMark x1="31638" y1="19774" x2="31638" y2="19774"/>
                        <a14:foregroundMark x1="51412" y1="9040" x2="51412" y2="9040"/>
                        <a14:foregroundMark x1="20904" y1="27119" x2="20904" y2="27119"/>
                        <a14:foregroundMark x1="14689" y1="33333" x2="14689" y2="33333"/>
                        <a14:foregroundMark x1="10734" y1="27119" x2="10734" y2="27119"/>
                        <a14:foregroundMark x1="6780" y1="24294" x2="6780" y2="24294"/>
                        <a14:foregroundMark x1="10734" y1="33898" x2="7345" y2="53672"/>
                        <a14:foregroundMark x1="7910" y1="52542" x2="12429" y2="59322"/>
                        <a14:foregroundMark x1="9605" y1="54802" x2="20339" y2="81921"/>
                        <a14:foregroundMark x1="20339" y1="81921" x2="48023" y2="93220"/>
                        <a14:foregroundMark x1="48023" y1="93220" x2="51412" y2="93220"/>
                        <a14:foregroundMark x1="42938" y1="92655" x2="57627" y2="94350"/>
                        <a14:foregroundMark x1="42938" y1="9605" x2="50282" y2="17514"/>
                        <a14:foregroundMark x1="42938" y1="2825" x2="53672" y2="15254"/>
                        <a14:foregroundMark x1="80226" y1="10169" x2="87571" y2="24859"/>
                        <a14:foregroundMark x1="91525" y1="39548" x2="93785" y2="4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" y="77230"/>
            <a:ext cx="1262953" cy="1262953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BA90ED5-BB53-C513-E7B5-7F472938ED26}"/>
              </a:ext>
            </a:extLst>
          </p:cNvPr>
          <p:cNvSpPr txBox="1"/>
          <p:nvPr/>
        </p:nvSpPr>
        <p:spPr>
          <a:xfrm>
            <a:off x="1665153" y="1441281"/>
            <a:ext cx="721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Sau </a:t>
            </a:r>
            <a:r>
              <a:rPr lang="en-US" sz="2800" b="1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="" xmlns:a16="http://schemas.microsoft.com/office/drawing/2014/main" id="{ADAB989A-95A5-BFAA-56BF-BF6E6F925976}"/>
              </a:ext>
            </a:extLst>
          </p:cNvPr>
          <p:cNvSpPr/>
          <p:nvPr/>
        </p:nvSpPr>
        <p:spPr>
          <a:xfrm rot="10800000">
            <a:off x="566499" y="2364058"/>
            <a:ext cx="11036215" cy="3617642"/>
          </a:xfrm>
          <a:prstGeom prst="round1Rect">
            <a:avLst>
              <a:gd name="adj" fmla="val 15472"/>
            </a:avLst>
          </a:prstGeom>
          <a:solidFill>
            <a:srgbClr val="FDE2D1"/>
          </a:solidFill>
          <a:ln w="47625">
            <a:solidFill>
              <a:srgbClr val="F2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E1BCCD6-1C4D-D0E6-58C3-FD05617C8065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=""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=""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3EDDFC-8AA7-4EA2-4ED6-3BF138BEF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9FC8DE0-D442-9C3A-FD0A-7FD3DAFFC664}"/>
              </a:ext>
            </a:extLst>
          </p:cNvPr>
          <p:cNvSpPr txBox="1"/>
          <p:nvPr/>
        </p:nvSpPr>
        <p:spPr>
          <a:xfrm>
            <a:off x="4790738" y="154549"/>
            <a:ext cx="10324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/>
            </a:r>
            <a:br>
              <a:rPr lang="vi-VN" sz="2800" dirty="0"/>
            </a:br>
            <a:endParaRPr lang="vi-VN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3045020-977D-E700-EA8D-A7EC9458F1FB}"/>
              </a:ext>
            </a:extLst>
          </p:cNvPr>
          <p:cNvSpPr txBox="1"/>
          <p:nvPr/>
        </p:nvSpPr>
        <p:spPr>
          <a:xfrm>
            <a:off x="962143" y="2717628"/>
            <a:ext cx="103240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Thiết kế và làm được tờ rơi đáp ứng yêu cầu về </a:t>
            </a:r>
            <a:r>
              <a:rPr lang="vi-VN" sz="2800"/>
              <a:t>mặt 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vi-VN" sz="2800" smtClean="0"/>
              <a:t>hình </a:t>
            </a:r>
            <a:r>
              <a:rPr lang="vi-VN" sz="2800" dirty="0"/>
              <a:t>dạng, kích thước và nội dung, trong đó </a:t>
            </a:r>
            <a:r>
              <a:rPr lang="vi-VN" sz="2800"/>
              <a:t>trình </a:t>
            </a:r>
            <a:r>
              <a:rPr lang="vi-VN" sz="2800" smtClean="0"/>
              <a:t>bày 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vi-VN" sz="2800" smtClean="0"/>
              <a:t>được </a:t>
            </a:r>
            <a:r>
              <a:rPr lang="vi-VN" sz="2800" dirty="0"/>
              <a:t>nguyên nhân, tác hại của ô nhiễm, xói mòn đất </a:t>
            </a:r>
            <a:r>
              <a:rPr lang="vi-VN" sz="2800"/>
              <a:t>và 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vi-VN" sz="2800" smtClean="0"/>
              <a:t>biện </a:t>
            </a:r>
            <a:r>
              <a:rPr lang="vi-VN" sz="2800" dirty="0"/>
              <a:t>pháp chống ô nhiễm</a:t>
            </a:r>
            <a:r>
              <a:rPr lang="en-US" sz="2800" dirty="0"/>
              <a:t>, </a:t>
            </a:r>
            <a:r>
              <a:rPr lang="vi-VN" sz="2800" dirty="0"/>
              <a:t>xói mòn đất</a:t>
            </a:r>
            <a:r>
              <a:rPr lang="en-US" sz="2800" dirty="0"/>
              <a:t>. </a:t>
            </a:r>
            <a:endParaRPr lang="vi-VN" sz="2800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3925B1F-33B1-A07C-53D6-655840F4B7B8}"/>
              </a:ext>
            </a:extLst>
          </p:cNvPr>
          <p:cNvSpPr txBox="1"/>
          <p:nvPr/>
        </p:nvSpPr>
        <p:spPr>
          <a:xfrm>
            <a:off x="962143" y="4639386"/>
            <a:ext cx="10324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Đề xuất, thực hiện được việc làm giúp bảo vệ môi trường đất và vận động những người xung quanh cùng thực hiện. 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9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repeatCount="5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repeatCount="5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repeatCount="5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" grpId="0"/>
          <p:bldP spid="5" grpId="0" animBg="1"/>
          <p:bldP spid="42" grpId="0"/>
          <p:bldP spid="43" grpId="0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repeatCount="5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repeatCount="5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repeatCount="5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" grpId="0"/>
          <p:bldP spid="5" grpId="0" animBg="1"/>
          <p:bldP spid="42" grpId="0"/>
          <p:bldP spid="43" grpId="0"/>
          <p:bldP spid="4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F675E8E-4A80-7B34-A941-7924B4CB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935268"/>
            <a:ext cx="2496238" cy="2655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0A14DF-1277-7827-7E16-D0323EEC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622" y="2429910"/>
            <a:ext cx="9157378" cy="1998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E0C240B-A7DA-8EBF-EA4F-846C53943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499332-AA65-1F15-1E72-6F0358A0A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5434" y="4485952"/>
            <a:ext cx="2044165" cy="213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D18471E7-F2AD-C25A-AC5B-05C6EEE4BD3F}"/>
              </a:ext>
            </a:extLst>
          </p:cNvPr>
          <p:cNvSpPr/>
          <p:nvPr/>
        </p:nvSpPr>
        <p:spPr>
          <a:xfrm>
            <a:off x="1202383" y="275777"/>
            <a:ext cx="417153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42FDC2E-668B-7578-7BFD-454E77A33BF7}"/>
              </a:ext>
            </a:extLst>
          </p:cNvPr>
          <p:cNvGrpSpPr/>
          <p:nvPr/>
        </p:nvGrpSpPr>
        <p:grpSpPr>
          <a:xfrm>
            <a:off x="1532921" y="413466"/>
            <a:ext cx="4996928" cy="561750"/>
            <a:chOff x="3455153" y="962320"/>
            <a:chExt cx="4996928" cy="561750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CEC86646-E98D-1906-34EE-6A8982E087F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2B31130-E3E3-292A-47A4-8B852EC70798}"/>
                </a:ext>
              </a:extLst>
            </p:cNvPr>
            <p:cNvSpPr txBox="1"/>
            <p:nvPr/>
          </p:nvSpPr>
          <p:spPr>
            <a:xfrm>
              <a:off x="3455153" y="970072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E10D2BB-3A01-3975-F9E7-DA5EAEAE1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" y="46990"/>
            <a:ext cx="1261872" cy="1342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91C3AD6-0E76-40C7-C398-CF0DD3B7E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343A40A-E833-12D6-D089-5ABC117181CE}"/>
              </a:ext>
            </a:extLst>
          </p:cNvPr>
          <p:cNvSpPr txBox="1"/>
          <p:nvPr/>
        </p:nvSpPr>
        <p:spPr>
          <a:xfrm>
            <a:off x="9140477" y="1932694"/>
            <a:ext cx="2387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GB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Cây xấu hổ</a:t>
            </a:r>
            <a:endParaRPr lang="vi-VN" sz="2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="" xmlns:a16="http://schemas.microsoft.com/office/drawing/2014/main" id="{6FBC6761-9935-A24C-2BFD-717DB1420CE0}"/>
              </a:ext>
            </a:extLst>
          </p:cNvPr>
          <p:cNvSpPr/>
          <p:nvPr/>
        </p:nvSpPr>
        <p:spPr>
          <a:xfrm>
            <a:off x="1056032" y="1300110"/>
            <a:ext cx="6202065" cy="2370701"/>
          </a:xfrm>
          <a:custGeom>
            <a:avLst/>
            <a:gdLst>
              <a:gd name="connsiteX0" fmla="*/ 8249 w 6202065"/>
              <a:gd name="connsiteY0" fmla="*/ 2821703 h 2370701"/>
              <a:gd name="connsiteX1" fmla="*/ 838753 w 6202065"/>
              <a:gd name="connsiteY1" fmla="*/ 1996076 h 2370701"/>
              <a:gd name="connsiteX2" fmla="*/ 2564744 w 6202065"/>
              <a:gd name="connsiteY2" fmla="*/ 17859 h 2370701"/>
              <a:gd name="connsiteX3" fmla="*/ 4830876 w 6202065"/>
              <a:gd name="connsiteY3" fmla="*/ 201560 h 2370701"/>
              <a:gd name="connsiteX4" fmla="*/ 3891269 w 6202065"/>
              <a:gd name="connsiteY4" fmla="*/ 2331568 h 2370701"/>
              <a:gd name="connsiteX5" fmla="*/ 1798011 w 6202065"/>
              <a:gd name="connsiteY5" fmla="*/ 2260980 h 2370701"/>
              <a:gd name="connsiteX6" fmla="*/ 8249 w 6202065"/>
              <a:gd name="connsiteY6" fmla="*/ 2821703 h 237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2065" h="2370701" fill="none" extrusionOk="0">
                <a:moveTo>
                  <a:pt x="8249" y="2821703"/>
                </a:moveTo>
                <a:cubicBezTo>
                  <a:pt x="52332" y="2677695"/>
                  <a:pt x="665111" y="2121979"/>
                  <a:pt x="838753" y="1996076"/>
                </a:cubicBezTo>
                <a:cubicBezTo>
                  <a:pt x="-921135" y="1202387"/>
                  <a:pt x="-133298" y="208556"/>
                  <a:pt x="2564744" y="17859"/>
                </a:cubicBezTo>
                <a:cubicBezTo>
                  <a:pt x="3302028" y="-110562"/>
                  <a:pt x="4288526" y="69641"/>
                  <a:pt x="4830876" y="201560"/>
                </a:cubicBezTo>
                <a:cubicBezTo>
                  <a:pt x="6924266" y="568083"/>
                  <a:pt x="6693914" y="2014177"/>
                  <a:pt x="3891269" y="2331568"/>
                </a:cubicBezTo>
                <a:cubicBezTo>
                  <a:pt x="3284479" y="2416880"/>
                  <a:pt x="2449113" y="2404696"/>
                  <a:pt x="1798011" y="2260980"/>
                </a:cubicBezTo>
                <a:cubicBezTo>
                  <a:pt x="1116529" y="2650018"/>
                  <a:pt x="346718" y="2721920"/>
                  <a:pt x="8249" y="2821703"/>
                </a:cubicBezTo>
                <a:close/>
              </a:path>
              <a:path w="6202065" h="2370701" stroke="0" extrusionOk="0">
                <a:moveTo>
                  <a:pt x="8249" y="2821703"/>
                </a:moveTo>
                <a:cubicBezTo>
                  <a:pt x="76677" y="2686277"/>
                  <a:pt x="568346" y="2168243"/>
                  <a:pt x="838753" y="1996076"/>
                </a:cubicBezTo>
                <a:cubicBezTo>
                  <a:pt x="-638907" y="1512810"/>
                  <a:pt x="186208" y="153620"/>
                  <a:pt x="2564744" y="17859"/>
                </a:cubicBezTo>
                <a:cubicBezTo>
                  <a:pt x="3277954" y="-38554"/>
                  <a:pt x="4184636" y="24465"/>
                  <a:pt x="4830876" y="201560"/>
                </a:cubicBezTo>
                <a:cubicBezTo>
                  <a:pt x="6986695" y="578300"/>
                  <a:pt x="6610625" y="2201474"/>
                  <a:pt x="3891269" y="2331568"/>
                </a:cubicBezTo>
                <a:cubicBezTo>
                  <a:pt x="3185895" y="2397958"/>
                  <a:pt x="2449290" y="2322333"/>
                  <a:pt x="1798011" y="2260980"/>
                </a:cubicBezTo>
                <a:cubicBezTo>
                  <a:pt x="1137926" y="2540593"/>
                  <a:pt x="793195" y="2536214"/>
                  <a:pt x="8249" y="28217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49867"/>
                      <a:gd name="adj2" fmla="val 6902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em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hãy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đọc</a:t>
            </a:r>
            <a:endParaRPr lang="en-US" sz="33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300" b="1" dirty="0">
                <a:solidFill>
                  <a:srgbClr val="00A47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CÂU CHUYỆN STEM</a:t>
            </a:r>
          </a:p>
          <a:p>
            <a:pPr algn="ctr"/>
            <a:r>
              <a:rPr lang="vi-VN" sz="33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ở trang 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7</a:t>
            </a:r>
            <a:r>
              <a:rPr lang="vi-VN" sz="33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33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5B9E787-7333-D536-8CF3-73A851E94116}"/>
              </a:ext>
            </a:extLst>
          </p:cNvPr>
          <p:cNvGrpSpPr/>
          <p:nvPr/>
        </p:nvGrpSpPr>
        <p:grpSpPr>
          <a:xfrm>
            <a:off x="-38038" y="3872700"/>
            <a:ext cx="2545908" cy="2406857"/>
            <a:chOff x="-38038" y="3872700"/>
            <a:chExt cx="2545908" cy="2406857"/>
          </a:xfrm>
        </p:grpSpPr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7B0B38F2-CCA0-EC3C-69E2-BEC68D79E7CB}"/>
                </a:ext>
              </a:extLst>
            </p:cNvPr>
            <p:cNvSpPr/>
            <p:nvPr/>
          </p:nvSpPr>
          <p:spPr>
            <a:xfrm>
              <a:off x="-38038" y="5702147"/>
              <a:ext cx="2161987" cy="5774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A2F3B193-4E06-722D-36F1-FD28564C2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9" t="8116" r="5383" b="10003"/>
            <a:stretch/>
          </p:blipFill>
          <p:spPr>
            <a:xfrm>
              <a:off x="376651" y="3872700"/>
              <a:ext cx="2131219" cy="2365659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8332D3E-AFF2-C5C9-1AD7-61C5F545E5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3147" y="948514"/>
            <a:ext cx="38481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5" grpId="0" animBg="1"/>
      <p:bldP spid="5" grpId="1" animBg="1"/>
      <p:bldP spid="21" grpId="0"/>
      <p:bldP spid="21" grpId="1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124CF10-DD7E-7258-3F0D-07241CF7F030}"/>
              </a:ext>
            </a:extLst>
          </p:cNvPr>
          <p:cNvGrpSpPr/>
          <p:nvPr/>
        </p:nvGrpSpPr>
        <p:grpSpPr>
          <a:xfrm>
            <a:off x="-461734" y="-569572"/>
            <a:ext cx="3593475" cy="7475319"/>
            <a:chOff x="-461734" y="-569572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31653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40932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69572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DC184AE-D742-D2C5-D192-4758271F88D6}"/>
              </a:ext>
            </a:extLst>
          </p:cNvPr>
          <p:cNvGrpSpPr/>
          <p:nvPr/>
        </p:nvGrpSpPr>
        <p:grpSpPr>
          <a:xfrm>
            <a:off x="9067237" y="-18877"/>
            <a:ext cx="3593475" cy="7414841"/>
            <a:chOff x="9067237" y="-18877"/>
            <a:chExt cx="3593475" cy="7414841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5598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5696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18877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E6CB30-0BEC-FD35-1EAE-ED8FBEF3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5" y="1591510"/>
            <a:ext cx="10705504" cy="235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3FB14C8-6135-B3C5-7A39-304751C0D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EE9382F-DBE6-F02C-5743-2D233200F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5434" y="4485952"/>
            <a:ext cx="2044165" cy="213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A106EBC-88EF-411D-789E-9E134FE1254D}"/>
              </a:ext>
            </a:extLst>
          </p:cNvPr>
          <p:cNvSpPr/>
          <p:nvPr/>
        </p:nvSpPr>
        <p:spPr>
          <a:xfrm>
            <a:off x="1946697" y="5793599"/>
            <a:ext cx="2161987" cy="5774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EE7E2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DD3CB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CC5BA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6F1E054-3672-29B7-A88D-94AEDEA8DB14}"/>
              </a:ext>
            </a:extLst>
          </p:cNvPr>
          <p:cNvGrpSpPr/>
          <p:nvPr/>
        </p:nvGrpSpPr>
        <p:grpSpPr>
          <a:xfrm>
            <a:off x="9067237" y="-53602"/>
            <a:ext cx="3593475" cy="7449566"/>
            <a:chOff x="9067237" y="-53602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29127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29029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53602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71" name="Freeform: Shape 70">
            <a:extLst>
              <a:ext uri="{FF2B5EF4-FFF2-40B4-BE49-F238E27FC236}">
                <a16:creationId xmlns="" xmlns:a16="http://schemas.microsoft.com/office/drawing/2014/main" id="{B5BB6953-ED24-E3D8-BE63-056B64E9AA5C}"/>
              </a:ext>
            </a:extLst>
          </p:cNvPr>
          <p:cNvSpPr/>
          <p:nvPr/>
        </p:nvSpPr>
        <p:spPr>
          <a:xfrm>
            <a:off x="800101" y="3011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15B13214-D2D7-F031-0F54-9B5F442B1193}"/>
              </a:ext>
            </a:extLst>
          </p:cNvPr>
          <p:cNvGrpSpPr/>
          <p:nvPr/>
        </p:nvGrpSpPr>
        <p:grpSpPr>
          <a:xfrm>
            <a:off x="1480757" y="433484"/>
            <a:ext cx="4998292" cy="559380"/>
            <a:chOff x="3453789" y="956938"/>
            <a:chExt cx="4998292" cy="559380"/>
          </a:xfrm>
        </p:grpSpPr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F30BCD7B-FB71-DC1C-5F80-A8A7559BC5D1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22727C4B-83B0-A0F1-021D-02B06134FD3D}"/>
                </a:ext>
              </a:extLst>
            </p:cNvPr>
            <p:cNvSpPr txBox="1"/>
            <p:nvPr/>
          </p:nvSpPr>
          <p:spPr>
            <a:xfrm>
              <a:off x="3453789" y="956938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36FC9935-CDEF-90C0-FF20-4F2B7B92D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2" y="113665"/>
            <a:ext cx="1261872" cy="1285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8A81FB5-38A3-AFD1-5DEC-CDBC2CCAC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="" xmlns:a16="http://schemas.microsoft.com/office/drawing/2014/main" id="{94501F37-9E86-BFF3-957E-88C2046685A3}"/>
              </a:ext>
            </a:extLst>
          </p:cNvPr>
          <p:cNvSpPr/>
          <p:nvPr/>
        </p:nvSpPr>
        <p:spPr>
          <a:xfrm>
            <a:off x="4892041" y="1274424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đọc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rgbClr val="EF5263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THỬ THÁCH STEM</a:t>
            </a:r>
          </a:p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ở trang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8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8721C78-F2B8-B1C7-8F1C-417D3D100C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779759" y="3060700"/>
            <a:ext cx="3025609" cy="335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0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71" grpId="0" animBg="1"/>
      <p:bldP spid="71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20F1DE6-9717-228A-729C-F678ECDB2B12}"/>
              </a:ext>
            </a:extLst>
          </p:cNvPr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9125CF90-F59A-8F1A-B2DA-AFFD1EB04AD5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F754EC7E-0C43-A1EB-7A9D-CE30C5C13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17" name="Freeform 5579">
                  <a:extLst>
                    <a:ext uri="{FF2B5EF4-FFF2-40B4-BE49-F238E27FC236}">
                      <a16:creationId xmlns="" xmlns:a16="http://schemas.microsoft.com/office/drawing/2014/main" id="{3EDC3AA4-85BF-01D6-794B-B2EDE744F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53ABA125-A778-84EB-95AF-9617E77F5C23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D1400914-E4F4-C9FA-14AC-B25B0737D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13" name="Freeform 5579">
                  <a:extLst>
                    <a:ext uri="{FF2B5EF4-FFF2-40B4-BE49-F238E27FC236}">
                      <a16:creationId xmlns="" xmlns:a16="http://schemas.microsoft.com/office/drawing/2014/main" id="{E13AAD8D-E04F-0645-F81B-75C566CFD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CC1F0BE4-2844-6AAC-3DA9-5C46BEFAD8EA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="" xmlns:a16="http://schemas.microsoft.com/office/drawing/2014/main" id="{6B9658B4-BD6C-0CE7-0E88-3527D0BC2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9" name="Freeform 5579">
                  <a:extLst>
                    <a:ext uri="{FF2B5EF4-FFF2-40B4-BE49-F238E27FC236}">
                      <a16:creationId xmlns="" xmlns:a16="http://schemas.microsoft.com/office/drawing/2014/main" id="{6A787B58-D0A9-0B13-BD21-C229C16A1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35A2DB4-FA0B-29AC-63BB-DBE65EA0B11C}"/>
              </a:ext>
            </a:extLst>
          </p:cNvPr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7ECCDAF3-98A2-FC8D-D084-B96E127CC36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9CE02F40-74E1-FCBE-FDF3-4926E8528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33" name="Freeform 5579">
                  <a:extLst>
                    <a:ext uri="{FF2B5EF4-FFF2-40B4-BE49-F238E27FC236}">
                      <a16:creationId xmlns="" xmlns:a16="http://schemas.microsoft.com/office/drawing/2014/main" id="{929B5448-0187-AE44-0213-8234860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953E50EE-F5F6-4551-83CE-6D73DC92E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32" name="Freeform 5577">
                  <a:extLst>
                    <a:ext uri="{FF2B5EF4-FFF2-40B4-BE49-F238E27FC236}">
                      <a16:creationId xmlns="" xmlns:a16="http://schemas.microsoft.com/office/drawing/2014/main" id="{BF37EB04-2267-1505-ACFB-DF820563C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E768F37A-715D-3045-B772-46EEF87971B7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49D2FA75-47D9-F196-30A5-E5954F00C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9" name="Freeform 5579">
                  <a:extLst>
                    <a:ext uri="{FF2B5EF4-FFF2-40B4-BE49-F238E27FC236}">
                      <a16:creationId xmlns="" xmlns:a16="http://schemas.microsoft.com/office/drawing/2014/main" id="{1CCB5EFB-E1AE-5CE0-CBD2-144E6511E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0A7F53A3-7DB8-8109-4A9A-FA9DCB739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8" name="Freeform 5577">
                  <a:extLst>
                    <a:ext uri="{FF2B5EF4-FFF2-40B4-BE49-F238E27FC236}">
                      <a16:creationId xmlns="" xmlns:a16="http://schemas.microsoft.com/office/drawing/2014/main" id="{0E7ABCB8-D9CD-EA76-E094-AE383CFE4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DAF7747-1187-EAD3-C18C-19BBDE9414B7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=""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=""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657FF8E7-63AC-C698-C868-66766C1B4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F50C654-9698-6D4C-5EDF-B51A590A4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78" y="1761727"/>
            <a:ext cx="13773821" cy="31539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26F8DED2-6A48-9A28-3892-B4BF614FF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5434" y="4485952"/>
            <a:ext cx="2044165" cy="213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3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5551</TotalTime>
  <Words>564</Words>
  <Application>Microsoft Office PowerPoint</Application>
  <PresentationFormat>Widescreen</PresentationFormat>
  <Paragraphs>93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Open Sans</vt:lpstr>
      <vt:lpstr>Calibri</vt:lpstr>
      <vt:lpstr>Lobster</vt:lpstr>
      <vt:lpstr>Broadway</vt:lpstr>
      <vt:lpstr>Roboto</vt:lpstr>
      <vt:lpstr>SVN-SAF</vt:lpstr>
      <vt:lpstr>#9Slide03 Open Sans</vt:lpstr>
      <vt:lpstr>字魂59号-创粗黑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Trịnh Văn Xuân</dc:creator>
  <cp:lastModifiedBy>Microsoft account</cp:lastModifiedBy>
  <cp:revision>50</cp:revision>
  <dcterms:created xsi:type="dcterms:W3CDTF">2023-08-24T03:36:01Z</dcterms:created>
  <dcterms:modified xsi:type="dcterms:W3CDTF">2024-08-13T04:31:06Z</dcterms:modified>
</cp:coreProperties>
</file>