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3" r:id="rId3"/>
    <p:sldId id="313" r:id="rId4"/>
    <p:sldId id="314" r:id="rId6"/>
    <p:sldId id="315" r:id="rId7"/>
    <p:sldId id="316" r:id="rId8"/>
    <p:sldId id="299" r:id="rId9"/>
    <p:sldId id="274" r:id="rId10"/>
    <p:sldId id="275" r:id="rId11"/>
    <p:sldId id="276" r:id="rId12"/>
    <p:sldId id="277" r:id="rId13"/>
    <p:sldId id="259" r:id="rId14"/>
    <p:sldId id="286" r:id="rId15"/>
    <p:sldId id="287" r:id="rId16"/>
    <p:sldId id="260" r:id="rId17"/>
    <p:sldId id="267" r:id="rId18"/>
    <p:sldId id="270" r:id="rId19"/>
    <p:sldId id="32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SG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61538C-821C-453E-8ED3-330ED6E98795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/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557" y="0"/>
            <a:ext cx="1545996" cy="1545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tags" Target="../tags/tag2.xml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6.wav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tags" Target="../tags/tag3.xml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6.wav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tags" Target="../tags/tag4.xml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325245" y="1860550"/>
            <a:ext cx="918210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QUÝ THẦY CÔ VỀ DỰ GIỜ VÀ THĂM LỚP</a:t>
            </a:r>
            <a:endParaRPr lang="en-US" sz="4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97910" y="5377180"/>
            <a:ext cx="4692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GIÁO VIÊN: VÕ THỊ THU LAI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75615" y="1788160"/>
            <a:ext cx="11311255" cy="4678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Muốn chia một số tự nhiên cho một số thập phân ta làm như sau: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Đếm xem có bao nhiêu chữ số ở phần thập phân của số chia thì viết thêm vào bên phải số bị chia bấy nhiêu chữ số 0.</a:t>
            </a:r>
            <a:endParaRPr lang="en-US" sz="40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Bỏ dấu phẩy ở số chia rồi thực hiện phép chia như chia các số tự nhiên.</a:t>
            </a:r>
            <a:endParaRPr lang="vi-VN" sz="40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154805" y="679450"/>
            <a:ext cx="3784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GHI NHỚ</a:t>
            </a:r>
            <a:endParaRPr lang="en-US" sz="6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GB" sz="5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7662" y="539496"/>
            <a:ext cx="609447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Đặt tính rồi tính.</a:t>
            </a:r>
            <a:endParaRPr lang="vi-VN" sz="54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9042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7 : 3,5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702 : 7,2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128 : 0,25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9037320" y="17703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54 : 0,45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/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48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702 : 7,2</a:t>
            </a:r>
            <a:endParaRPr lang="en-US" sz="4800" b="1" dirty="0">
              <a:solidFill>
                <a:prstClr val="black"/>
              </a:solidFill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48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7 : 3,5</a:t>
            </a:r>
            <a:endParaRPr lang="en-US" sz="4800" b="1" dirty="0">
              <a:solidFill>
                <a:prstClr val="black"/>
              </a:solidFill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5515" y="2807970"/>
            <a:ext cx="4086860" cy="1849755"/>
            <a:chOff x="1489" y="4422"/>
            <a:chExt cx="6436" cy="2913"/>
          </a:xfrm>
        </p:grpSpPr>
        <p:grpSp>
          <p:nvGrpSpPr>
            <p:cNvPr id="35" name="Group 34"/>
            <p:cNvGrpSpPr/>
            <p:nvPr/>
          </p:nvGrpSpPr>
          <p:grpSpPr>
            <a:xfrm>
              <a:off x="1489" y="4422"/>
              <a:ext cx="6436" cy="2646"/>
              <a:chOff x="1077182" y="2981647"/>
              <a:chExt cx="6130314" cy="2520000"/>
            </a:xfrm>
          </p:grpSpPr>
          <p:sp>
            <p:nvSpPr>
              <p:cNvPr id="36" name="Rectangle: Rounded Corners 35"/>
              <p:cNvSpPr/>
              <p:nvPr/>
            </p:nvSpPr>
            <p:spPr>
              <a:xfrm>
                <a:off x="1077182" y="3109629"/>
                <a:ext cx="6130314" cy="940548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00"/>
                <a:r>
                  <a:rPr lang="en-US" sz="5400" b="1" dirty="0">
                    <a:solidFill>
                      <a:prstClr val="black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rPr>
                  <a:t>       70  3,5</a:t>
                </a:r>
                <a:endPara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267200" y="2981647"/>
                <a:ext cx="2700000" cy="2520000"/>
                <a:chOff x="4267200" y="2981647"/>
                <a:chExt cx="2700000" cy="25200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267200" y="2981647"/>
                  <a:ext cx="0" cy="2520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V="1">
                  <a:off x="5617200" y="2850847"/>
                  <a:ext cx="0" cy="2700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Straight Connector 39"/>
            <p:cNvCxnSpPr/>
            <p:nvPr/>
          </p:nvCxnSpPr>
          <p:spPr>
            <a:xfrm>
              <a:off x="5751" y="5426"/>
              <a:ext cx="329" cy="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45" y="5883"/>
              <a:ext cx="244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0  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 2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 </a:t>
              </a:r>
              <a:endParaRPr lang="en-US" sz="54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81445" y="2874010"/>
            <a:ext cx="4185920" cy="3102610"/>
            <a:chOff x="10207" y="4526"/>
            <a:chExt cx="6592" cy="4886"/>
          </a:xfrm>
        </p:grpSpPr>
        <p:grpSp>
          <p:nvGrpSpPr>
            <p:cNvPr id="44" name="Group 43"/>
            <p:cNvGrpSpPr/>
            <p:nvPr/>
          </p:nvGrpSpPr>
          <p:grpSpPr>
            <a:xfrm>
              <a:off x="10207" y="4526"/>
              <a:ext cx="6593" cy="2646"/>
              <a:chOff x="781490" y="2981647"/>
              <a:chExt cx="6280191" cy="2520000"/>
            </a:xfrm>
          </p:grpSpPr>
          <p:sp>
            <p:nvSpPr>
              <p:cNvPr id="45" name="Rectangle: Rounded Corners 44"/>
              <p:cNvSpPr/>
              <p:nvPr/>
            </p:nvSpPr>
            <p:spPr>
              <a:xfrm>
                <a:off x="781490" y="3057847"/>
                <a:ext cx="6278880" cy="940118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r>
                  <a:rPr lang="en-US" sz="5400" b="1" dirty="0">
                    <a:solidFill>
                      <a:prstClr val="black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rPr>
                  <a:t>7020    7,2</a:t>
                </a:r>
                <a:endPara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4541681" y="2981647"/>
                <a:ext cx="2520000" cy="2520000"/>
                <a:chOff x="4541681" y="2981647"/>
                <a:chExt cx="2520000" cy="25200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547081" y="2981647"/>
                  <a:ext cx="0" cy="2520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V="1">
                  <a:off x="5801681" y="2940847"/>
                  <a:ext cx="0" cy="2520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Straight Connector 49"/>
            <p:cNvCxnSpPr/>
            <p:nvPr/>
          </p:nvCxnSpPr>
          <p:spPr>
            <a:xfrm>
              <a:off x="15007" y="5410"/>
              <a:ext cx="340" cy="1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660" y="5786"/>
              <a:ext cx="487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540    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97,5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219" y="6848"/>
              <a:ext cx="190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360</a:t>
              </a:r>
              <a:endParaRPr lang="en-US" sz="54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378" y="7960"/>
              <a:ext cx="8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0</a:t>
              </a:r>
              <a:endParaRPr lang="en-US" sz="54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/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48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54 : 0,45</a:t>
            </a:r>
            <a:endParaRPr lang="en-US" sz="4800" b="1" dirty="0">
              <a:solidFill>
                <a:prstClr val="black"/>
              </a:solidFill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48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rPr>
              <a:t>128 : 0,25</a:t>
            </a:r>
            <a:endParaRPr lang="en-US" sz="4800" b="1" dirty="0">
              <a:solidFill>
                <a:prstClr val="black"/>
              </a:solidFill>
              <a:latin typeface="Times New Roman" panose="02020603050405020304" charset="0"/>
              <a:ea typeface="Open Sans" panose="020B0606030504020204" pitchFamily="3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3350" y="2806700"/>
            <a:ext cx="4016375" cy="2857500"/>
            <a:chOff x="2210" y="4420"/>
            <a:chExt cx="6325" cy="45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699" y="5247"/>
              <a:ext cx="329" cy="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210" y="4420"/>
              <a:ext cx="6325" cy="4500"/>
              <a:chOff x="2213" y="4420"/>
              <a:chExt cx="5244" cy="45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213" y="4420"/>
                <a:ext cx="5244" cy="2288"/>
                <a:chOff x="1062177" y="2979754"/>
                <a:chExt cx="4995164" cy="2179315"/>
              </a:xfrm>
            </p:grpSpPr>
            <p:sp>
              <p:nvSpPr>
                <p:cNvPr id="39" name="Rectangle: Rounded Corners 38"/>
                <p:cNvSpPr/>
                <p:nvPr/>
              </p:nvSpPr>
              <p:spPr>
                <a:xfrm>
                  <a:off x="1062177" y="2979754"/>
                  <a:ext cx="4995164" cy="940033"/>
                </a:xfrm>
                <a:prstGeom prst="roundRect">
                  <a:avLst/>
                </a:prstGeom>
                <a:noFill/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600"/>
                  <a:r>
                    <a:rPr lang="en-US" sz="5400" b="1" dirty="0">
                      <a:solidFill>
                        <a:prstClr val="black"/>
                      </a:solidFill>
                      <a:latin typeface="Times New Roman" panose="02020603050405020304" charset="0"/>
                      <a:ea typeface="Open Sans" panose="020B0606030504020204" pitchFamily="34" charset="0"/>
                      <a:cs typeface="Times New Roman" panose="02020603050405020304" charset="0"/>
                    </a:rPr>
                    <a:t>12800   0,25</a:t>
                  </a:r>
                  <a:endParaRPr lang="en-US" sz="5400" b="1" dirty="0">
                    <a:solidFill>
                      <a:prstClr val="black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endParaRP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3785078" y="3181679"/>
                  <a:ext cx="2115840" cy="1977390"/>
                  <a:chOff x="3785078" y="3181679"/>
                  <a:chExt cx="2115840" cy="197739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3785078" y="3181679"/>
                    <a:ext cx="953" cy="197739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3811242" y="4037022"/>
                    <a:ext cx="2089676" cy="1809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6" name="TextBox 45"/>
              <p:cNvSpPr txBox="1"/>
              <p:nvPr/>
            </p:nvSpPr>
            <p:spPr>
              <a:xfrm>
                <a:off x="3414" y="5262"/>
                <a:ext cx="392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00"/>
                <a:r>
                  <a:rPr lang="en-US" sz="5400" b="1" dirty="0">
                    <a:solidFill>
                      <a:prstClr val="black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rPr>
                  <a:t>30     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rPr>
                  <a:t>512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98" y="6315"/>
                <a:ext cx="136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00"/>
                <a:r>
                  <a:rPr lang="en-US" sz="5400" b="1" dirty="0">
                    <a:solidFill>
                      <a:prstClr val="black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rPr>
                  <a:t>50</a:t>
                </a:r>
                <a:endPara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67" y="7468"/>
                <a:ext cx="82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00"/>
                <a:r>
                  <a:rPr lang="en-US" sz="5400" b="1" dirty="0">
                    <a:solidFill>
                      <a:prstClr val="black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rPr>
                  <a:t>0</a:t>
                </a:r>
                <a:endPara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570980" y="2874010"/>
            <a:ext cx="4086860" cy="3242945"/>
            <a:chOff x="10348" y="4526"/>
            <a:chExt cx="6436" cy="5107"/>
          </a:xfrm>
        </p:grpSpPr>
        <p:grpSp>
          <p:nvGrpSpPr>
            <p:cNvPr id="53" name="Group 52"/>
            <p:cNvGrpSpPr/>
            <p:nvPr/>
          </p:nvGrpSpPr>
          <p:grpSpPr>
            <a:xfrm>
              <a:off x="10348" y="4526"/>
              <a:ext cx="6436" cy="2646"/>
              <a:chOff x="915994" y="2981647"/>
              <a:chExt cx="6130314" cy="2520000"/>
            </a:xfrm>
          </p:grpSpPr>
          <p:sp>
            <p:nvSpPr>
              <p:cNvPr id="54" name="Rectangle: Rounded Corners 53"/>
              <p:cNvSpPr/>
              <p:nvPr/>
            </p:nvSpPr>
            <p:spPr>
              <a:xfrm>
                <a:off x="915994" y="3012528"/>
                <a:ext cx="6130314" cy="940548"/>
              </a:xfrm>
              <a:prstGeom prst="round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r>
                  <a:rPr lang="en-US" sz="5400" b="1" dirty="0">
                    <a:solidFill>
                      <a:prstClr val="black"/>
                    </a:solidFill>
                    <a:latin typeface="Times New Roman" panose="02020603050405020304" charset="0"/>
                    <a:ea typeface="Open Sans" panose="020B0606030504020204" pitchFamily="34" charset="0"/>
                    <a:cs typeface="Times New Roman" panose="02020603050405020304" charset="0"/>
                  </a:rPr>
                  <a:t>5400  0,45</a:t>
                </a:r>
                <a:endPara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4267200" y="2981647"/>
                <a:ext cx="2520000" cy="2520000"/>
                <a:chOff x="4267200" y="2981647"/>
                <a:chExt cx="2520000" cy="25200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267200" y="2981647"/>
                  <a:ext cx="0" cy="2520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V="1">
                  <a:off x="5527200" y="2940847"/>
                  <a:ext cx="0" cy="2520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9" name="Straight Connector 58"/>
            <p:cNvCxnSpPr/>
            <p:nvPr/>
          </p:nvCxnSpPr>
          <p:spPr>
            <a:xfrm>
              <a:off x="14510" y="5397"/>
              <a:ext cx="374" cy="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1700" y="5840"/>
              <a:ext cx="433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90     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120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267" y="7040"/>
              <a:ext cx="136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00</a:t>
              </a:r>
              <a:endParaRPr lang="en-US" sz="54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859" y="8181"/>
              <a:ext cx="8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lang="en-US" sz="5400" b="1" dirty="0">
                  <a:solidFill>
                    <a:prstClr val="black"/>
                  </a:solidFill>
                  <a:latin typeface="Times New Roman" panose="02020603050405020304" charset="0"/>
                  <a:ea typeface="Open Sans" panose="020B0606030504020204" pitchFamily="34" charset="0"/>
                  <a:cs typeface="Times New Roman" panose="02020603050405020304" charset="0"/>
                </a:rPr>
                <a:t>0</a:t>
              </a:r>
              <a:endParaRPr lang="en-US" sz="5400" b="1" dirty="0">
                <a:solidFill>
                  <a:prstClr val="black"/>
                </a:solidFill>
                <a:latin typeface="Times New Roman" panose="02020603050405020304" charset="0"/>
                <a:ea typeface="Open Sans" panose="020B0606030504020204" pitchFamily="3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9536" y="475996"/>
            <a:ext cx="10687685" cy="2039620"/>
            <a:chOff x="859536" y="514096"/>
            <a:chExt cx="10687685" cy="2039620"/>
          </a:xfrm>
        </p:grpSpPr>
        <p:sp>
          <p:nvSpPr>
            <p:cNvPr id="4" name="Oval 3"/>
            <p:cNvSpPr/>
            <p:nvPr/>
          </p:nvSpPr>
          <p:spPr>
            <a:xfrm>
              <a:off x="859536" y="5140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GB" sz="40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3936" y="615696"/>
              <a:ext cx="9773285" cy="1938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vi-VN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Một nhà khảo cổ đã đổ hết 15 </a:t>
              </a:r>
              <a:r>
                <a:rPr lang="vi-VN" sz="4000" b="1" i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l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 dầu vào các rô-bốt chuột chũi, mỗi rô-bốt 0,75 </a:t>
              </a:r>
              <a:r>
                <a:rPr lang="vi-VN" sz="4000" b="1" i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l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 dầu. Vậy có tất cả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      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rô-bốt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chuột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chũi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4795520" y="19659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charset="0"/>
                  <a:ea typeface="Cambria" panose="02040503050406030204" pitchFamily="18" charset="0"/>
                  <a:cs typeface="Times New Roman" panose="02020603050405020304" charset="0"/>
                </a:rPr>
                <a:t>?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9920" y="3017520"/>
            <a:ext cx="89477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sng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Bài</a:t>
            </a:r>
            <a:r>
              <a:rPr lang="en-US" sz="4000" b="1" i="0" u="sng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b="1" i="0" u="sng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giải</a:t>
            </a:r>
            <a:r>
              <a:rPr lang="en-US" sz="4000" b="1" i="0" u="sng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</a:t>
            </a:r>
            <a:endParaRPr lang="en-US" sz="4000" i="0" dirty="0">
              <a:solidFill>
                <a:srgbClr val="FF000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ctr"/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Có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tất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cả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rô-bốt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chuột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chũi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là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</a:t>
            </a:r>
            <a:endParaRPr lang="en-US" sz="4000" i="0" dirty="0">
              <a:solidFill>
                <a:srgbClr val="FF000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ctr"/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15 : 0,75 = 20 (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rô-bốt)</a:t>
            </a:r>
            <a:endParaRPr lang="en-US" sz="4000" i="0" dirty="0" err="1">
              <a:solidFill>
                <a:srgbClr val="FF000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ctr"/>
            <a:r>
              <a:rPr lang="en-US" sz="4000" i="0" u="sng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Đáp</a:t>
            </a:r>
            <a:r>
              <a:rPr lang="en-US" sz="4000" i="0" u="sng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4000" i="0" u="sng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4000" i="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 20 </a:t>
            </a:r>
            <a:r>
              <a:rPr lang="en-US" sz="4000" i="0" dirty="0" err="1">
                <a:solidFill>
                  <a:srgbClr val="FF000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rô-bốt</a:t>
            </a:r>
            <a:endParaRPr lang="en-US" sz="4000" i="0" dirty="0" err="1">
              <a:solidFill>
                <a:srgbClr val="FF000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3" name="Rectangle: Rounded Corners 1"/>
          <p:cNvSpPr/>
          <p:nvPr/>
        </p:nvSpPr>
        <p:spPr>
          <a:xfrm>
            <a:off x="4795520" y="1932940"/>
            <a:ext cx="680720" cy="48768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20</a:t>
            </a:r>
            <a:endParaRPr lang="en-US" sz="2800" b="1" dirty="0">
              <a:solidFill>
                <a:srgbClr val="C0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24" y="2202561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GB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015" y="539750"/>
            <a:ext cx="9865360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 b="1" dirty="0"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   </a:t>
            </a:r>
            <a:r>
              <a:rPr lang="vi-VN" sz="3600" b="1" dirty="0"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  <a:endParaRPr lang="vi-VN" sz="3600" b="1" dirty="0"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11" name="Freeform 12"/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820" y="2607310"/>
            <a:ext cx="397573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00"/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Tóm</a:t>
            </a:r>
            <a:r>
              <a:rPr lang="en-US" sz="3600" b="1" u="sng" dirty="0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tắt:</a:t>
            </a:r>
            <a:endParaRPr lang="en-US" sz="3600" b="1" dirty="0">
              <a:solidFill>
                <a:srgbClr val="00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just" defTabSz="609600"/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   1,5 ha: 3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hạt</a:t>
            </a:r>
            <a:endParaRPr lang="en-US" sz="3600" dirty="0">
              <a:solidFill>
                <a:srgbClr val="00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just" defTabSz="609600"/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  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ha  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:...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tấn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hạt?</a:t>
            </a:r>
            <a:endParaRPr lang="en-US" sz="3600" dirty="0">
              <a:solidFill>
                <a:srgbClr val="00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6010" y="2712085"/>
            <a:ext cx="675005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00"/>
            <a:r>
              <a:rPr lang="vi-VN" sz="3600" b="1" u="sng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Bài giải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ctr" defTabSz="609600"/>
            <a:r>
              <a:rPr lang="en-US" altLang="vi-VN" sz="3600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  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Trên mỗi héc-ta đất, người ta thu hoạch được số tấn hạt điều thô là:</a:t>
            </a:r>
            <a:endParaRPr lang="vi-VN" sz="3600" dirty="0">
              <a:solidFill>
                <a:srgbClr val="FF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ctr" defTabSz="609600"/>
            <a:r>
              <a:rPr lang="vi-VN" sz="3600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3 : 1,5 = 2 (tấn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algn="ctr" defTabSz="609600"/>
            <a:r>
              <a:rPr lang="vi-VN" sz="3600" b="1" u="sng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Đáp 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2 tấn</a:t>
            </a:r>
            <a:endParaRPr lang="vi-VN" sz="3600" dirty="0">
              <a:solidFill>
                <a:srgbClr val="FF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32655" y="2851785"/>
            <a:ext cx="8890" cy="2971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zV025-16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401" y="672"/>
            <a:ext cx="13511475" cy="67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2"/>
          <p:cNvSpPr>
            <a:spLocks noChangeArrowheads="1" noChangeShapeType="1" noTextEdit="1"/>
          </p:cNvSpPr>
          <p:nvPr/>
        </p:nvSpPr>
        <p:spPr bwMode="auto">
          <a:xfrm>
            <a:off x="2896250" y="3124566"/>
            <a:ext cx="5638248" cy="1066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31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7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  <a:r>
              <a:rPr lang="en-US" sz="7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sz="7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7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án</a:t>
            </a:r>
            <a:r>
              <a:rPr lang="en-US" sz="7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endParaRPr lang="en-SG" sz="7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44688" y="508623"/>
            <a:ext cx="9347989" cy="160190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105413" tIns="52719" rIns="105413" bIns="52719" anchor="ctr"/>
          <a:lstStyle/>
          <a:p>
            <a:pPr marR="0" lvl="0" indent="0" algn="ctr" defTabSz="791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Kết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quả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phép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tính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noProof="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13</a:t>
            </a:r>
            <a:r>
              <a:rPr lang="en-US" sz="44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sz="44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4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= …</a:t>
            </a:r>
            <a:endParaRPr lang="en-US" sz="44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5123" name="Group 51"/>
          <p:cNvGrpSpPr/>
          <p:nvPr/>
        </p:nvGrpSpPr>
        <p:grpSpPr bwMode="auto">
          <a:xfrm>
            <a:off x="342783" y="15224"/>
            <a:ext cx="427454" cy="6857329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265398" tIns="132698" rIns="265398" bIns="132698"/>
            <a:lstStyle/>
            <a:p>
              <a:pPr defTabSz="497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1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265398" tIns="132698" rIns="265398" bIns="132698"/>
            <a:lstStyle/>
            <a:p>
              <a:pPr defTabSz="497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65398" tIns="132698" rIns="265398" bIns="132698"/>
            <a:lstStyle/>
            <a:p>
              <a:pPr defTabSz="497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37568" y="2403174"/>
            <a:ext cx="7923786" cy="8174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105413" tIns="52719" rIns="105413" bIns="52719" anchor="ctr"/>
          <a:lstStyle/>
          <a:p>
            <a:pPr algn="ctr" defTabSz="497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80" b="1" dirty="0">
                <a:solidFill>
                  <a:prstClr val="white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2,6</a:t>
            </a:r>
            <a:endParaRPr lang="en-US" sz="5080" b="1" dirty="0">
              <a:solidFill>
                <a:srgbClr val="FFFFFF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2621116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661" y="2451802"/>
            <a:ext cx="2134535" cy="67329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82" y="2515294"/>
            <a:ext cx="1117115" cy="6098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13" tIns="52719" rIns="105413" bIns="52719" anchor="ctr"/>
          <a:lstStyle/>
          <a:p>
            <a:pPr defTabSz="497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727568" y="2590691"/>
            <a:ext cx="613185" cy="387577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56806" y="3521933"/>
            <a:ext cx="7921058" cy="6468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105413" tIns="52719" rIns="105413" bIns="52719" anchor="ctr"/>
          <a:lstStyle/>
          <a:p>
            <a:pPr algn="ctr" defTabSz="497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80" b="1" dirty="0">
                <a:solidFill>
                  <a:prstClr val="white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2,5</a:t>
            </a:r>
            <a:r>
              <a:rPr lang="en-US" sz="5080" kern="0" dirty="0">
                <a:latin typeface="Times New Roman" panose="02020603050405020304" charset="0"/>
                <a:ea typeface="Calibri" panose="020F0502020204030204" charset="0"/>
              </a:rPr>
              <a:t> </a:t>
            </a:r>
            <a:endParaRPr lang="en-US" sz="4655" b="1" dirty="0">
              <a:solidFill>
                <a:srgbClr val="FFFFFF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3764005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9" y="3541777"/>
            <a:ext cx="2002068" cy="80160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84" y="3658181"/>
            <a:ext cx="1091168" cy="6098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13" tIns="52719" rIns="105413" bIns="52719" anchor="ctr"/>
          <a:lstStyle/>
          <a:p>
            <a:pPr defTabSz="497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824631" y="3728289"/>
            <a:ext cx="614550" cy="386254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b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54176" y="4664822"/>
            <a:ext cx="7771291" cy="60717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105413" tIns="52719" rIns="105413" bIns="52719" anchor="ctr"/>
          <a:lstStyle/>
          <a:p>
            <a:pPr algn="ctr" defTabSz="497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80" b="1" dirty="0">
                <a:solidFill>
                  <a:prstClr val="white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2,4</a:t>
            </a:r>
            <a:endParaRPr lang="en-US" sz="4655" b="1" dirty="0">
              <a:solidFill>
                <a:srgbClr val="FFFFFF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4906894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9" y="4684663"/>
            <a:ext cx="2002068" cy="80160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84" y="4724443"/>
            <a:ext cx="1091168" cy="6124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13" tIns="52719" rIns="105413" bIns="52719" anchor="ctr"/>
          <a:lstStyle/>
          <a:p>
            <a:pPr defTabSz="497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727568" y="4871178"/>
            <a:ext cx="613185" cy="386254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883589" y="826092"/>
            <a:ext cx="1726203" cy="1370408"/>
          </a:xfrm>
          <a:prstGeom prst="sun">
            <a:avLst>
              <a:gd name="adj" fmla="val 19880"/>
            </a:avLst>
          </a:prstGeom>
          <a:solidFill>
            <a:srgbClr val="FF0000"/>
          </a:solidFill>
          <a:ln w="22225">
            <a:solidFill>
              <a:srgbClr val="800000"/>
            </a:solidFill>
            <a:miter lim="800000"/>
          </a:ln>
        </p:spPr>
        <p:txBody>
          <a:bodyPr wrap="none" lIns="105413" tIns="52719" rIns="105413" bIns="52719" anchor="ctr"/>
          <a:lstStyle/>
          <a:p>
            <a:pPr defTabSz="497840" fontAlgn="base">
              <a:spcBef>
                <a:spcPct val="0"/>
              </a:spcBef>
              <a:spcAft>
                <a:spcPct val="0"/>
              </a:spcAft>
            </a:pPr>
            <a:endParaRPr lang="en-US" sz="2115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421661" y="1295684"/>
            <a:ext cx="711513" cy="380963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b="1" kern="10">
                <a:ln w="19050">
                  <a:solidFill>
                    <a:srgbClr val="00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Câu 1</a:t>
            </a:r>
            <a:endParaRPr lang="en-SG" sz="2965" b="1" kern="1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149" name="Picture 29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36" y="152793"/>
            <a:ext cx="11378737" cy="1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/>
          <p:nvPr/>
        </p:nvGrpSpPr>
        <p:grpSpPr bwMode="auto">
          <a:xfrm>
            <a:off x="6501943" y="5486369"/>
            <a:ext cx="1829994" cy="1371731"/>
            <a:chOff x="4320" y="2928"/>
            <a:chExt cx="1104" cy="1104"/>
          </a:xfrm>
        </p:grpSpPr>
        <p:sp>
          <p:nvSpPr>
            <p:cNvPr id="515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265398" tIns="132698" rIns="265398" bIns="132698" anchor="ctr"/>
            <a:lstStyle/>
            <a:p>
              <a:pPr algn="ctr" defTabSz="497840" fontAlgn="base">
                <a:spcBef>
                  <a:spcPct val="0"/>
                </a:spcBef>
                <a:spcAft>
                  <a:spcPct val="0"/>
                </a:spcAft>
              </a:pPr>
              <a:endParaRPr lang="en-US" sz="698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381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  <a:endParaRPr lang="en-SG" sz="381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908912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933490" y="5810357"/>
            <a:ext cx="890415" cy="743407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908912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009970" y="5791931"/>
            <a:ext cx="890415" cy="742085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035915" y="5810357"/>
            <a:ext cx="889050" cy="743407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933490" y="5810357"/>
            <a:ext cx="890415" cy="743407"/>
          </a:xfrm>
          <a:prstGeom prst="rect">
            <a:avLst/>
          </a:prstGeom>
        </p:spPr>
        <p:txBody>
          <a:bodyPr wrap="none" lIns="76859" tIns="38450" rIns="76859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43" grpId="0" bldLvl="0" animBg="1"/>
      <p:bldP spid="1044" grpId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743628" y="533756"/>
            <a:ext cx="9347989" cy="146697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105417" tIns="52721" rIns="105417" bIns="52721" anchor="ctr"/>
          <a:lstStyle/>
          <a:p>
            <a:pPr algn="l" defTabSz="497840" fontAlgn="base">
              <a:spcBef>
                <a:spcPct val="0"/>
              </a:spcBef>
              <a:spcAft>
                <a:spcPct val="0"/>
              </a:spcAft>
            </a:pPr>
            <a:r>
              <a:rPr lang="en-US" sz="4235" b="1" noProof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Kết</a:t>
            </a:r>
            <a:r>
              <a:rPr lang="en-US" sz="4235" b="1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235" b="1" noProof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quả</a:t>
            </a:r>
            <a:r>
              <a:rPr lang="en-US" sz="4235" b="1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235" b="1" noProof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4235" b="1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235" b="1" noProof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phép</a:t>
            </a:r>
            <a:r>
              <a:rPr lang="en-US" sz="4235" b="1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235" b="1" noProof="0" dirty="0" err="1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tính</a:t>
            </a:r>
            <a:r>
              <a:rPr lang="en-US" sz="4235" b="1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4</a:t>
            </a:r>
            <a:r>
              <a:rPr lang="en-US" sz="4235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sz="4235" b="1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235" b="1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sz="4235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100</a:t>
            </a:r>
            <a:r>
              <a:rPr lang="en-US" sz="4235" b="1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235" b="1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= …</a:t>
            </a:r>
            <a:endParaRPr lang="en-US" sz="4235" b="1" dirty="0">
              <a:solidFill>
                <a:schemeClr val="bg1"/>
              </a:solidFill>
            </a:endParaRP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342783" y="15222"/>
            <a:ext cx="427454" cy="6857329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265398" tIns="132698" rIns="265398" bIns="132698"/>
            <a:lstStyle/>
            <a:p>
              <a:pPr defTabSz="497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2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265398" tIns="132698" rIns="265398" bIns="132698"/>
            <a:lstStyle/>
            <a:p>
              <a:pPr defTabSz="497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65398" tIns="132698" rIns="265398" bIns="132698"/>
            <a:lstStyle/>
            <a:p>
              <a:pPr defTabSz="49784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4176" y="2363169"/>
            <a:ext cx="3351346" cy="82145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105417" tIns="52721" rIns="105417" bIns="52721" anchor="ctr"/>
          <a:lstStyle/>
          <a:p>
            <a:pPr algn="ctr" defTabSz="497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4,5</a:t>
            </a:r>
            <a:endParaRPr lang="en-US" sz="4800" b="1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2621116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7" y="2451798"/>
            <a:ext cx="2134538" cy="67329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82" y="2515290"/>
            <a:ext cx="1117115" cy="6098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17" tIns="52721" rIns="105417" bIns="52721" anchor="ctr"/>
          <a:lstStyle/>
          <a:p>
            <a:pPr defTabSz="497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727572" y="2590689"/>
            <a:ext cx="613183" cy="387577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56906" y="3521931"/>
            <a:ext cx="3348616" cy="82145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105417" tIns="52721" rIns="105417" bIns="52721" anchor="ctr"/>
          <a:lstStyle/>
          <a:p>
            <a:pPr algn="ctr" defTabSz="497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0,45</a:t>
            </a:r>
            <a:endParaRPr lang="en-US" sz="4800" b="1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3764005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7" y="3541775"/>
            <a:ext cx="2002068" cy="80160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82" y="3658181"/>
            <a:ext cx="1091168" cy="6098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17" tIns="52721" rIns="105417" bIns="52721" anchor="ctr"/>
          <a:lstStyle/>
          <a:p>
            <a:pPr defTabSz="497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824629" y="3728289"/>
            <a:ext cx="614550" cy="386254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b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54080" y="4664820"/>
            <a:ext cx="3453771" cy="82145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</a:ln>
        </p:spPr>
        <p:txBody>
          <a:bodyPr wrap="none" lIns="105417" tIns="52721" rIns="105417" bIns="52721" anchor="ctr"/>
          <a:lstStyle/>
          <a:p>
            <a:pPr algn="ctr" defTabSz="497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4500</a:t>
            </a:r>
            <a:endParaRPr lang="en-US" sz="4800" b="1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4906894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7" y="4684663"/>
            <a:ext cx="2002068" cy="80160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82" y="4724443"/>
            <a:ext cx="1091168" cy="6124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17" tIns="52721" rIns="105417" bIns="52721" anchor="ctr"/>
          <a:lstStyle/>
          <a:p>
            <a:pPr defTabSz="497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727572" y="4871174"/>
            <a:ext cx="613183" cy="386254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915001" y="839320"/>
            <a:ext cx="1726203" cy="137040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105417" tIns="52721" rIns="105417" bIns="52721" anchor="ctr"/>
          <a:lstStyle/>
          <a:p>
            <a:pPr defTabSz="497840" fontAlgn="base">
              <a:spcBef>
                <a:spcPct val="0"/>
              </a:spcBef>
              <a:spcAft>
                <a:spcPct val="0"/>
              </a:spcAft>
            </a:pPr>
            <a:endParaRPr lang="en-US" sz="2115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421661" y="1295684"/>
            <a:ext cx="711511" cy="380963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b="1" kern="10" dirty="0" err="1">
                <a:ln w="19050">
                  <a:solidFill>
                    <a:srgbClr val="00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SG" sz="2965" b="1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2</a:t>
            </a:r>
            <a:endParaRPr lang="en-SG" sz="2965" b="1" kern="10" dirty="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312" name="Picture 29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34" y="152890"/>
            <a:ext cx="11378737" cy="1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/>
          <p:nvPr/>
        </p:nvGrpSpPr>
        <p:grpSpPr bwMode="auto">
          <a:xfrm>
            <a:off x="6501941" y="5486272"/>
            <a:ext cx="1829994" cy="1371729"/>
            <a:chOff x="4320" y="2928"/>
            <a:chExt cx="1104" cy="1104"/>
          </a:xfrm>
        </p:grpSpPr>
        <p:sp>
          <p:nvSpPr>
            <p:cNvPr id="1231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265398" tIns="132698" rIns="265398" bIns="132698" anchor="ctr"/>
            <a:lstStyle/>
            <a:p>
              <a:pPr algn="ctr" defTabSz="497840" fontAlgn="base">
                <a:spcBef>
                  <a:spcPct val="0"/>
                </a:spcBef>
                <a:spcAft>
                  <a:spcPct val="0"/>
                </a:spcAft>
              </a:pPr>
              <a:endParaRPr lang="en-US" sz="698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381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  <a:endParaRPr lang="en-SG" sz="381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908908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933490" y="5810354"/>
            <a:ext cx="890415" cy="743407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908908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933490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009970" y="5791931"/>
            <a:ext cx="890415" cy="742085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035915" y="5810354"/>
            <a:ext cx="889050" cy="743407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933490" y="5810354"/>
            <a:ext cx="890415" cy="743407"/>
          </a:xfrm>
          <a:prstGeom prst="rect">
            <a:avLst/>
          </a:prstGeom>
        </p:spPr>
        <p:txBody>
          <a:bodyPr wrap="none" lIns="76861" tIns="38450" rIns="76861" bIns="38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bldLvl="0" animBg="1"/>
      <p:bldP spid="4" grpId="1" bldLvl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19985" y="318135"/>
            <a:ext cx="9196070" cy="152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</a:ln>
        </p:spPr>
        <p:txBody>
          <a:bodyPr wrap="none" lIns="105470" tIns="52747" rIns="105470" bIns="52747" anchor="ctr"/>
          <a:lstStyle/>
          <a:p>
            <a:pPr algn="l" defTabSz="498475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noProof="0" dirty="0" err="1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Kết</a:t>
            </a:r>
            <a:r>
              <a:rPr lang="en-US" sz="4800" b="1" noProof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noProof="0" dirty="0" err="1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quả của</a:t>
            </a:r>
            <a:r>
              <a:rPr lang="en-US" sz="4800" b="1" noProof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noProof="0" dirty="0" err="1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phép</a:t>
            </a:r>
            <a:r>
              <a:rPr lang="en-US" sz="4800" b="1" noProof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noProof="0" dirty="0" err="1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tính</a:t>
            </a:r>
            <a:r>
              <a:rPr lang="en-US" sz="4800" b="1" noProof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15 : 2</a:t>
            </a:r>
            <a:r>
              <a:rPr lang="en-US" sz="4800" b="1" noProof="0" dirty="0" smtClean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noProof="0" dirty="0">
                <a:ln>
                  <a:noFill/>
                </a:ln>
                <a:solidFill>
                  <a:schemeClr val="accent5"/>
                </a:solidFill>
                <a:effectLst/>
                <a:highlight>
                  <a:srgbClr val="C0C0C0"/>
                </a:highlight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= …</a:t>
            </a:r>
            <a:endParaRPr lang="en-US" sz="4800" b="1" noProof="0" dirty="0">
              <a:ln>
                <a:noFill/>
              </a:ln>
              <a:solidFill>
                <a:schemeClr val="accent5"/>
              </a:solidFill>
              <a:effectLst/>
              <a:highlight>
                <a:srgbClr val="C0C0C0"/>
              </a:highlight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8675" name="Group 51"/>
          <p:cNvGrpSpPr/>
          <p:nvPr/>
        </p:nvGrpSpPr>
        <p:grpSpPr bwMode="auto">
          <a:xfrm>
            <a:off x="342783" y="15222"/>
            <a:ext cx="427454" cy="6857329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265398" tIns="132698" rIns="265398" bIns="132698"/>
            <a:lstStyle/>
            <a:p>
              <a:pPr defTabSz="4984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67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 lIns="265398" tIns="132698" rIns="265398" bIns="132698"/>
            <a:lstStyle/>
            <a:p>
              <a:pPr defTabSz="4984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65398" tIns="132698" rIns="265398" bIns="132698"/>
            <a:lstStyle/>
            <a:p>
              <a:pPr defTabSz="4984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81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2621116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2" y="2451798"/>
            <a:ext cx="2134538" cy="67329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78" y="2515290"/>
            <a:ext cx="1016057" cy="6098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70" tIns="52747" rIns="105470" bIns="52747" anchor="ctr"/>
          <a:lstStyle/>
          <a:p>
            <a:pPr defTabSz="4984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824624" y="2585400"/>
            <a:ext cx="614550" cy="386254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3764005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2" y="3541775"/>
            <a:ext cx="2002068" cy="80160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78" y="3658181"/>
            <a:ext cx="1091168" cy="6098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70" tIns="52747" rIns="105470" bIns="52747" anchor="ctr"/>
          <a:lstStyle/>
          <a:p>
            <a:pPr defTabSz="4984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824624" y="3728289"/>
            <a:ext cx="614550" cy="386254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b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3" y="4906894"/>
            <a:ext cx="790722" cy="3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1752" y="4684663"/>
            <a:ext cx="2002068" cy="80160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24178" y="4724439"/>
            <a:ext cx="1091168" cy="6124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05470" tIns="52747" rIns="105470" bIns="52747" anchor="ctr"/>
          <a:lstStyle/>
          <a:p>
            <a:pPr defTabSz="4984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1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727572" y="4871174"/>
            <a:ext cx="613183" cy="386254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  <a:endParaRPr lang="en-SG" sz="2965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816669" y="381635"/>
            <a:ext cx="1726203" cy="137040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</a:ln>
        </p:spPr>
        <p:txBody>
          <a:bodyPr wrap="none" lIns="105470" tIns="52747" rIns="105470" bIns="52747" anchor="ctr"/>
          <a:lstStyle/>
          <a:p>
            <a:pPr defTabSz="498475" fontAlgn="base">
              <a:spcBef>
                <a:spcPct val="0"/>
              </a:spcBef>
              <a:spcAft>
                <a:spcPct val="0"/>
              </a:spcAft>
            </a:pPr>
            <a:endParaRPr lang="en-US" sz="2115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83727" y="826092"/>
            <a:ext cx="711513" cy="380963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b="1" kern="10" dirty="0" err="1">
                <a:ln w="19050">
                  <a:solidFill>
                    <a:srgbClr val="00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SG" sz="2965" b="1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3</a:t>
            </a:r>
            <a:endParaRPr lang="en-SG" sz="2965" b="1" kern="10" dirty="0">
              <a:ln w="19050">
                <a:solidFill>
                  <a:srgbClr val="00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6" name="Group 33"/>
          <p:cNvGrpSpPr/>
          <p:nvPr/>
        </p:nvGrpSpPr>
        <p:grpSpPr bwMode="auto">
          <a:xfrm>
            <a:off x="6501941" y="5486272"/>
            <a:ext cx="1829994" cy="1371729"/>
            <a:chOff x="4320" y="2928"/>
            <a:chExt cx="1104" cy="1104"/>
          </a:xfrm>
        </p:grpSpPr>
        <p:sp>
          <p:nvSpPr>
            <p:cNvPr id="286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lIns="265398" tIns="132698" rIns="265398" bIns="132698" anchor="ctr"/>
            <a:lstStyle/>
            <a:p>
              <a:pPr algn="ctr" defTabSz="498475" fontAlgn="base">
                <a:spcBef>
                  <a:spcPct val="0"/>
                </a:spcBef>
                <a:spcAft>
                  <a:spcPct val="0"/>
                </a:spcAft>
              </a:pPr>
              <a:endParaRPr lang="en-US" sz="698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86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2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381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  <a:endParaRPr lang="en-SG" sz="381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908908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933490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933490" y="5810354"/>
            <a:ext cx="890415" cy="743407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933490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933490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908908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933490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933490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009970" y="5791927"/>
            <a:ext cx="890415" cy="742085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035915" y="5810354"/>
            <a:ext cx="889050" cy="743407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933490" y="5810354"/>
            <a:ext cx="890415" cy="743407"/>
          </a:xfrm>
          <a:prstGeom prst="rect">
            <a:avLst/>
          </a:prstGeom>
        </p:spPr>
        <p:txBody>
          <a:bodyPr wrap="none" lIns="76899" tIns="38469" rIns="76899" bIns="384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0" fontAlgn="base">
              <a:spcBef>
                <a:spcPct val="0"/>
              </a:spcBef>
              <a:spcAft>
                <a:spcPct val="0"/>
              </a:spcAft>
            </a:pPr>
            <a:r>
              <a:rPr lang="en-SG" sz="2965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  <a:endParaRPr lang="en-SG" sz="2965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758565" y="2363470"/>
            <a:ext cx="2539365" cy="843915"/>
          </a:xfrm>
          <a:prstGeom prst="rect">
            <a:avLst/>
          </a:prstGeom>
          <a:solidFill>
            <a:srgbClr val="800080"/>
          </a:solidFill>
          <a:ln w="3175">
            <a:miter lim="800000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5470" tIns="52747" rIns="105470" bIns="5274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380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1505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7,4</a:t>
            </a: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3658870" y="3547110"/>
            <a:ext cx="2644775" cy="843915"/>
          </a:xfrm>
          <a:prstGeom prst="rect">
            <a:avLst/>
          </a:prstGeom>
          <a:solidFill>
            <a:srgbClr val="800080"/>
          </a:solidFill>
          <a:ln w="3175">
            <a:miter lim="800000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5470" tIns="52747" rIns="105470" bIns="5274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380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1505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7,5</a:t>
            </a: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3658624" y="4648947"/>
            <a:ext cx="2639833" cy="843915"/>
          </a:xfrm>
          <a:prstGeom prst="rect">
            <a:avLst/>
          </a:prstGeom>
          <a:solidFill>
            <a:srgbClr val="800080"/>
          </a:solidFill>
          <a:ln w="3175">
            <a:miter lim="800000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5470" tIns="52747" rIns="105470" bIns="5274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380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1505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7,6</a:t>
            </a: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bldLvl="0" animBg="1"/>
      <p:bldP spid="8" grpId="0" animBg="1"/>
      <p:bldP spid="15" grpId="0" animBg="1"/>
      <p:bldP spid="6171" grpId="0" bldLvl="0" animBg="1"/>
      <p:bldP spid="6171" grpId="1" bldLvl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8708" grpId="0" bldLvl="0" animBg="1"/>
      <p:bldP spid="28709" grpId="0" bldLvl="0" animBg="1"/>
      <p:bldP spid="28709" grpId="1" bldLvl="0" animBg="1"/>
      <p:bldP spid="287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705100" y="486410"/>
            <a:ext cx="6360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Thứ tư ngày 13 tháng 11 năm 2024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349240" y="1069975"/>
            <a:ext cx="1304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u="sng">
                <a:latin typeface="Times New Roman" panose="02020603050405020304" charset="0"/>
                <a:cs typeface="Times New Roman" panose="02020603050405020304" charset="0"/>
              </a:rPr>
              <a:t>Toán:</a:t>
            </a:r>
            <a:endParaRPr lang="en-US" sz="3200" b="1" u="sng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03070" y="1858645"/>
            <a:ext cx="8667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PHÉP CHIA SỐ THẬP PHÂN (tiết 3)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705" y="429895"/>
            <a:ext cx="8024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phân</a:t>
            </a:r>
            <a:endParaRPr lang="en-US" sz="3200" b="1" dirty="0" err="1">
              <a:solidFill>
                <a:srgbClr val="FF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1097280"/>
            <a:ext cx="4734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222500" y="1832610"/>
            <a:ext cx="669544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4,5 : 9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(4,5 x 10) : (9 x 10).</a:t>
            </a:r>
            <a:endParaRPr lang="en-US" sz="4000" b="1" dirty="0">
              <a:solidFill>
                <a:srgbClr val="00206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040" y="2651760"/>
            <a:ext cx="2379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4,5 : 9  = 0,5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840" y="3291840"/>
            <a:ext cx="4906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(4,5 x 10) : (9 x 10) = 45 : 90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4905" y="3850640"/>
            <a:ext cx="1219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=   0,5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8160" y="4409440"/>
            <a:ext cx="5286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Vậy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 4,5 : 9 = (4,5 x 10) : (9 x 10). 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91540" y="5300345"/>
            <a:ext cx="1035240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Hai phép tính này có kết quả như thế nào với nhau?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91540" y="5212715"/>
            <a:ext cx="10479405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Em có nhận xét gì về số bị chia và số chia của hai phép tính này.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: Rounded Corners 17"/>
          <p:cNvSpPr/>
          <p:nvPr/>
        </p:nvSpPr>
        <p:spPr>
          <a:xfrm>
            <a:off x="675640" y="5225415"/>
            <a:ext cx="10911840" cy="1134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Khi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nhân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chia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chia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0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thì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thương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thay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đổi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.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537" t="7240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0" y="0"/>
            <a:ext cx="76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b)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57 : 9,5 = ? (dm)</a:t>
            </a:r>
            <a:endParaRPr lang="en-US" sz="3200" b="1" dirty="0"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" y="1249680"/>
            <a:ext cx="6028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 57 : 9,5 = (57 x 10) : (9,5 x 10) = 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" y="2001520"/>
            <a:ext cx="4925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/>
            <p:cNvSpPr txBox="1"/>
            <p:nvPr/>
          </p:nvSpPr>
          <p:spPr>
            <a:xfrm>
              <a:off x="132080" y="2692400"/>
              <a:ext cx="241808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charset="0"/>
                  <a:cs typeface="Times New Roman" panose="02020603050405020304" charset="0"/>
                </a:rPr>
                <a:t>57     9,5 </a:t>
              </a:r>
              <a:endParaRPr lang="en-US" sz="40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972560" y="2783840"/>
            <a:ext cx="7691120" cy="243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8880" y="3159760"/>
            <a:ext cx="325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7200" y="3108960"/>
            <a:ext cx="325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7520" y="2663825"/>
            <a:ext cx="325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668270" y="307975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6843395" y="1249680"/>
            <a:ext cx="1759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570 : 95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  <p:bldP spid="4" grpId="0"/>
    </p:bldLst>
  </p:timing>
</p:sld>
</file>

<file path=ppt/tags/tag1.xml><?xml version="1.0" encoding="utf-8"?>
<p:tagLst xmlns:p="http://schemas.openxmlformats.org/presentationml/2006/main">
  <p:tag name="ISPRING_SLIDE_ID_2" val="{33447678-B8C9-461C-893B-5D7CAB5ED1B0}"/>
  <p:tag name="GENSWF_ADVANCE_TIME" val="5"/>
  <p:tag name="ISPRING_CUSTOM_TIMING_USED" val="1"/>
</p:tagLst>
</file>

<file path=ppt/tags/tag2.xml><?xml version="1.0" encoding="utf-8"?>
<p:tagLst xmlns:p="http://schemas.openxmlformats.org/presentationml/2006/main">
  <p:tag name="TIMING" val="|6.5|2.4|0.5|0.5|0.5|0.4"/>
</p:tagLst>
</file>

<file path=ppt/tags/tag3.xml><?xml version="1.0" encoding="utf-8"?>
<p:tagLst xmlns:p="http://schemas.openxmlformats.org/presentationml/2006/main">
  <p:tag name="TIMING" val="|6.5|2.4|0.5|0.5|0.5|0.4"/>
</p:tagLst>
</file>

<file path=ppt/tags/tag4.xml><?xml version="1.0" encoding="utf-8"?>
<p:tagLst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2030</Words>
  <Application>WPS Presentation</Application>
  <PresentationFormat>Widescreen</PresentationFormat>
  <Paragraphs>255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Calibri</vt:lpstr>
      <vt:lpstr>.VnTime</vt:lpstr>
      <vt:lpstr>Cambria</vt:lpstr>
      <vt:lpstr>.VnTimeH</vt:lpstr>
      <vt:lpstr>Times New Roman</vt:lpstr>
      <vt:lpstr>.VnHelvetInsH</vt:lpstr>
      <vt:lpstr>Impact</vt:lpstr>
      <vt:lpstr>Open Sans</vt:lpstr>
      <vt:lpstr>Calibri</vt:lpstr>
      <vt:lpstr>Aptos</vt:lpstr>
      <vt:lpstr>Microsoft YaHei</vt:lpstr>
      <vt:lpstr>Arial Unicode MS</vt:lpstr>
      <vt:lpstr>Aptos Display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Lai Vo</cp:lastModifiedBy>
  <cp:revision>30</cp:revision>
  <dcterms:created xsi:type="dcterms:W3CDTF">2024-08-17T17:46:00Z</dcterms:created>
  <dcterms:modified xsi:type="dcterms:W3CDTF">2024-11-13T09:24:44Z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1C11434E388A43A4BE168B7DD042D95E_12</vt:lpwstr>
  </property>
  <property fmtid="{D5CDD505-2E9C-101B-9397-08002B2CF9AE}" pid="3" name="KSOProductBuildVer">
    <vt:lpwstr>1033-12.2.0.18607</vt:lpwstr>
  </property>
</Properties>
</file>