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2"/>
  </p:notesMasterIdLst>
  <p:sldIdLst>
    <p:sldId id="911" r:id="rId2"/>
    <p:sldId id="884" r:id="rId3"/>
    <p:sldId id="894" r:id="rId4"/>
    <p:sldId id="895" r:id="rId5"/>
    <p:sldId id="896" r:id="rId6"/>
    <p:sldId id="897" r:id="rId7"/>
    <p:sldId id="892" r:id="rId8"/>
    <p:sldId id="898" r:id="rId9"/>
    <p:sldId id="900" r:id="rId10"/>
    <p:sldId id="912" r:id="rId11"/>
    <p:sldId id="902" r:id="rId12"/>
    <p:sldId id="903" r:id="rId13"/>
    <p:sldId id="904" r:id="rId14"/>
    <p:sldId id="905" r:id="rId15"/>
    <p:sldId id="906" r:id="rId16"/>
    <p:sldId id="907" r:id="rId17"/>
    <p:sldId id="908" r:id="rId18"/>
    <p:sldId id="910" r:id="rId19"/>
    <p:sldId id="880" r:id="rId20"/>
    <p:sldId id="8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69079-FF43-43A6-8853-D445A3751AA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849F9-4826-465F-AC28-A73E638A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5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96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47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0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6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68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9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5366578-62B3-43F0-BF15-42AAAE82056F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A074D3B-6AF1-4152-8150-BFFC54279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4"/>
          <a:stretch/>
        </p:blipFill>
        <p:spPr>
          <a:xfrm>
            <a:off x="548226" y="440088"/>
            <a:ext cx="907281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4EFB7D8-F8FE-4A6B-807E-96B9AB6410CB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2700CA-F649-4EEE-969D-4A4133F1A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917700" cy="19812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62E54EE-AD81-4C0F-A791-1C8D905E6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619" y="850900"/>
            <a:ext cx="2608164" cy="197087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FE7E2C0-858F-46F1-A9A5-86C28BC097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60" y="2917792"/>
            <a:ext cx="3500120" cy="350012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B953025-45E5-417A-A32A-E3DE0A6332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6" t="2592" b="79630"/>
          <a:stretch/>
        </p:blipFill>
        <p:spPr>
          <a:xfrm>
            <a:off x="1026391" y="2672884"/>
            <a:ext cx="1212844" cy="8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1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4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7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3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8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7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4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923A-E577-4CCE-A7F3-04C11B9D5C1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5E39-BCCF-4648-8FA8-9123507B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1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7AB6D-33CB-4458-8F9D-B88F528A3A9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E29D-820C-45FE-B2FF-557B9F54E36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C9BFA2-F5FD-4A49-82DE-4BFF028D6F0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112" y="365125"/>
            <a:ext cx="132556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3" r:id="rId12"/>
    <p:sldLayoutId id="2147483744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media2.wav"/><Relationship Id="rId16" Type="http://schemas.openxmlformats.org/officeDocument/2006/relationships/image" Target="../media/image27.png"/><Relationship Id="rId20" Type="http://schemas.openxmlformats.org/officeDocument/2006/relationships/image" Target="../media/image16.png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2.png"/><Relationship Id="rId1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openxmlformats.org/officeDocument/2006/relationships/image" Target="../media/image19.png"/><Relationship Id="rId12" Type="http://schemas.openxmlformats.org/officeDocument/2006/relationships/image" Target="../media/image31.png"/><Relationship Id="rId17" Type="http://schemas.openxmlformats.org/officeDocument/2006/relationships/image" Target="../media/image30.png"/><Relationship Id="rId2" Type="http://schemas.openxmlformats.org/officeDocument/2006/relationships/audio" Target="../media/media2.wav"/><Relationship Id="rId16" Type="http://schemas.openxmlformats.org/officeDocument/2006/relationships/image" Target="../media/image28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9.png"/><Relationship Id="rId10" Type="http://schemas.openxmlformats.org/officeDocument/2006/relationships/image" Target="../media/image22.png"/><Relationship Id="rId4" Type="http://schemas.openxmlformats.org/officeDocument/2006/relationships/audio" Target="../media/media3.mp3"/><Relationship Id="rId9" Type="http://schemas.openxmlformats.org/officeDocument/2006/relationships/image" Target="../media/image21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18" Type="http://schemas.openxmlformats.org/officeDocument/2006/relationships/image" Target="../media/image30.png"/><Relationship Id="rId3" Type="http://schemas.microsoft.com/office/2007/relationships/media" Target="../media/media3.mp3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audio" Target="../media/media2.wav"/><Relationship Id="rId16" Type="http://schemas.openxmlformats.org/officeDocument/2006/relationships/image" Target="../media/image29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4.emf"/><Relationship Id="rId10" Type="http://schemas.openxmlformats.org/officeDocument/2006/relationships/image" Target="../media/image22.png"/><Relationship Id="rId19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21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nh nen (2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8"/>
            <a:ext cx="12192000" cy="68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WordArt 3"/>
          <p:cNvSpPr>
            <a:spLocks noChangeArrowheads="1" noChangeShapeType="1" noTextEdit="1"/>
          </p:cNvSpPr>
          <p:nvPr/>
        </p:nvSpPr>
        <p:spPr bwMode="auto">
          <a:xfrm>
            <a:off x="832381" y="1164924"/>
            <a:ext cx="10556966" cy="5346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4161"/>
              </a:avLst>
            </a:prstTxWarp>
          </a:bodyPr>
          <a:lstStyle/>
          <a:p>
            <a:pPr algn="ctr"/>
            <a:r>
              <a:rPr lang="en-US" sz="1348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CHÀO MỪNG CÁC THẦY CÔ GIÁO VỀ DỰGIỜ</a:t>
            </a:r>
          </a:p>
        </p:txBody>
      </p:sp>
      <p:sp>
        <p:nvSpPr>
          <p:cNvPr id="119812" name="WordArt 4"/>
          <p:cNvSpPr>
            <a:spLocks noChangeArrowheads="1" noChangeShapeType="1" noTextEdit="1"/>
          </p:cNvSpPr>
          <p:nvPr/>
        </p:nvSpPr>
        <p:spPr bwMode="auto">
          <a:xfrm>
            <a:off x="2235537" y="3048483"/>
            <a:ext cx="7823190" cy="60882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48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</a:p>
        </p:txBody>
      </p:sp>
      <p:sp>
        <p:nvSpPr>
          <p:cNvPr id="119813" name="WordArt 5"/>
          <p:cNvSpPr>
            <a:spLocks noChangeArrowheads="1" noChangeShapeType="1" noTextEdit="1"/>
          </p:cNvSpPr>
          <p:nvPr/>
        </p:nvSpPr>
        <p:spPr bwMode="auto">
          <a:xfrm>
            <a:off x="4978827" y="2363553"/>
            <a:ext cx="2539950" cy="4566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48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3B</a:t>
            </a:r>
          </a:p>
        </p:txBody>
      </p:sp>
      <p:sp>
        <p:nvSpPr>
          <p:cNvPr id="119814" name="WordArt 6"/>
          <p:cNvSpPr>
            <a:spLocks noChangeArrowheads="1" noChangeShapeType="1" noTextEdit="1"/>
          </p:cNvSpPr>
          <p:nvPr/>
        </p:nvSpPr>
        <p:spPr bwMode="auto">
          <a:xfrm>
            <a:off x="4048938" y="1678622"/>
            <a:ext cx="4993095" cy="5327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48" b="1" kern="10" dirty="0" err="1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348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48" b="1" kern="10" dirty="0" err="1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348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48" b="1" kern="10" dirty="0" err="1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348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48" b="1" kern="10" dirty="0" err="1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348" b="1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9815" name="Picture 7" descr="Book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49" y="3657311"/>
            <a:ext cx="2621999" cy="82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5391449" y="3809517"/>
          <a:ext cx="941779" cy="1061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5" imgW="812902" imgH="1224382" progId="">
                  <p:embed/>
                </p:oleObj>
              </mc:Choice>
              <mc:Fallback>
                <p:oleObj r:id="rId5" imgW="812902" imgH="1224382" progId="">
                  <p:embed/>
                  <p:pic>
                    <p:nvPicPr>
                      <p:cNvPr id="1198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449" y="3809517"/>
                        <a:ext cx="941779" cy="1061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818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E6D4030-2EFF-4138-A649-D9D92E92354B}"/>
              </a:ext>
            </a:extLst>
          </p:cNvPr>
          <p:cNvSpPr/>
          <p:nvPr/>
        </p:nvSpPr>
        <p:spPr>
          <a:xfrm>
            <a:off x="8605048" y="5100991"/>
            <a:ext cx="1915782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4ADF3C3-41A5-4A91-8DC0-D58F9BAD995D}"/>
              </a:ext>
            </a:extLst>
          </p:cNvPr>
          <p:cNvSpPr/>
          <p:nvPr/>
        </p:nvSpPr>
        <p:spPr>
          <a:xfrm>
            <a:off x="4263753" y="4946366"/>
            <a:ext cx="2582532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4B43C8-419A-4D67-A04D-586C3647F634}"/>
              </a:ext>
            </a:extLst>
          </p:cNvPr>
          <p:cNvSpPr/>
          <p:nvPr/>
        </p:nvSpPr>
        <p:spPr>
          <a:xfrm>
            <a:off x="3668875" y="5510203"/>
            <a:ext cx="4088751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phiếu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A603565-FAB0-4573-83F5-9C72AA9FD64B}"/>
              </a:ext>
            </a:extLst>
          </p:cNvPr>
          <p:cNvSpPr/>
          <p:nvPr/>
        </p:nvSpPr>
        <p:spPr>
          <a:xfrm>
            <a:off x="4824263" y="3304176"/>
            <a:ext cx="1376603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7FE4FFD-27F8-40D2-A92D-0696BF7E01C9}"/>
              </a:ext>
            </a:extLst>
          </p:cNvPr>
          <p:cNvSpPr/>
          <p:nvPr/>
        </p:nvSpPr>
        <p:spPr>
          <a:xfrm>
            <a:off x="8605048" y="4498774"/>
            <a:ext cx="171575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756FE4C-8024-4225-B8B9-416D93CE4381}"/>
              </a:ext>
            </a:extLst>
          </p:cNvPr>
          <p:cNvSpPr/>
          <p:nvPr/>
        </p:nvSpPr>
        <p:spPr>
          <a:xfrm>
            <a:off x="4463566" y="4397581"/>
            <a:ext cx="2097995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D6EDFCB-0F27-4FC7-A2EF-E980C84D1450}"/>
              </a:ext>
            </a:extLst>
          </p:cNvPr>
          <p:cNvSpPr/>
          <p:nvPr/>
        </p:nvSpPr>
        <p:spPr>
          <a:xfrm>
            <a:off x="494888" y="4422058"/>
            <a:ext cx="2747122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4DF056-01A9-4FF9-A48C-10074E77EF70}"/>
              </a:ext>
            </a:extLst>
          </p:cNvPr>
          <p:cNvSpPr/>
          <p:nvPr/>
        </p:nvSpPr>
        <p:spPr>
          <a:xfrm>
            <a:off x="527855" y="3862214"/>
            <a:ext cx="259783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AEAD824-2504-4F4E-9350-D7A84ED00749}"/>
              </a:ext>
            </a:extLst>
          </p:cNvPr>
          <p:cNvSpPr/>
          <p:nvPr/>
        </p:nvSpPr>
        <p:spPr>
          <a:xfrm>
            <a:off x="4736765" y="3847258"/>
            <a:ext cx="155160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1215C-9ED6-4251-8665-09F87CFF183E}"/>
              </a:ext>
            </a:extLst>
          </p:cNvPr>
          <p:cNvSpPr/>
          <p:nvPr/>
        </p:nvSpPr>
        <p:spPr>
          <a:xfrm>
            <a:off x="1012337" y="3302370"/>
            <a:ext cx="1742081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42D7B40-824B-49A4-9040-4EDFF8C797E8}"/>
              </a:ext>
            </a:extLst>
          </p:cNvPr>
          <p:cNvSpPr/>
          <p:nvPr/>
        </p:nvSpPr>
        <p:spPr>
          <a:xfrm>
            <a:off x="8605048" y="3302370"/>
            <a:ext cx="146372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5970544-1D2C-40A2-8557-91C21253B6A1}"/>
              </a:ext>
            </a:extLst>
          </p:cNvPr>
          <p:cNvSpPr/>
          <p:nvPr/>
        </p:nvSpPr>
        <p:spPr>
          <a:xfrm>
            <a:off x="8683580" y="3912457"/>
            <a:ext cx="146372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6220" y="0"/>
            <a:ext cx="996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</a:p>
          <a:p>
            <a:pPr algn="ctr"/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endParaRPr lang="en-US" sz="2400" b="1" dirty="0"/>
          </a:p>
          <a:p>
            <a:r>
              <a:rPr lang="en-US" sz="2400" b="1" dirty="0"/>
              <a:t>Tiết 55:  </a:t>
            </a:r>
            <a:r>
              <a:rPr lang="en-US" sz="2000" dirty="0"/>
              <a:t>           </a:t>
            </a:r>
            <a:r>
              <a:rPr lang="en-US" sz="2400" b="1" dirty="0">
                <a:solidFill>
                  <a:srgbClr val="FF0000"/>
                </a:solidFill>
              </a:rPr>
              <a:t>LUYỆN TẬP: MỞ RỘNG VỐN TỪ VỀ THƯ VIỆN, CÂU CẢM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444" y="1262767"/>
            <a:ext cx="1116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b="1" dirty="0" err="1"/>
              <a:t>Xếp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nhóm</a:t>
            </a:r>
            <a:r>
              <a:rPr lang="en-US" sz="2800" b="1" dirty="0"/>
              <a:t> </a:t>
            </a:r>
            <a:r>
              <a:rPr lang="en-US" sz="2800" b="1" dirty="0" err="1"/>
              <a:t>thích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9DFC5453-AB5A-C5D1-70C8-36E3035CCC6B}"/>
              </a:ext>
            </a:extLst>
          </p:cNvPr>
          <p:cNvSpPr/>
          <p:nvPr/>
        </p:nvSpPr>
        <p:spPr>
          <a:xfrm>
            <a:off x="804437" y="1884396"/>
            <a:ext cx="2618509" cy="1298518"/>
          </a:xfrm>
          <a:prstGeom prst="cloud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unito Black" panose="00000A00000000000000" pitchFamily="2" charset="0"/>
              </a:rPr>
              <a:t>Người</a:t>
            </a:r>
            <a:endParaRPr lang="en-US" sz="4000" dirty="0">
              <a:solidFill>
                <a:schemeClr val="tx1"/>
              </a:solidFill>
              <a:latin typeface="Nunito Black" panose="00000A00000000000000" pitchFamily="2" charset="0"/>
            </a:endParaRPr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EC86509C-C222-2153-DB07-68E702F7F586}"/>
              </a:ext>
            </a:extLst>
          </p:cNvPr>
          <p:cNvSpPr/>
          <p:nvPr/>
        </p:nvSpPr>
        <p:spPr>
          <a:xfrm>
            <a:off x="4238608" y="1933701"/>
            <a:ext cx="2949287" cy="1298518"/>
          </a:xfrm>
          <a:prstGeom prst="cloud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unito Black" panose="00000A00000000000000" pitchFamily="2" charset="0"/>
              </a:rPr>
              <a:t>Đồ</a:t>
            </a:r>
            <a:r>
              <a:rPr lang="en-US" sz="40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unito Black" panose="00000A00000000000000" pitchFamily="2" charset="0"/>
              </a:rPr>
              <a:t>vật</a:t>
            </a:r>
            <a:endParaRPr lang="en-US" sz="4000" dirty="0">
              <a:solidFill>
                <a:schemeClr val="tx1"/>
              </a:solidFill>
              <a:latin typeface="Nunito Black" panose="00000A00000000000000" pitchFamily="2" charset="0"/>
            </a:endParaRP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EF840B2B-800D-147F-6A3A-DF16B988786A}"/>
              </a:ext>
            </a:extLst>
          </p:cNvPr>
          <p:cNvSpPr/>
          <p:nvPr/>
        </p:nvSpPr>
        <p:spPr>
          <a:xfrm>
            <a:off x="7981030" y="1884396"/>
            <a:ext cx="3109906" cy="1334013"/>
          </a:xfrm>
          <a:prstGeom prst="cloud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unito Black" panose="00000A00000000000000" pitchFamily="2" charset="0"/>
              </a:rPr>
              <a:t>Hoạt</a:t>
            </a:r>
            <a:r>
              <a:rPr lang="en-US" sz="40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unito Black" panose="00000A00000000000000" pitchFamily="2" charset="0"/>
              </a:rPr>
              <a:t>động</a:t>
            </a:r>
            <a:endParaRPr lang="en-US" sz="4000" dirty="0">
              <a:solidFill>
                <a:schemeClr val="tx1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57612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22" r="2499" b="2222"/>
          <a:stretch>
            <a:fillRect/>
          </a:stretch>
        </p:blipFill>
        <p:spPr bwMode="auto">
          <a:xfrm>
            <a:off x="-1" y="0"/>
            <a:ext cx="12078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3D1EBEF-3220-43DB-AC57-95F7808FFD93}"/>
              </a:ext>
            </a:extLst>
          </p:cNvPr>
          <p:cNvGrpSpPr/>
          <p:nvPr/>
        </p:nvGrpSpPr>
        <p:grpSpPr>
          <a:xfrm>
            <a:off x="1415236" y="2307522"/>
            <a:ext cx="9729958" cy="1515759"/>
            <a:chOff x="1191498" y="1487055"/>
            <a:chExt cx="4988496" cy="14225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40360D8-FB9F-449E-832B-09AD4F4B1AAA}"/>
                </a:ext>
              </a:extLst>
            </p:cNvPr>
            <p:cNvSpPr/>
            <p:nvPr/>
          </p:nvSpPr>
          <p:spPr>
            <a:xfrm>
              <a:off x="1191498" y="1487055"/>
              <a:ext cx="4988496" cy="1422528"/>
            </a:xfrm>
            <a:prstGeom prst="roundRect">
              <a:avLst/>
            </a:prstGeom>
            <a:noFill/>
            <a:ln w="57150" cap="flat" cmpd="sng" algn="ctr">
              <a:solidFill>
                <a:srgbClr val="865B3E"/>
              </a:solidFill>
              <a:prstDash val="dash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文本框 18">
              <a:extLst>
                <a:ext uri="{FF2B5EF4-FFF2-40B4-BE49-F238E27FC236}">
                  <a16:creationId xmlns:a16="http://schemas.microsoft.com/office/drawing/2014/main" id="{17D95211-C8CF-417F-A30B-6632D9F280A8}"/>
                </a:ext>
              </a:extLst>
            </p:cNvPr>
            <p:cNvSpPr txBox="1"/>
            <p:nvPr/>
          </p:nvSpPr>
          <p:spPr>
            <a:xfrm>
              <a:off x="1302533" y="1635068"/>
              <a:ext cx="4877461" cy="112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thêm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ở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9863102-DD81-43B8-8CB4-A2BCA2900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137">
            <a:off x="679558" y="2249901"/>
            <a:ext cx="1038216" cy="1195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5583" y="502498"/>
            <a:ext cx="9929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</a:p>
          <a:p>
            <a:pPr algn="ctr"/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endParaRPr lang="en-US" sz="2400" b="1" dirty="0"/>
          </a:p>
          <a:p>
            <a:r>
              <a:rPr lang="en-US" sz="2400" b="1" dirty="0"/>
              <a:t>Tiết 55:             </a:t>
            </a:r>
            <a:r>
              <a:rPr lang="en-US" sz="2400" b="1" dirty="0">
                <a:solidFill>
                  <a:srgbClr val="FF0000"/>
                </a:solidFill>
              </a:rPr>
              <a:t>LUYỆN TẬP: MỞ RỘNG VỐN TỪ VỀ THƯ VIỆN, CÂU CẢM</a:t>
            </a:r>
          </a:p>
        </p:txBody>
      </p:sp>
    </p:spTree>
    <p:extLst>
      <p:ext uri="{BB962C8B-B14F-4D97-AF65-F5344CB8AC3E}">
        <p14:creationId xmlns:p14="http://schemas.microsoft.com/office/powerpoint/2010/main" val="1863536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22" r="2499" b="2222"/>
          <a:stretch>
            <a:fillRect/>
          </a:stretch>
        </p:blipFill>
        <p:spPr bwMode="auto">
          <a:xfrm>
            <a:off x="-1" y="0"/>
            <a:ext cx="12078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8302EE-D246-4AF3-A17B-AA20DF60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48" y="1549953"/>
            <a:ext cx="10571380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ADFA21-59C9-4D1F-9EDF-C23C3337A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90" y="2324809"/>
            <a:ext cx="10653145" cy="4156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1448" y="349624"/>
            <a:ext cx="9955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</a:p>
          <a:p>
            <a:pPr algn="ctr"/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endParaRPr lang="en-US" sz="2400" b="1" dirty="0"/>
          </a:p>
          <a:p>
            <a:r>
              <a:rPr lang="en-US" sz="2400" b="1" dirty="0"/>
              <a:t>Tiết 55:             </a:t>
            </a:r>
            <a:r>
              <a:rPr lang="en-US" sz="2400" b="1" dirty="0">
                <a:solidFill>
                  <a:srgbClr val="FF0000"/>
                </a:solidFill>
              </a:rPr>
              <a:t>LUYỆN TẬP: MỞ RỘNG VỐN TỪ VỀ THƯ VIỆN, CÂU CẢM</a:t>
            </a:r>
          </a:p>
        </p:txBody>
      </p:sp>
    </p:spTree>
    <p:extLst>
      <p:ext uri="{BB962C8B-B14F-4D97-AF65-F5344CB8AC3E}">
        <p14:creationId xmlns:p14="http://schemas.microsoft.com/office/powerpoint/2010/main" val="3109178134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22" r="2499" b="2222"/>
          <a:stretch>
            <a:fillRect/>
          </a:stretch>
        </p:blipFill>
        <p:spPr bwMode="auto">
          <a:xfrm>
            <a:off x="-1" y="0"/>
            <a:ext cx="12078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E0407B-D36D-4D42-922B-28E73DD0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872" y="1783182"/>
            <a:ext cx="3832717" cy="64698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Làm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việc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nhóm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đôi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E01A8-5C32-42CA-8DD7-1F1ACB3E1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36" y="1994152"/>
            <a:ext cx="5546169" cy="64389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Quan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sát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tranh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DBB582-4E0F-40EF-BE3D-A7BAF9594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36" y="2696034"/>
            <a:ext cx="10677511" cy="68326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S</a:t>
            </a:r>
            <a:r>
              <a:rPr lang="vi-VN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o sánh câu nói được viết trong 2 tranh.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4503F-92E6-4FE7-B44E-FA286E656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13" y="3397916"/>
            <a:ext cx="11014211" cy="32314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6220" y="398346"/>
            <a:ext cx="9955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</a:p>
          <a:p>
            <a:pPr algn="ctr"/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endParaRPr lang="en-US" sz="2400" b="1" dirty="0"/>
          </a:p>
          <a:p>
            <a:r>
              <a:rPr lang="en-US" sz="2400" b="1" dirty="0"/>
              <a:t>Tiết 55:             </a:t>
            </a:r>
            <a:r>
              <a:rPr lang="en-US" sz="2400" b="1" dirty="0">
                <a:solidFill>
                  <a:srgbClr val="FF0000"/>
                </a:solidFill>
              </a:rPr>
              <a:t>LUYỆN TẬP: MỞ RỘNG VỐN TỪ VỀ THƯ VIỆN, CÂU CẢM</a:t>
            </a:r>
          </a:p>
        </p:txBody>
      </p:sp>
    </p:spTree>
    <p:extLst>
      <p:ext uri="{BB962C8B-B14F-4D97-AF65-F5344CB8AC3E}">
        <p14:creationId xmlns:p14="http://schemas.microsoft.com/office/powerpoint/2010/main" val="32286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22" r="2499" b="2222"/>
          <a:stretch>
            <a:fillRect/>
          </a:stretch>
        </p:blipFill>
        <p:spPr bwMode="auto">
          <a:xfrm>
            <a:off x="-1" y="0"/>
            <a:ext cx="12078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2ACFA-32C9-4C41-BA44-B4154AA0BE40}"/>
              </a:ext>
            </a:extLst>
          </p:cNvPr>
          <p:cNvSpPr txBox="1"/>
          <p:nvPr/>
        </p:nvSpPr>
        <p:spPr>
          <a:xfrm>
            <a:off x="2449653" y="1315698"/>
            <a:ext cx="671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NTH-No Virus" pitchFamily="2" charset="0"/>
                <a:ea typeface="微软雅黑"/>
                <a:cs typeface="+mn-cs"/>
              </a:rPr>
              <a:t>CHIA SẺ TRƯỚC LỚP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6220" y="0"/>
            <a:ext cx="9994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31 </a:t>
            </a:r>
            <a:r>
              <a:rPr lang="en-US" sz="2000" dirty="0" err="1"/>
              <a:t>tháng</a:t>
            </a:r>
            <a:r>
              <a:rPr lang="en-US" sz="2000" dirty="0"/>
              <a:t> 10 </a:t>
            </a:r>
            <a:r>
              <a:rPr lang="en-US" sz="2000" dirty="0" err="1"/>
              <a:t>năm</a:t>
            </a:r>
            <a:r>
              <a:rPr lang="en-US" sz="2000" dirty="0"/>
              <a:t> 2024</a:t>
            </a:r>
          </a:p>
          <a:p>
            <a:pPr algn="ctr"/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endParaRPr lang="en-US" sz="2000" dirty="0"/>
          </a:p>
          <a:p>
            <a:r>
              <a:rPr lang="en-US" sz="2000" dirty="0"/>
              <a:t>Tiết 55:             </a:t>
            </a:r>
            <a:r>
              <a:rPr lang="en-US" sz="2400" b="1" dirty="0">
                <a:solidFill>
                  <a:srgbClr val="FF0000"/>
                </a:solidFill>
              </a:rPr>
              <a:t>LUYỆN TẬP: MỞ RỘNG VỐN TỪ VỀ THƯ VIỆN, CÂU CẢM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F74503F-92E6-4FE7-B44E-FA286E656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962029"/>
            <a:ext cx="11389658" cy="443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22" r="2499" b="2222"/>
          <a:stretch>
            <a:fillRect/>
          </a:stretch>
        </p:blipFill>
        <p:spPr bwMode="auto">
          <a:xfrm>
            <a:off x="-1" y="0"/>
            <a:ext cx="12078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E8A963-DE9F-4B3E-81A0-D3E865D02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61025"/>
              </p:ext>
            </p:extLst>
          </p:nvPr>
        </p:nvGraphicFramePr>
        <p:xfrm>
          <a:off x="484093" y="1734670"/>
          <a:ext cx="11066931" cy="46169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70637">
                  <a:extLst>
                    <a:ext uri="{9D8B030D-6E8A-4147-A177-3AD203B41FA5}">
                      <a16:colId xmlns:a16="http://schemas.microsoft.com/office/drawing/2014/main" val="30125377"/>
                    </a:ext>
                  </a:extLst>
                </a:gridCol>
                <a:gridCol w="4709973">
                  <a:extLst>
                    <a:ext uri="{9D8B030D-6E8A-4147-A177-3AD203B41FA5}">
                      <a16:colId xmlns:a16="http://schemas.microsoft.com/office/drawing/2014/main" val="3701245167"/>
                    </a:ext>
                  </a:extLst>
                </a:gridCol>
                <a:gridCol w="3886321">
                  <a:extLst>
                    <a:ext uri="{9D8B030D-6E8A-4147-A177-3AD203B41FA5}">
                      <a16:colId xmlns:a16="http://schemas.microsoft.com/office/drawing/2014/main" val="4280212298"/>
                    </a:ext>
                  </a:extLst>
                </a:gridCol>
              </a:tblGrid>
              <a:tr h="128766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HP001 5 hàng" panose="020B0603050302020204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ở </a:t>
                      </a:r>
                    </a:p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2159928"/>
                  </a:ext>
                </a:extLst>
              </a:tr>
              <a:tr h="1244162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lắm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lắm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1892878"/>
                  </a:ext>
                </a:extLst>
              </a:tr>
              <a:tr h="840956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2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chấm</a:t>
                      </a:r>
                      <a:endParaRPr lang="en-US" sz="32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than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660233"/>
                  </a:ext>
                </a:extLst>
              </a:tr>
              <a:tr h="1244162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32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32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xúc</a:t>
                      </a:r>
                      <a:endParaRPr lang="en-US" sz="32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246509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2130" y="363071"/>
            <a:ext cx="9994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Tiết 55: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TẬP: MỞ RỘNG VỐN TỪ VỀ THƯ VIỆN, CÂU CẢM</a:t>
            </a:r>
          </a:p>
        </p:txBody>
      </p:sp>
    </p:spTree>
    <p:extLst>
      <p:ext uri="{BB962C8B-B14F-4D97-AF65-F5344CB8AC3E}">
        <p14:creationId xmlns:p14="http://schemas.microsoft.com/office/powerpoint/2010/main" val="28658162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22" r="2499" b="2222"/>
          <a:stretch>
            <a:fillRect/>
          </a:stretch>
        </p:blipFill>
        <p:spPr bwMode="auto">
          <a:xfrm>
            <a:off x="113731" y="55242"/>
            <a:ext cx="12078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11075C-2AE7-4760-84CF-CF2937F5A858}"/>
              </a:ext>
            </a:extLst>
          </p:cNvPr>
          <p:cNvGrpSpPr/>
          <p:nvPr/>
        </p:nvGrpSpPr>
        <p:grpSpPr>
          <a:xfrm>
            <a:off x="758390" y="1799854"/>
            <a:ext cx="10425613" cy="545712"/>
            <a:chOff x="1024380" y="2914575"/>
            <a:chExt cx="9347261" cy="1806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98463A-49EB-4BB3-9FDA-2897F4F34B08}"/>
                </a:ext>
              </a:extLst>
            </p:cNvPr>
            <p:cNvSpPr/>
            <p:nvPr/>
          </p:nvSpPr>
          <p:spPr>
            <a:xfrm>
              <a:off x="1024380" y="3202348"/>
              <a:ext cx="9347261" cy="15185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A99AB9-7E7F-49FB-9B86-C2D10E7A96EE}"/>
                </a:ext>
              </a:extLst>
            </p:cNvPr>
            <p:cNvSpPr txBox="1"/>
            <p:nvPr/>
          </p:nvSpPr>
          <p:spPr>
            <a:xfrm>
              <a:off x="1203149" y="2914575"/>
              <a:ext cx="9131074" cy="173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in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đậm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2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bổ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sung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745B044-42C1-4851-92CD-35D5A24AC077}"/>
              </a:ext>
            </a:extLst>
          </p:cNvPr>
          <p:cNvSpPr/>
          <p:nvPr/>
        </p:nvSpPr>
        <p:spPr>
          <a:xfrm>
            <a:off x="922996" y="2905297"/>
            <a:ext cx="3011918" cy="1220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320214-E8AE-4518-B838-9CCE1CBD4A81}"/>
              </a:ext>
            </a:extLst>
          </p:cNvPr>
          <p:cNvSpPr/>
          <p:nvPr/>
        </p:nvSpPr>
        <p:spPr>
          <a:xfrm>
            <a:off x="4515939" y="2905296"/>
            <a:ext cx="2910516" cy="1220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5022CB-03A6-4655-A7AE-C40D7E9694FF}"/>
              </a:ext>
            </a:extLst>
          </p:cNvPr>
          <p:cNvSpPr/>
          <p:nvPr/>
        </p:nvSpPr>
        <p:spPr>
          <a:xfrm>
            <a:off x="7928881" y="2905296"/>
            <a:ext cx="3635555" cy="1220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E0B480-5E14-4D62-827D-9BE86D788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96" y="4212547"/>
            <a:ext cx="10874143" cy="25246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171027B-D0A6-4D7D-9B6F-201C96563CB3}"/>
              </a:ext>
            </a:extLst>
          </p:cNvPr>
          <p:cNvSpPr/>
          <p:nvPr/>
        </p:nvSpPr>
        <p:spPr>
          <a:xfrm>
            <a:off x="596888" y="2524883"/>
            <a:ext cx="3664133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6EB1D1-AB8F-4108-BC0F-EAD6B072B5D4}"/>
              </a:ext>
            </a:extLst>
          </p:cNvPr>
          <p:cNvCxnSpPr>
            <a:cxnSpLocks/>
          </p:cNvCxnSpPr>
          <p:nvPr/>
        </p:nvCxnSpPr>
        <p:spPr>
          <a:xfrm>
            <a:off x="2658564" y="2270153"/>
            <a:ext cx="1857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C83F41-A7DC-49D2-9F06-0AEC0F7D8507}"/>
              </a:ext>
            </a:extLst>
          </p:cNvPr>
          <p:cNvCxnSpPr>
            <a:cxnSpLocks/>
          </p:cNvCxnSpPr>
          <p:nvPr/>
        </p:nvCxnSpPr>
        <p:spPr>
          <a:xfrm>
            <a:off x="6050026" y="2270153"/>
            <a:ext cx="35780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89307" y="431735"/>
            <a:ext cx="9994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55: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MỞ RỘNG VỐN TỪ VỀ THƯ VIỆN, CÂU CẢM</a:t>
            </a:r>
          </a:p>
        </p:txBody>
      </p:sp>
    </p:spTree>
    <p:extLst>
      <p:ext uri="{BB962C8B-B14F-4D97-AF65-F5344CB8AC3E}">
        <p14:creationId xmlns:p14="http://schemas.microsoft.com/office/powerpoint/2010/main" val="13121431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22" r="2499" b="2222"/>
          <a:stretch>
            <a:fillRect/>
          </a:stretch>
        </p:blipFill>
        <p:spPr bwMode="auto">
          <a:xfrm>
            <a:off x="-1" y="0"/>
            <a:ext cx="12078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11075C-2AE7-4760-84CF-CF2937F5A858}"/>
              </a:ext>
            </a:extLst>
          </p:cNvPr>
          <p:cNvGrpSpPr/>
          <p:nvPr/>
        </p:nvGrpSpPr>
        <p:grpSpPr>
          <a:xfrm>
            <a:off x="594813" y="2047614"/>
            <a:ext cx="10425613" cy="620623"/>
            <a:chOff x="1024380" y="3258754"/>
            <a:chExt cx="9347261" cy="14621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98463A-49EB-4BB3-9FDA-2897F4F34B08}"/>
                </a:ext>
              </a:extLst>
            </p:cNvPr>
            <p:cNvSpPr/>
            <p:nvPr/>
          </p:nvSpPr>
          <p:spPr>
            <a:xfrm>
              <a:off x="1024380" y="3258754"/>
              <a:ext cx="9347261" cy="1462158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A99AB9-7E7F-49FB-9B86-C2D10E7A96EE}"/>
                </a:ext>
              </a:extLst>
            </p:cNvPr>
            <p:cNvSpPr txBox="1"/>
            <p:nvPr/>
          </p:nvSpPr>
          <p:spPr>
            <a:xfrm>
              <a:off x="1351250" y="3306160"/>
              <a:ext cx="8693519" cy="64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Chuyển các câu dưới đây thành câu </a:t>
              </a:r>
              <a:r>
                <a:rPr lang="vi-VN" sz="2800" dirty="0">
                  <a:solidFill>
                    <a:srgbClr val="00000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cảm</a:t>
              </a:r>
              <a:r>
                <a:rPr lang="en-US" sz="2800" dirty="0">
                  <a:solidFill>
                    <a:srgbClr val="00000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>
                  <a:solidFill>
                    <a:srgbClr val="00000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(theo mẫu).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47129C-053E-4393-9D8E-017E71C52AEC}"/>
              </a:ext>
            </a:extLst>
          </p:cNvPr>
          <p:cNvSpPr txBox="1"/>
          <p:nvPr/>
        </p:nvSpPr>
        <p:spPr>
          <a:xfrm>
            <a:off x="594813" y="2815600"/>
            <a:ext cx="704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Quyển từ điển này hữu 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4527" y="319520"/>
            <a:ext cx="9994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</a:p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Tiết 55: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TẬP: MỞ RỘNG VỐN TỪ VỀ THƯ VIỆN, CÂU CẢM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47129C-053E-4393-9D8E-017E71C52AEC}"/>
              </a:ext>
            </a:extLst>
          </p:cNvPr>
          <p:cNvSpPr txBox="1"/>
          <p:nvPr/>
        </p:nvSpPr>
        <p:spPr>
          <a:xfrm>
            <a:off x="594813" y="3448510"/>
            <a:ext cx="704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Quyển từ điển này hữu ích quá!</a:t>
            </a:r>
          </a:p>
        </p:txBody>
      </p:sp>
    </p:spTree>
    <p:extLst>
      <p:ext uri="{BB962C8B-B14F-4D97-AF65-F5344CB8AC3E}">
        <p14:creationId xmlns:p14="http://schemas.microsoft.com/office/powerpoint/2010/main" val="20470450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22" r="2499" b="2222"/>
          <a:stretch>
            <a:fillRect/>
          </a:stretch>
        </p:blipFill>
        <p:spPr bwMode="auto">
          <a:xfrm>
            <a:off x="-1" y="0"/>
            <a:ext cx="12078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11075C-2AE7-4760-84CF-CF2937F5A858}"/>
              </a:ext>
            </a:extLst>
          </p:cNvPr>
          <p:cNvGrpSpPr/>
          <p:nvPr/>
        </p:nvGrpSpPr>
        <p:grpSpPr>
          <a:xfrm>
            <a:off x="525297" y="2021166"/>
            <a:ext cx="10617461" cy="760935"/>
            <a:chOff x="1024380" y="3258754"/>
            <a:chExt cx="9519266" cy="14621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98463A-49EB-4BB3-9FDA-2897F4F34B08}"/>
                </a:ext>
              </a:extLst>
            </p:cNvPr>
            <p:cNvSpPr/>
            <p:nvPr/>
          </p:nvSpPr>
          <p:spPr>
            <a:xfrm>
              <a:off x="1024380" y="3258754"/>
              <a:ext cx="9347261" cy="1462158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A99AB9-7E7F-49FB-9B86-C2D10E7A96EE}"/>
                </a:ext>
              </a:extLst>
            </p:cNvPr>
            <p:cNvSpPr txBox="1"/>
            <p:nvPr/>
          </p:nvSpPr>
          <p:spPr>
            <a:xfrm>
              <a:off x="1351250" y="3306160"/>
              <a:ext cx="9192396" cy="7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4.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Chuyển các câu dưới đây thành câu </a:t>
              </a:r>
              <a:r>
                <a:rPr lang="vi-VN" sz="3200" dirty="0">
                  <a:solidFill>
                    <a:srgbClr val="00000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cảm (theo mẫu).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47129C-053E-4393-9D8E-017E71C52AEC}"/>
              </a:ext>
            </a:extLst>
          </p:cNvPr>
          <p:cNvSpPr txBox="1"/>
          <p:nvPr/>
        </p:nvSpPr>
        <p:spPr>
          <a:xfrm>
            <a:off x="594813" y="3014381"/>
            <a:ext cx="11101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Quyển từ điển này hữu ích =&gt; Quyển từ điển này hữu ích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Bạn ấy đọc nhiều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Thư viện trường mình rộng.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Thư viện đón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cửa muộn.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845AB3-AFBA-467D-A180-FFF82C6F6325}"/>
              </a:ext>
            </a:extLst>
          </p:cNvPr>
          <p:cNvSpPr txBox="1"/>
          <p:nvPr/>
        </p:nvSpPr>
        <p:spPr>
          <a:xfrm>
            <a:off x="5347788" y="3458364"/>
            <a:ext cx="634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4D458-A297-4A29-90DB-0EF2C3A1AD2E}"/>
              </a:ext>
            </a:extLst>
          </p:cNvPr>
          <p:cNvSpPr txBox="1"/>
          <p:nvPr/>
        </p:nvSpPr>
        <p:spPr>
          <a:xfrm>
            <a:off x="5347788" y="3923577"/>
            <a:ext cx="6577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 viện trường mình rộng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E9B92D-2079-49E6-B4D3-B49B4F1FD238}"/>
              </a:ext>
            </a:extLst>
          </p:cNvPr>
          <p:cNvSpPr txBox="1"/>
          <p:nvPr/>
        </p:nvSpPr>
        <p:spPr>
          <a:xfrm>
            <a:off x="5347788" y="4415723"/>
            <a:ext cx="634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 viện đón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cửa muộn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8753" y="374553"/>
            <a:ext cx="9994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</a:p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Tiết 55: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TẬP: MỞ RỘNG VỐN TỪ VỀ THƯ VIỆN, CÂU CẢM</a:t>
            </a:r>
          </a:p>
        </p:txBody>
      </p:sp>
    </p:spTree>
    <p:extLst>
      <p:ext uri="{BB962C8B-B14F-4D97-AF65-F5344CB8AC3E}">
        <p14:creationId xmlns:p14="http://schemas.microsoft.com/office/powerpoint/2010/main" val="30956925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22" r="2499" b="2222"/>
          <a:stretch>
            <a:fillRect/>
          </a:stretch>
        </p:blipFill>
        <p:spPr bwMode="auto">
          <a:xfrm>
            <a:off x="-1" y="0"/>
            <a:ext cx="12078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CFB3F545-67D2-4E85-B546-86E9AE4DF57B}"/>
              </a:ext>
            </a:extLst>
          </p:cNvPr>
          <p:cNvSpPr/>
          <p:nvPr/>
        </p:nvSpPr>
        <p:spPr>
          <a:xfrm>
            <a:off x="496014" y="2037755"/>
            <a:ext cx="3190874" cy="1990725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C9EBE800-4998-4CCC-AFBA-6372C97F4D18}"/>
              </a:ext>
            </a:extLst>
          </p:cNvPr>
          <p:cNvSpPr/>
          <p:nvPr/>
        </p:nvSpPr>
        <p:spPr>
          <a:xfrm>
            <a:off x="3686888" y="1875830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FACB30-A434-4FEA-BDE3-074565CAD8AB}"/>
              </a:ext>
            </a:extLst>
          </p:cNvPr>
          <p:cNvSpPr/>
          <p:nvPr/>
        </p:nvSpPr>
        <p:spPr>
          <a:xfrm>
            <a:off x="4102466" y="1541286"/>
            <a:ext cx="2407341" cy="13144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DFA8DC-9A35-43F3-BB9C-0DB6DDD0967C}"/>
              </a:ext>
            </a:extLst>
          </p:cNvPr>
          <p:cNvSpPr/>
          <p:nvPr/>
        </p:nvSpPr>
        <p:spPr>
          <a:xfrm>
            <a:off x="4125035" y="4214218"/>
            <a:ext cx="2407341" cy="10310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934432-A689-44E9-BCB0-BA1523419B85}"/>
              </a:ext>
            </a:extLst>
          </p:cNvPr>
          <p:cNvCxnSpPr>
            <a:cxnSpLocks/>
          </p:cNvCxnSpPr>
          <p:nvPr/>
        </p:nvCxnSpPr>
        <p:spPr>
          <a:xfrm flipV="1">
            <a:off x="6532376" y="3964213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0831C0C-ED0F-4CCF-94CF-F2704E8A0F54}"/>
              </a:ext>
            </a:extLst>
          </p:cNvPr>
          <p:cNvSpPr/>
          <p:nvPr/>
        </p:nvSpPr>
        <p:spPr>
          <a:xfrm>
            <a:off x="7294371" y="3313898"/>
            <a:ext cx="4377675" cy="12349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A201E2-75AB-4982-87E3-AEFFDD476097}"/>
              </a:ext>
            </a:extLst>
          </p:cNvPr>
          <p:cNvCxnSpPr>
            <a:cxnSpLocks/>
          </p:cNvCxnSpPr>
          <p:nvPr/>
        </p:nvCxnSpPr>
        <p:spPr>
          <a:xfrm>
            <a:off x="6578241" y="4715821"/>
            <a:ext cx="784563" cy="1143993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8B794A3-16E1-43AC-AFDC-F3905840FA3F}"/>
              </a:ext>
            </a:extLst>
          </p:cNvPr>
          <p:cNvSpPr/>
          <p:nvPr/>
        </p:nvSpPr>
        <p:spPr>
          <a:xfrm>
            <a:off x="7315911" y="4947617"/>
            <a:ext cx="4377676" cy="14477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E7B25C-C6DF-4267-A32B-2FA7C0774F02}"/>
              </a:ext>
            </a:extLst>
          </p:cNvPr>
          <p:cNvCxnSpPr>
            <a:cxnSpLocks/>
          </p:cNvCxnSpPr>
          <p:nvPr/>
        </p:nvCxnSpPr>
        <p:spPr>
          <a:xfrm flipV="1">
            <a:off x="6372938" y="1982977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3F5565C-1E41-47EB-A30F-DD6F65AAD4D3}"/>
              </a:ext>
            </a:extLst>
          </p:cNvPr>
          <p:cNvSpPr/>
          <p:nvPr/>
        </p:nvSpPr>
        <p:spPr>
          <a:xfrm>
            <a:off x="7344490" y="1420136"/>
            <a:ext cx="4308508" cy="13144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2130" y="296926"/>
            <a:ext cx="9994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</a:p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Tiết 55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TẬP: MỞ RỘNG VỐN TỪ VỀ THƯ VIỆN, CÂU CẢM</a:t>
            </a:r>
          </a:p>
        </p:txBody>
      </p:sp>
    </p:spTree>
    <p:extLst>
      <p:ext uri="{BB962C8B-B14F-4D97-AF65-F5344CB8AC3E}">
        <p14:creationId xmlns:p14="http://schemas.microsoft.com/office/powerpoint/2010/main" val="158754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22" r="2499" b="2222"/>
          <a:stretch>
            <a:fillRect/>
          </a:stretch>
        </p:blipFill>
        <p:spPr bwMode="auto">
          <a:xfrm>
            <a:off x="-1" y="0"/>
            <a:ext cx="12078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5103" y="389965"/>
            <a:ext cx="996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</a:p>
          <a:p>
            <a:pPr algn="ctr"/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endParaRPr lang="en-US" sz="2400" b="1" dirty="0"/>
          </a:p>
          <a:p>
            <a:r>
              <a:rPr lang="en-US" sz="2400" b="1" dirty="0"/>
              <a:t>Tiết 55:</a:t>
            </a:r>
          </a:p>
        </p:txBody>
      </p:sp>
      <p:sp>
        <p:nvSpPr>
          <p:cNvPr id="9" name="Google Shape;464;p16">
            <a:extLst>
              <a:ext uri="{FF2B5EF4-FFF2-40B4-BE49-F238E27FC236}">
                <a16:creationId xmlns:a16="http://schemas.microsoft.com/office/drawing/2014/main" id="{B7533D03-E7A9-401A-97D6-DFA5ABD51173}"/>
              </a:ext>
            </a:extLst>
          </p:cNvPr>
          <p:cNvSpPr txBox="1">
            <a:spLocks/>
          </p:cNvSpPr>
          <p:nvPr/>
        </p:nvSpPr>
        <p:spPr>
          <a:xfrm>
            <a:off x="1922277" y="1204388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32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>
            <a:extLst>
              <a:ext uri="{FF2B5EF4-FFF2-40B4-BE49-F238E27FC236}">
                <a16:creationId xmlns:a16="http://schemas.microsoft.com/office/drawing/2014/main" id="{66517EE3-A23F-4BFA-9E66-1916D4B7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54" y="1479332"/>
            <a:ext cx="9689491" cy="4568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D02A0-F099-496B-9281-11301433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20" y="1953090"/>
            <a:ext cx="5956308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0" y="108153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18" y="120894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48" y="3579533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6220" y="0"/>
            <a:ext cx="996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</a:p>
          <a:p>
            <a:pPr algn="ctr"/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endParaRPr lang="en-US" sz="2400" b="1" dirty="0"/>
          </a:p>
          <a:p>
            <a:r>
              <a:rPr lang="en-US" sz="2400" b="1" dirty="0"/>
              <a:t>Tiết 55:</a:t>
            </a:r>
          </a:p>
        </p:txBody>
      </p:sp>
    </p:spTree>
    <p:extLst>
      <p:ext uri="{BB962C8B-B14F-4D97-AF65-F5344CB8AC3E}">
        <p14:creationId xmlns:p14="http://schemas.microsoft.com/office/powerpoint/2010/main" val="22888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862603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540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kể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8429" y="4936548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hỏi</a:t>
              </a:r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862604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cảm</a:t>
              </a:r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6963" y="4926984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nghi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vấn</a:t>
              </a:r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206921" y="1004274"/>
            <a:ext cx="10962649" cy="2009400"/>
            <a:chOff x="150128" y="102542"/>
            <a:chExt cx="10962649" cy="2009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CCCB1E-5D6D-4B1D-94ED-906BCD4A2D0C}"/>
                </a:ext>
              </a:extLst>
            </p:cNvPr>
            <p:cNvSpPr/>
            <p:nvPr/>
          </p:nvSpPr>
          <p:spPr>
            <a:xfrm>
              <a:off x="1517933" y="359924"/>
              <a:ext cx="9594844" cy="1620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“</a:t>
              </a: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học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sinh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” </a:t>
              </a: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loại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nào</a:t>
              </a: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?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3360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6220" y="0"/>
            <a:ext cx="9968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Thứ</a:t>
            </a:r>
            <a:r>
              <a:rPr lang="en-US" sz="2800" b="1" dirty="0"/>
              <a:t> </a:t>
            </a:r>
            <a:r>
              <a:rPr lang="en-US" sz="2800" b="1" dirty="0" err="1"/>
              <a:t>năm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 31 </a:t>
            </a:r>
            <a:r>
              <a:rPr lang="en-US" sz="2800" b="1" dirty="0" err="1"/>
              <a:t>tháng</a:t>
            </a:r>
            <a:r>
              <a:rPr lang="en-US" sz="2800" b="1" dirty="0"/>
              <a:t> 10 </a:t>
            </a:r>
            <a:r>
              <a:rPr lang="en-US" sz="2800" b="1" dirty="0" err="1"/>
              <a:t>năm</a:t>
            </a:r>
            <a:r>
              <a:rPr lang="en-US" sz="2800" b="1" dirty="0"/>
              <a:t> 2024</a:t>
            </a:r>
          </a:p>
          <a:p>
            <a:pPr algn="ctr"/>
            <a:r>
              <a:rPr lang="en-US" sz="2800" b="1" dirty="0" err="1"/>
              <a:t>Tiếng</a:t>
            </a:r>
            <a:r>
              <a:rPr lang="en-US" sz="2800" b="1" dirty="0"/>
              <a:t> </a:t>
            </a:r>
            <a:r>
              <a:rPr lang="en-US" sz="2800" b="1" dirty="0" err="1"/>
              <a:t>Việt</a:t>
            </a:r>
            <a:endParaRPr lang="en-US" sz="2800" b="1" dirty="0"/>
          </a:p>
          <a:p>
            <a:r>
              <a:rPr lang="en-US" sz="2800" b="1" dirty="0"/>
              <a:t>Tiết 55:</a:t>
            </a:r>
          </a:p>
        </p:txBody>
      </p:sp>
    </p:spTree>
    <p:extLst>
      <p:ext uri="{BB962C8B-B14F-4D97-AF65-F5344CB8AC3E}">
        <p14:creationId xmlns:p14="http://schemas.microsoft.com/office/powerpoint/2010/main" val="1945664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227465" y="2624310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hỏi</a:t>
              </a:r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cảm</a:t>
              </a:r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kể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thiệu</a:t>
              </a:r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289745" y="456760"/>
            <a:ext cx="10304874" cy="2275005"/>
            <a:chOff x="150128" y="102542"/>
            <a:chExt cx="10304874" cy="22750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CCCB1E-5D6D-4B1D-94ED-906BCD4A2D0C}"/>
                </a:ext>
              </a:extLst>
            </p:cNvPr>
            <p:cNvSpPr/>
            <p:nvPr/>
          </p:nvSpPr>
          <p:spPr>
            <a:xfrm>
              <a:off x="1900698" y="756977"/>
              <a:ext cx="8554304" cy="1620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?”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thuộc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3360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6220" y="0"/>
            <a:ext cx="996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</a:p>
          <a:p>
            <a:pPr algn="ctr"/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endParaRPr lang="en-US" sz="2400" b="1" dirty="0"/>
          </a:p>
          <a:p>
            <a:r>
              <a:rPr lang="en-US" sz="2400" b="1" dirty="0"/>
              <a:t>Tiết 55:</a:t>
            </a:r>
          </a:p>
        </p:txBody>
      </p:sp>
    </p:spTree>
    <p:extLst>
      <p:ext uri="{BB962C8B-B14F-4D97-AF65-F5344CB8AC3E}">
        <p14:creationId xmlns:p14="http://schemas.microsoft.com/office/powerpoint/2010/main" val="1771449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07253" y="2689064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732247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242824" y="1092091"/>
            <a:ext cx="11127473" cy="1477667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400933"/>
                <a:ext cx="9698331" cy="15795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Chọn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dấu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thích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hợp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điền</a:t>
                </a: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chỗ</a:t>
                </a: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trống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Bông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hoa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hồng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đẹp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quá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03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46220" y="0"/>
            <a:ext cx="996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</a:p>
          <a:p>
            <a:pPr algn="ctr"/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endParaRPr lang="en-US" sz="2400" b="1" dirty="0"/>
          </a:p>
          <a:p>
            <a:r>
              <a:rPr lang="en-US" sz="2400" b="1" dirty="0"/>
              <a:t>Tiết 55:</a:t>
            </a:r>
          </a:p>
        </p:txBody>
      </p:sp>
    </p:spTree>
    <p:extLst>
      <p:ext uri="{BB962C8B-B14F-4D97-AF65-F5344CB8AC3E}">
        <p14:creationId xmlns:p14="http://schemas.microsoft.com/office/powerpoint/2010/main" val="2541518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22" r="2499" b="2222"/>
          <a:stretch>
            <a:fillRect/>
          </a:stretch>
        </p:blipFill>
        <p:spPr bwMode="auto">
          <a:xfrm>
            <a:off x="-1" y="0"/>
            <a:ext cx="12078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3157" y="287383"/>
            <a:ext cx="996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</a:p>
          <a:p>
            <a:pPr algn="ctr"/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endParaRPr lang="en-US" sz="2400" b="1" dirty="0"/>
          </a:p>
          <a:p>
            <a:r>
              <a:rPr lang="en-US" sz="2400" b="1" dirty="0"/>
              <a:t>Tiết 55:    </a:t>
            </a:r>
            <a:r>
              <a:rPr lang="en-US" sz="2000" dirty="0"/>
              <a:t>         </a:t>
            </a:r>
            <a:r>
              <a:rPr lang="en-US" sz="2400" b="1" dirty="0">
                <a:solidFill>
                  <a:srgbClr val="FF0000"/>
                </a:solidFill>
              </a:rPr>
              <a:t>LUYỆN TẬP: MỞ RỘNG VỐN TỪ VỀ THƯ VIỆN, CÂU CẢM</a:t>
            </a:r>
          </a:p>
        </p:txBody>
      </p:sp>
    </p:spTree>
    <p:extLst>
      <p:ext uri="{BB962C8B-B14F-4D97-AF65-F5344CB8AC3E}">
        <p14:creationId xmlns:p14="http://schemas.microsoft.com/office/powerpoint/2010/main" val="276720349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E6D4030-2EFF-4138-A649-D9D92E92354B}"/>
              </a:ext>
            </a:extLst>
          </p:cNvPr>
          <p:cNvSpPr/>
          <p:nvPr/>
        </p:nvSpPr>
        <p:spPr>
          <a:xfrm>
            <a:off x="556238" y="2113911"/>
            <a:ext cx="1915782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4ADF3C3-41A5-4A91-8DC0-D58F9BAD995D}"/>
              </a:ext>
            </a:extLst>
          </p:cNvPr>
          <p:cNvSpPr/>
          <p:nvPr/>
        </p:nvSpPr>
        <p:spPr>
          <a:xfrm>
            <a:off x="2784441" y="2173577"/>
            <a:ext cx="2582532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4B43C8-419A-4D67-A04D-586C3647F634}"/>
              </a:ext>
            </a:extLst>
          </p:cNvPr>
          <p:cNvSpPr/>
          <p:nvPr/>
        </p:nvSpPr>
        <p:spPr>
          <a:xfrm>
            <a:off x="6037722" y="2164462"/>
            <a:ext cx="4088751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phiếu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A603565-FAB0-4573-83F5-9C72AA9FD64B}"/>
              </a:ext>
            </a:extLst>
          </p:cNvPr>
          <p:cNvSpPr/>
          <p:nvPr/>
        </p:nvSpPr>
        <p:spPr>
          <a:xfrm>
            <a:off x="656251" y="2811221"/>
            <a:ext cx="171575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7FE4FFD-27F8-40D2-A92D-0696BF7E01C9}"/>
              </a:ext>
            </a:extLst>
          </p:cNvPr>
          <p:cNvSpPr/>
          <p:nvPr/>
        </p:nvSpPr>
        <p:spPr>
          <a:xfrm>
            <a:off x="2880691" y="2872549"/>
            <a:ext cx="171575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756FE4C-8024-4225-B8B9-416D93CE4381}"/>
              </a:ext>
            </a:extLst>
          </p:cNvPr>
          <p:cNvSpPr/>
          <p:nvPr/>
        </p:nvSpPr>
        <p:spPr>
          <a:xfrm>
            <a:off x="5151040" y="2851178"/>
            <a:ext cx="235366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D6EDFCB-0F27-4FC7-A2EF-E980C84D1450}"/>
              </a:ext>
            </a:extLst>
          </p:cNvPr>
          <p:cNvSpPr/>
          <p:nvPr/>
        </p:nvSpPr>
        <p:spPr>
          <a:xfrm>
            <a:off x="8513389" y="2823564"/>
            <a:ext cx="2747122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4DF056-01A9-4FF9-A48C-10074E77EF70}"/>
              </a:ext>
            </a:extLst>
          </p:cNvPr>
          <p:cNvSpPr/>
          <p:nvPr/>
        </p:nvSpPr>
        <p:spPr>
          <a:xfrm>
            <a:off x="1096350" y="3523408"/>
            <a:ext cx="259783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AEAD824-2504-4F4E-9350-D7A84ED00749}"/>
              </a:ext>
            </a:extLst>
          </p:cNvPr>
          <p:cNvSpPr/>
          <p:nvPr/>
        </p:nvSpPr>
        <p:spPr>
          <a:xfrm>
            <a:off x="4238608" y="3510280"/>
            <a:ext cx="155160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1215C-9ED6-4251-8665-09F87CFF183E}"/>
              </a:ext>
            </a:extLst>
          </p:cNvPr>
          <p:cNvSpPr/>
          <p:nvPr/>
        </p:nvSpPr>
        <p:spPr>
          <a:xfrm>
            <a:off x="6401794" y="3523408"/>
            <a:ext cx="1742081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42D7B40-824B-49A4-9040-4EDFF8C797E8}"/>
              </a:ext>
            </a:extLst>
          </p:cNvPr>
          <p:cNvSpPr/>
          <p:nvPr/>
        </p:nvSpPr>
        <p:spPr>
          <a:xfrm>
            <a:off x="8423223" y="3571033"/>
            <a:ext cx="146372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5970544-1D2C-40A2-8557-91C21253B6A1}"/>
              </a:ext>
            </a:extLst>
          </p:cNvPr>
          <p:cNvSpPr/>
          <p:nvPr/>
        </p:nvSpPr>
        <p:spPr>
          <a:xfrm>
            <a:off x="10156274" y="3604216"/>
            <a:ext cx="146372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6220" y="0"/>
            <a:ext cx="996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</a:p>
          <a:p>
            <a:pPr algn="ctr"/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endParaRPr lang="en-US" sz="2400" b="1" dirty="0"/>
          </a:p>
          <a:p>
            <a:r>
              <a:rPr lang="en-US" sz="2400" b="1" dirty="0"/>
              <a:t>Tiết 55:  </a:t>
            </a:r>
            <a:r>
              <a:rPr lang="en-US" sz="2000" dirty="0"/>
              <a:t>           </a:t>
            </a:r>
            <a:r>
              <a:rPr lang="en-US" sz="2400" b="1" dirty="0">
                <a:solidFill>
                  <a:srgbClr val="FF0000"/>
                </a:solidFill>
              </a:rPr>
              <a:t>LUYỆN TẬP: MỞ RỘNG VỐN TỪ VỀ THƯ VIỆN, CÂU CẢM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444" y="1262767"/>
            <a:ext cx="1116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b="1" dirty="0" err="1"/>
              <a:t>Xếp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nhóm</a:t>
            </a:r>
            <a:r>
              <a:rPr lang="en-US" sz="2800" b="1" dirty="0"/>
              <a:t> </a:t>
            </a:r>
            <a:r>
              <a:rPr lang="en-US" sz="2800" b="1" dirty="0" err="1"/>
              <a:t>thích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9DFC5453-AB5A-C5D1-70C8-36E3035CCC6B}"/>
              </a:ext>
            </a:extLst>
          </p:cNvPr>
          <p:cNvSpPr/>
          <p:nvPr/>
        </p:nvSpPr>
        <p:spPr>
          <a:xfrm>
            <a:off x="668581" y="4409951"/>
            <a:ext cx="2618509" cy="1298518"/>
          </a:xfrm>
          <a:prstGeom prst="cloud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unito Black" panose="00000A00000000000000" pitchFamily="2" charset="0"/>
              </a:rPr>
              <a:t>Người</a:t>
            </a:r>
            <a:endParaRPr lang="en-US" sz="4000" dirty="0">
              <a:solidFill>
                <a:schemeClr val="tx1"/>
              </a:solidFill>
              <a:latin typeface="Nunito Black" panose="00000A00000000000000" pitchFamily="2" charset="0"/>
            </a:endParaRPr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EC86509C-C222-2153-DB07-68E702F7F586}"/>
              </a:ext>
            </a:extLst>
          </p:cNvPr>
          <p:cNvSpPr/>
          <p:nvPr/>
        </p:nvSpPr>
        <p:spPr>
          <a:xfrm>
            <a:off x="4315564" y="4409951"/>
            <a:ext cx="2949287" cy="1298518"/>
          </a:xfrm>
          <a:prstGeom prst="cloud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unito Black" panose="00000A00000000000000" pitchFamily="2" charset="0"/>
              </a:rPr>
              <a:t>Đồ</a:t>
            </a:r>
            <a:r>
              <a:rPr lang="en-US" sz="40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unito Black" panose="00000A00000000000000" pitchFamily="2" charset="0"/>
              </a:rPr>
              <a:t>vật</a:t>
            </a:r>
            <a:endParaRPr lang="en-US" sz="4000" dirty="0">
              <a:solidFill>
                <a:schemeClr val="tx1"/>
              </a:solidFill>
              <a:latin typeface="Nunito Black" panose="00000A00000000000000" pitchFamily="2" charset="0"/>
            </a:endParaRP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EF840B2B-800D-147F-6A3A-DF16B988786A}"/>
              </a:ext>
            </a:extLst>
          </p:cNvPr>
          <p:cNvSpPr/>
          <p:nvPr/>
        </p:nvSpPr>
        <p:spPr>
          <a:xfrm>
            <a:off x="8004562" y="4465896"/>
            <a:ext cx="3109906" cy="1334013"/>
          </a:xfrm>
          <a:prstGeom prst="cloud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unito Black" panose="00000A00000000000000" pitchFamily="2" charset="0"/>
              </a:rPr>
              <a:t>Hoạt</a:t>
            </a:r>
            <a:r>
              <a:rPr lang="en-US" sz="4000" dirty="0">
                <a:solidFill>
                  <a:schemeClr val="tx1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unito Black" panose="00000A00000000000000" pitchFamily="2" charset="0"/>
              </a:rPr>
              <a:t>động</a:t>
            </a:r>
            <a:endParaRPr lang="en-US" sz="4000" dirty="0">
              <a:solidFill>
                <a:schemeClr val="tx1"/>
              </a:solidFill>
              <a:latin typeface="Nunito Black" panose="00000A00000000000000" pitchFamily="2" charset="0"/>
            </a:endParaRPr>
          </a:p>
        </p:txBody>
      </p:sp>
      <p:sp>
        <p:nvSpPr>
          <p:cNvPr id="38" name="WordArt 35"/>
          <p:cNvSpPr>
            <a:spLocks noChangeArrowheads="1" noChangeShapeType="1" noTextEdit="1"/>
          </p:cNvSpPr>
          <p:nvPr/>
        </p:nvSpPr>
        <p:spPr bwMode="auto">
          <a:xfrm>
            <a:off x="8191001" y="1415235"/>
            <a:ext cx="3429000" cy="6762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Thảo</a:t>
            </a:r>
            <a:r>
              <a:rPr lang="en-US" sz="40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luận</a:t>
            </a:r>
            <a:r>
              <a:rPr lang="en-US" sz="40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nhóm</a:t>
            </a:r>
            <a:r>
              <a:rPr lang="en-US" sz="40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08347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22" r="2499" b="2222"/>
          <a:stretch>
            <a:fillRect/>
          </a:stretch>
        </p:blipFill>
        <p:spPr bwMode="auto">
          <a:xfrm>
            <a:off x="-1" y="0"/>
            <a:ext cx="12078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44C7841-19C9-4FFE-9BF0-D5172178AE37}"/>
              </a:ext>
            </a:extLst>
          </p:cNvPr>
          <p:cNvGrpSpPr/>
          <p:nvPr/>
        </p:nvGrpSpPr>
        <p:grpSpPr>
          <a:xfrm flipH="1">
            <a:off x="4659687" y="3928215"/>
            <a:ext cx="1875627" cy="2433908"/>
            <a:chOff x="10081587" y="2304414"/>
            <a:chExt cx="2014077" cy="339065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13E0413-C852-46C2-B75B-CFEB6C528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042C5AD3-9552-476D-AEB7-2E9229EF1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6" name="图片 2">
            <a:extLst>
              <a:ext uri="{FF2B5EF4-FFF2-40B4-BE49-F238E27FC236}">
                <a16:creationId xmlns:a16="http://schemas.microsoft.com/office/drawing/2014/main" id="{32096F5B-4031-4CFD-B235-FA82E6AC2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83" y="3977652"/>
            <a:ext cx="1246611" cy="2406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EDA051-7AD8-416B-8C4B-AD506AE95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77" y="1526298"/>
            <a:ext cx="7014212" cy="2887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5009" y="430256"/>
            <a:ext cx="996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31 </a:t>
            </a:r>
            <a:r>
              <a:rPr lang="en-US" sz="2400" b="1" dirty="0" err="1"/>
              <a:t>tháng</a:t>
            </a:r>
            <a:r>
              <a:rPr lang="en-US" sz="2400" b="1" dirty="0"/>
              <a:t> 10 </a:t>
            </a:r>
            <a:r>
              <a:rPr lang="en-US" sz="2400" b="1" dirty="0" err="1"/>
              <a:t>năm</a:t>
            </a:r>
            <a:r>
              <a:rPr lang="en-US" sz="2400" b="1" dirty="0"/>
              <a:t> 2024</a:t>
            </a:r>
          </a:p>
          <a:p>
            <a:pPr algn="ctr"/>
            <a:r>
              <a:rPr lang="en-US" sz="2400" b="1" dirty="0" err="1"/>
              <a:t>Tiếng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endParaRPr lang="en-US" sz="2400" b="1" dirty="0"/>
          </a:p>
          <a:p>
            <a:r>
              <a:rPr lang="en-US" sz="2400" b="1" dirty="0"/>
              <a:t>Tiết 55:</a:t>
            </a:r>
            <a:r>
              <a:rPr lang="en-US" sz="2000" dirty="0"/>
              <a:t>             </a:t>
            </a:r>
            <a:r>
              <a:rPr lang="en-US" sz="2400" b="1" dirty="0">
                <a:solidFill>
                  <a:srgbClr val="FF0000"/>
                </a:solidFill>
              </a:rPr>
              <a:t>LUYỆN TẬP: MỞ RỘNG VỐN TỪ VỀ THƯ VIỆN, CÂU CẢM</a:t>
            </a:r>
          </a:p>
        </p:txBody>
      </p:sp>
    </p:spTree>
    <p:extLst>
      <p:ext uri="{BB962C8B-B14F-4D97-AF65-F5344CB8AC3E}">
        <p14:creationId xmlns:p14="http://schemas.microsoft.com/office/powerpoint/2010/main" val="27057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1007</Words>
  <Application>Microsoft Office PowerPoint</Application>
  <PresentationFormat>Widescreen</PresentationFormat>
  <Paragraphs>168</Paragraphs>
  <Slides>20</Slides>
  <Notes>2</Notes>
  <HiddenSlides>0</HiddenSlides>
  <MMClips>7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微软雅黑</vt:lpstr>
      <vt:lpstr>微软雅黑</vt:lpstr>
      <vt:lpstr>宋体</vt:lpstr>
      <vt:lpstr>Arial</vt:lpstr>
      <vt:lpstr>Arial-Rounded</vt:lpstr>
      <vt:lpstr>Calibri</vt:lpstr>
      <vt:lpstr>Calibri Light</vt:lpstr>
      <vt:lpstr>HP001 5 hàng</vt:lpstr>
      <vt:lpstr>iCiel Cadena</vt:lpstr>
      <vt:lpstr>LNTH-No Virus</vt:lpstr>
      <vt:lpstr>Nunito Black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51</cp:revision>
  <dcterms:created xsi:type="dcterms:W3CDTF">2022-06-28T11:55:46Z</dcterms:created>
  <dcterms:modified xsi:type="dcterms:W3CDTF">2024-10-31T08:18:10Z</dcterms:modified>
</cp:coreProperties>
</file>