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  <p:sldMasterId id="2147483688" r:id="rId3"/>
  </p:sldMasterIdLst>
  <p:notesMasterIdLst>
    <p:notesMasterId r:id="rId22"/>
  </p:notesMasterIdLst>
  <p:sldIdLst>
    <p:sldId id="334" r:id="rId4"/>
    <p:sldId id="338" r:id="rId5"/>
    <p:sldId id="345" r:id="rId6"/>
    <p:sldId id="340" r:id="rId7"/>
    <p:sldId id="341" r:id="rId8"/>
    <p:sldId id="342" r:id="rId9"/>
    <p:sldId id="343" r:id="rId10"/>
    <p:sldId id="344" r:id="rId11"/>
    <p:sldId id="337" r:id="rId12"/>
    <p:sldId id="316" r:id="rId13"/>
    <p:sldId id="318" r:id="rId14"/>
    <p:sldId id="313" r:id="rId15"/>
    <p:sldId id="314" r:id="rId16"/>
    <p:sldId id="333" r:id="rId17"/>
    <p:sldId id="319" r:id="rId18"/>
    <p:sldId id="321" r:id="rId19"/>
    <p:sldId id="320" r:id="rId20"/>
    <p:sldId id="339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46B"/>
    <a:srgbClr val="EA883E"/>
    <a:srgbClr val="E87A28"/>
    <a:srgbClr val="865B3E"/>
    <a:srgbClr val="F29A5B"/>
    <a:srgbClr val="C8D85B"/>
    <a:srgbClr val="B09277"/>
    <a:srgbClr val="B09278"/>
    <a:srgbClr val="A6C0A4"/>
    <a:srgbClr val="F7E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1" autoAdjust="0"/>
    <p:restoredTop sz="94414" autoAdjust="0"/>
  </p:normalViewPr>
  <p:slideViewPr>
    <p:cSldViewPr snapToGrid="0" showGuides="1">
      <p:cViewPr varScale="1">
        <p:scale>
          <a:sx n="68" d="100"/>
          <a:sy n="68" d="100"/>
        </p:scale>
        <p:origin x="870" y="72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  <a:prstGeom prst="rect">
            <a:avLst/>
          </a:prstGeom>
        </p:spPr>
        <p:txBody>
          <a:bodyPr lIns="68516" tIns="34258" rIns="68516" bIns="34258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566"/>
          </a:xfrm>
          <a:prstGeom prst="rect">
            <a:avLst/>
          </a:prstGeom>
        </p:spPr>
        <p:txBody>
          <a:bodyPr lIns="68516" tIns="34258" rIns="68516" bIns="3425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4829"/>
            <a:ext cx="3860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497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7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6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>
                <a:solidFill>
                  <a:srgbClr val="000000"/>
                </a:solidFill>
              </a:rPr>
              <a:pPr/>
              <a:t>2024/11/21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16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70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67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33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5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3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microsoft.com/office/2007/relationships/media" Target="../media/media1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4.png"/><Relationship Id="rId5" Type="http://schemas.microsoft.com/office/2007/relationships/media" Target="../media/media3.mp4"/><Relationship Id="rId10" Type="http://schemas.openxmlformats.org/officeDocument/2006/relationships/image" Target="../media/image23.png"/><Relationship Id="rId4" Type="http://schemas.openxmlformats.org/officeDocument/2006/relationships/audio" Target="../media/media1.mp3"/><Relationship Id="rId9" Type="http://schemas.openxmlformats.org/officeDocument/2006/relationships/image" Target="../media/image22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5.png"/><Relationship Id="rId5" Type="http://schemas.microsoft.com/office/2007/relationships/media" Target="../media/media3.mp4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26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25.png"/><Relationship Id="rId5" Type="http://schemas.microsoft.com/office/2007/relationships/media" Target="../media/media3.mp4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28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gif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2000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HỨA TẠO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50695" y="7429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83674" y="846771"/>
            <a:ext cx="371004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484742" y="2971800"/>
            <a:ext cx="10987786" cy="129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27: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GIẢM MỘT SỐ ĐI MỘT SỐ LẦN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249977" y="4916567"/>
            <a:ext cx="6630010" cy="97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              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Nguyễn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Thiên</a:t>
            </a:r>
            <a:endParaRPr lang="en-US" alt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                       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itchFamily="18" charset="0"/>
              </a:rPr>
              <a:t>:     3B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415642" y="1277065"/>
            <a:ext cx="9098220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1123"/>
            <a:ext cx="896732" cy="11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1" y="5191688"/>
            <a:ext cx="831809" cy="6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443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6531" y="373361"/>
            <a:ext cx="11159412" cy="5637133"/>
          </a:xfrm>
          <a:prstGeom prst="roundRect">
            <a:avLst>
              <a:gd name="adj" fmla="val 13970"/>
            </a:avLst>
          </a:prstGeom>
          <a:solidFill>
            <a:schemeClr val="bg1">
              <a:alpha val="71000"/>
            </a:schemeClr>
          </a:solidFill>
          <a:ln w="4445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600" dirty="0" err="1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0" b="97872" l="5009" r="38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2" t="50000" r="61717"/>
          <a:stretch/>
        </p:blipFill>
        <p:spPr bwMode="auto">
          <a:xfrm>
            <a:off x="1117021" y="859804"/>
            <a:ext cx="4929216" cy="276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936" b="100000" l="38462" r="66547">
                        <a14:foregroundMark x1="46333" y1="45745" x2="54204" y2="3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25234" r="33307"/>
          <a:stretch/>
        </p:blipFill>
        <p:spPr bwMode="auto">
          <a:xfrm flipH="1">
            <a:off x="5922002" y="1489158"/>
            <a:ext cx="2631233" cy="253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532" b="98404" l="64937" r="98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84" t="50000" r="2074"/>
          <a:stretch/>
        </p:blipFill>
        <p:spPr bwMode="auto">
          <a:xfrm>
            <a:off x="1108679" y="859804"/>
            <a:ext cx="4929216" cy="285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04" b="100000" l="38462" r="66905">
                        <a14:foregroundMark x1="46333" y1="45745" x2="54204" y2="37766"/>
                        <a14:foregroundMark x1="62075" y1="43617" x2="64758" y2="46277"/>
                        <a14:foregroundMark x1="64758" y1="46277" x2="66905" y2="42553"/>
                        <a14:foregroundMark x1="66011" y1="41489" x2="66190" y2="33511"/>
                        <a14:foregroundMark x1="66190" y1="33511" x2="63685" y2="31383"/>
                        <a14:foregroundMark x1="63685" y1="31383" x2="60644" y2="38830"/>
                        <a14:foregroundMark x1="61002" y1="39362" x2="61717" y2="3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7" t="25234" r="33307" b="46634"/>
          <a:stretch/>
        </p:blipFill>
        <p:spPr bwMode="auto">
          <a:xfrm flipH="1">
            <a:off x="5922001" y="1507819"/>
            <a:ext cx="684072" cy="95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87" b="40426" l="46869" r="81216">
                        <a14:foregroundMark x1="46333" y1="45745" x2="54204" y2="37766"/>
                        <a14:foregroundMark x1="62075" y1="43617" x2="64758" y2="46277"/>
                        <a14:foregroundMark x1="64758" y1="46277" x2="66905" y2="42553"/>
                        <a14:foregroundMark x1="66011" y1="41489" x2="66190" y2="33511"/>
                        <a14:foregroundMark x1="66190" y1="33511" x2="63685" y2="31383"/>
                        <a14:foregroundMark x1="63685" y1="31383" x2="60644" y2="38830"/>
                        <a14:foregroundMark x1="61002" y1="39362" x2="61717" y2="39362"/>
                        <a14:foregroundMark x1="51342" y1="12766" x2="60644" y2="12234"/>
                        <a14:foregroundMark x1="60644" y1="12234" x2="72987" y2="11702"/>
                        <a14:foregroundMark x1="72987" y1="11702" x2="76744" y2="12234"/>
                        <a14:foregroundMark x1="76744" y1="12234" x2="77460" y2="16489"/>
                        <a14:foregroundMark x1="77460" y1="16489" x2="77102" y2="21809"/>
                        <a14:foregroundMark x1="77102" y1="21809" x2="71735" y2="24468"/>
                        <a14:foregroundMark x1="71735" y1="24468" x2="61360" y2="25000"/>
                        <a14:foregroundMark x1="50805" y1="13830" x2="49732" y2="21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0" t="1270" r="20841" b="69204"/>
          <a:stretch/>
        </p:blipFill>
        <p:spPr bwMode="auto">
          <a:xfrm>
            <a:off x="7834061" y="690465"/>
            <a:ext cx="3616406" cy="126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23611" y="583201"/>
            <a:ext cx="5017189" cy="3045484"/>
            <a:chOff x="688462" y="3027950"/>
            <a:chExt cx="5017189" cy="3045484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0909" y1="39130" x2="40909" y2="91304"/>
                          <a14:foregroundMark x1="40909" y1="91304" x2="60744" y2="93478"/>
                          <a14:foregroundMark x1="60744" y1="93478" x2="61570" y2="47826"/>
                          <a14:foregroundMark x1="95455" y1="12319" x2="95041" y2="26812"/>
                          <a14:foregroundMark x1="97934" y1="12319" x2="96694" y2="42029"/>
                          <a14:backgroundMark x1="65702" y1="95652" x2="68595" y2="67391"/>
                          <a14:backgroundMark x1="68595" y1="67391" x2="95041" y2="50725"/>
                          <a14:backgroundMark x1="43802" y1="4348" x2="96281" y2="5797"/>
                          <a14:backgroundMark x1="44628" y1="94203" x2="54959" y2="934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8"/>
            <a:stretch/>
          </p:blipFill>
          <p:spPr bwMode="auto">
            <a:xfrm>
              <a:off x="2222936" y="3027950"/>
              <a:ext cx="3482715" cy="3045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723712" y="3516719"/>
              <a:ext cx="1963506" cy="66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0000"/>
                  </a:solidFill>
                </a:rPr>
                <a:t>Lúc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đầu</a:t>
              </a:r>
              <a:r>
                <a:rPr lang="en-US" sz="2800" dirty="0">
                  <a:solidFill>
                    <a:srgbClr val="000000"/>
                  </a:solidFill>
                </a:rPr>
                <a:t>: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8462" y="4972456"/>
              <a:ext cx="1963506" cy="66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0000"/>
                  </a:solidFill>
                </a:rPr>
                <a:t>Lúc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sau</a:t>
              </a:r>
              <a:r>
                <a:rPr lang="en-US" sz="2800" dirty="0">
                  <a:solidFill>
                    <a:srgbClr val="000000"/>
                  </a:solidFill>
                </a:rPr>
                <a:t>: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186516" y="1950792"/>
            <a:ext cx="6263951" cy="166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6 : 3 = 2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535" y="4028472"/>
            <a:ext cx="9463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lần</a:t>
            </a:r>
            <a:r>
              <a:rPr lang="en-US" sz="3200" dirty="0"/>
              <a:t> ta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344" y="3782250"/>
            <a:ext cx="9643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Muốn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giảm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 </a:t>
            </a:r>
            <a:r>
              <a:rPr lang="en-US" sz="3200" dirty="0" err="1">
                <a:solidFill>
                  <a:srgbClr val="FF0000"/>
                </a:solidFill>
              </a:rPr>
              <a:t>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lần</a:t>
            </a:r>
            <a:r>
              <a:rPr lang="en-US" sz="3200" dirty="0">
                <a:solidFill>
                  <a:srgbClr val="FF0000"/>
                </a:solidFill>
              </a:rPr>
              <a:t>, ta </a:t>
            </a:r>
            <a:r>
              <a:rPr lang="en-US" sz="3200" dirty="0" err="1">
                <a:solidFill>
                  <a:srgbClr val="FF0000"/>
                </a:solidFill>
              </a:rPr>
              <a:t>lấy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 chia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lần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19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3" grpId="0"/>
      <p:bldP spid="3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792139" y="2337891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865B3E"/>
                </a:solidFill>
                <a:latin typeface="Arial Black" panose="020B0A04020102020204" pitchFamily="34" charset="0"/>
              </a:rPr>
              <a:t>03</a:t>
            </a:r>
            <a:endParaRPr lang="zh-CN" altLang="en-US" sz="4400" dirty="0">
              <a:solidFill>
                <a:srgbClr val="865B3E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142792" y="3243811"/>
            <a:ext cx="4329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865B3E"/>
                </a:solidFill>
                <a:latin typeface="微软雅黑"/>
                <a:ea typeface="微软雅黑"/>
              </a:rPr>
              <a:t>HOẠT ĐỘNG</a:t>
            </a:r>
            <a:endParaRPr lang="zh-CN" altLang="en-US" sz="4400" dirty="0">
              <a:solidFill>
                <a:srgbClr val="865B3E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151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1"/>
          <p:cNvSpPr/>
          <p:nvPr/>
        </p:nvSpPr>
        <p:spPr>
          <a:xfrm>
            <a:off x="885017" y="391503"/>
            <a:ext cx="1082733" cy="781328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" y="1297065"/>
            <a:ext cx="10711543" cy="42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812059" y="2248620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Rounded Rectangle 4"/>
          <p:cNvSpPr/>
          <p:nvPr/>
        </p:nvSpPr>
        <p:spPr>
          <a:xfrm>
            <a:off x="10508374" y="2248620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3175">
                  <a:noFill/>
                </a:ln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6" name="Rounded Rectangle 4"/>
          <p:cNvSpPr/>
          <p:nvPr/>
        </p:nvSpPr>
        <p:spPr>
          <a:xfrm>
            <a:off x="3081675" y="4437639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3175">
                  <a:noFill/>
                </a:ln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37" name="Rounded Rectangle 4"/>
          <p:cNvSpPr/>
          <p:nvPr/>
        </p:nvSpPr>
        <p:spPr>
          <a:xfrm>
            <a:off x="6812058" y="4441823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Rounded Rectangle 4"/>
          <p:cNvSpPr/>
          <p:nvPr/>
        </p:nvSpPr>
        <p:spPr>
          <a:xfrm>
            <a:off x="10508373" y="4441823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198" y="42774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02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边形 29"/>
          <p:cNvSpPr/>
          <p:nvPr/>
        </p:nvSpPr>
        <p:spPr>
          <a:xfrm flipH="1">
            <a:off x="1112653" y="281851"/>
            <a:ext cx="10198220" cy="138804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Nam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42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khi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bạn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endParaRPr lang="en-US" altLang="zh-CN" sz="2400" b="1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còn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Nam so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với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lúc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đầu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giảm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lần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Hỏi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Nam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còn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bao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nhiêu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nhãn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vở</a:t>
            </a:r>
            <a:r>
              <a:rPr lang="en-US" altLang="zh-CN" sz="24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?</a:t>
            </a:r>
            <a:endParaRPr lang="zh-CN" altLang="en-US" sz="2000" b="1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AutoShape 2" descr="Hình ảnh giỏ rơm đựng trứng gà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55216" y="1963141"/>
            <a:ext cx="0" cy="4089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6382" y="2154068"/>
            <a:ext cx="7305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42 : 3 = 14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14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398" y="2216535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800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398" y="3235011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0375" y="4215361"/>
            <a:ext cx="4886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129287" y="3601491"/>
            <a:ext cx="3070749" cy="221877"/>
            <a:chOff x="1801504" y="3671046"/>
            <a:chExt cx="3070749" cy="221877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801504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801504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825087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825087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848670" y="3775402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48670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72253" y="3671046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129287" y="4558966"/>
            <a:ext cx="1023583" cy="221877"/>
            <a:chOff x="1801504" y="4424081"/>
            <a:chExt cx="1023583" cy="22187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801504" y="4528437"/>
              <a:ext cx="1023583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01504" y="4424081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25087" y="4424081"/>
              <a:ext cx="0" cy="22187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Left Brace 26"/>
          <p:cNvSpPr/>
          <p:nvPr/>
        </p:nvSpPr>
        <p:spPr>
          <a:xfrm rot="5400000">
            <a:off x="3595628" y="1937875"/>
            <a:ext cx="138064" cy="3070748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rot="16200000">
            <a:off x="2526194" y="4437837"/>
            <a:ext cx="229771" cy="1023585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514268" y="2855611"/>
            <a:ext cx="233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34103" y="5159080"/>
            <a:ext cx="177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?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762" y="386488"/>
            <a:ext cx="109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          </a:t>
            </a:r>
          </a:p>
        </p:txBody>
      </p:sp>
    </p:spTree>
    <p:extLst>
      <p:ext uri="{BB962C8B-B14F-4D97-AF65-F5344CB8AC3E}">
        <p14:creationId xmlns:p14="http://schemas.microsoft.com/office/powerpoint/2010/main" val="22606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7" grpId="0" animBg="1"/>
      <p:bldP spid="28" grpId="0" animBg="1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5899" y="275422"/>
            <a:ext cx="760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</a:t>
            </a:r>
            <a:r>
              <a:rPr lang="en-US" dirty="0" err="1"/>
              <a:t>Thứ</a:t>
            </a:r>
            <a:r>
              <a:rPr lang="en-US" dirty="0"/>
              <a:t>  </a:t>
            </a:r>
            <a:r>
              <a:rPr lang="en-US" dirty="0" err="1"/>
              <a:t>tư</a:t>
            </a:r>
            <a:r>
              <a:rPr lang="en-US" dirty="0"/>
              <a:t>  </a:t>
            </a:r>
            <a:r>
              <a:rPr lang="en-US" dirty="0" err="1"/>
              <a:t>ngày</a:t>
            </a:r>
            <a:r>
              <a:rPr lang="en-US" dirty="0"/>
              <a:t> 16 </a:t>
            </a:r>
            <a:r>
              <a:rPr lang="en-US" dirty="0" err="1"/>
              <a:t>tháng</a:t>
            </a:r>
            <a:r>
              <a:rPr lang="en-US" dirty="0"/>
              <a:t> 11 </a:t>
            </a:r>
            <a:r>
              <a:rPr lang="en-US" dirty="0" err="1"/>
              <a:t>năm</a:t>
            </a:r>
            <a:r>
              <a:rPr lang="en-US" dirty="0"/>
              <a:t>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3700" y="727113"/>
            <a:ext cx="5188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</a:t>
            </a:r>
            <a:r>
              <a:rPr lang="en-US" sz="2400" dirty="0" err="1"/>
              <a:t>Toán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err="1"/>
              <a:t>Giảm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85" y="1938969"/>
            <a:ext cx="6064673" cy="245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4"/>
          <p:cNvSpPr/>
          <p:nvPr/>
        </p:nvSpPr>
        <p:spPr>
          <a:xfrm>
            <a:off x="9081533" y="2379568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" name="Rounded Rectangle 4"/>
          <p:cNvSpPr/>
          <p:nvPr/>
        </p:nvSpPr>
        <p:spPr>
          <a:xfrm>
            <a:off x="11193137" y="2339079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3175">
                  <a:noFill/>
                </a:ln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6955472" y="3706431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3175">
                  <a:noFill/>
                </a:ln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9" name="Rounded Rectangle 4"/>
          <p:cNvSpPr/>
          <p:nvPr/>
        </p:nvSpPr>
        <p:spPr>
          <a:xfrm>
            <a:off x="9081533" y="3642047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ounded Rectangle 4"/>
          <p:cNvSpPr/>
          <p:nvPr/>
        </p:nvSpPr>
        <p:spPr>
          <a:xfrm>
            <a:off x="11193137" y="3642047"/>
            <a:ext cx="657181" cy="482234"/>
          </a:xfrm>
          <a:custGeom>
            <a:avLst/>
            <a:gdLst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0 w 597159"/>
              <a:gd name="connsiteY0" fmla="*/ 242596 h 485192"/>
              <a:gd name="connsiteX1" fmla="*/ 242596 w 597159"/>
              <a:gd name="connsiteY1" fmla="*/ 0 h 485192"/>
              <a:gd name="connsiteX2" fmla="*/ 354563 w 597159"/>
              <a:gd name="connsiteY2" fmla="*/ 0 h 485192"/>
              <a:gd name="connsiteX3" fmla="*/ 597159 w 597159"/>
              <a:gd name="connsiteY3" fmla="*/ 242596 h 485192"/>
              <a:gd name="connsiteX4" fmla="*/ 597159 w 597159"/>
              <a:gd name="connsiteY4" fmla="*/ 242596 h 485192"/>
              <a:gd name="connsiteX5" fmla="*/ 354563 w 597159"/>
              <a:gd name="connsiteY5" fmla="*/ 485192 h 485192"/>
              <a:gd name="connsiteX6" fmla="*/ 242596 w 597159"/>
              <a:gd name="connsiteY6" fmla="*/ 485192 h 485192"/>
              <a:gd name="connsiteX7" fmla="*/ 0 w 597159"/>
              <a:gd name="connsiteY7" fmla="*/ 242596 h 485192"/>
              <a:gd name="connsiteX0" fmla="*/ 13025 w 610184"/>
              <a:gd name="connsiteY0" fmla="*/ 242596 h 485192"/>
              <a:gd name="connsiteX1" fmla="*/ 255621 w 610184"/>
              <a:gd name="connsiteY1" fmla="*/ 0 h 485192"/>
              <a:gd name="connsiteX2" fmla="*/ 367588 w 610184"/>
              <a:gd name="connsiteY2" fmla="*/ 0 h 485192"/>
              <a:gd name="connsiteX3" fmla="*/ 610184 w 610184"/>
              <a:gd name="connsiteY3" fmla="*/ 242596 h 485192"/>
              <a:gd name="connsiteX4" fmla="*/ 610184 w 610184"/>
              <a:gd name="connsiteY4" fmla="*/ 242596 h 485192"/>
              <a:gd name="connsiteX5" fmla="*/ 367588 w 610184"/>
              <a:gd name="connsiteY5" fmla="*/ 485192 h 485192"/>
              <a:gd name="connsiteX6" fmla="*/ 255621 w 610184"/>
              <a:gd name="connsiteY6" fmla="*/ 485192 h 485192"/>
              <a:gd name="connsiteX7" fmla="*/ 13025 w 610184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964 w 605123"/>
              <a:gd name="connsiteY0" fmla="*/ 242596 h 485192"/>
              <a:gd name="connsiteX1" fmla="*/ 250560 w 605123"/>
              <a:gd name="connsiteY1" fmla="*/ 0 h 485192"/>
              <a:gd name="connsiteX2" fmla="*/ 362527 w 605123"/>
              <a:gd name="connsiteY2" fmla="*/ 0 h 485192"/>
              <a:gd name="connsiteX3" fmla="*/ 605123 w 605123"/>
              <a:gd name="connsiteY3" fmla="*/ 242596 h 485192"/>
              <a:gd name="connsiteX4" fmla="*/ 605123 w 605123"/>
              <a:gd name="connsiteY4" fmla="*/ 242596 h 485192"/>
              <a:gd name="connsiteX5" fmla="*/ 362527 w 605123"/>
              <a:gd name="connsiteY5" fmla="*/ 485192 h 485192"/>
              <a:gd name="connsiteX6" fmla="*/ 250560 w 605123"/>
              <a:gd name="connsiteY6" fmla="*/ 485192 h 485192"/>
              <a:gd name="connsiteX7" fmla="*/ 7964 w 605123"/>
              <a:gd name="connsiteY7" fmla="*/ 242596 h 485192"/>
              <a:gd name="connsiteX0" fmla="*/ 7851 w 607814"/>
              <a:gd name="connsiteY0" fmla="*/ 200522 h 485192"/>
              <a:gd name="connsiteX1" fmla="*/ 253251 w 607814"/>
              <a:gd name="connsiteY1" fmla="*/ 0 h 485192"/>
              <a:gd name="connsiteX2" fmla="*/ 365218 w 607814"/>
              <a:gd name="connsiteY2" fmla="*/ 0 h 485192"/>
              <a:gd name="connsiteX3" fmla="*/ 607814 w 607814"/>
              <a:gd name="connsiteY3" fmla="*/ 242596 h 485192"/>
              <a:gd name="connsiteX4" fmla="*/ 607814 w 607814"/>
              <a:gd name="connsiteY4" fmla="*/ 242596 h 485192"/>
              <a:gd name="connsiteX5" fmla="*/ 365218 w 607814"/>
              <a:gd name="connsiteY5" fmla="*/ 485192 h 485192"/>
              <a:gd name="connsiteX6" fmla="*/ 253251 w 607814"/>
              <a:gd name="connsiteY6" fmla="*/ 485192 h 485192"/>
              <a:gd name="connsiteX7" fmla="*/ 7851 w 607814"/>
              <a:gd name="connsiteY7" fmla="*/ 200522 h 48519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6 w 599969"/>
              <a:gd name="connsiteY0" fmla="*/ 211742 h 496412"/>
              <a:gd name="connsiteX1" fmla="*/ 239796 w 599969"/>
              <a:gd name="connsiteY1" fmla="*/ 0 h 496412"/>
              <a:gd name="connsiteX2" fmla="*/ 357373 w 599969"/>
              <a:gd name="connsiteY2" fmla="*/ 11220 h 496412"/>
              <a:gd name="connsiteX3" fmla="*/ 599969 w 599969"/>
              <a:gd name="connsiteY3" fmla="*/ 253816 h 496412"/>
              <a:gd name="connsiteX4" fmla="*/ 599969 w 599969"/>
              <a:gd name="connsiteY4" fmla="*/ 253816 h 496412"/>
              <a:gd name="connsiteX5" fmla="*/ 357373 w 599969"/>
              <a:gd name="connsiteY5" fmla="*/ 496412 h 496412"/>
              <a:gd name="connsiteX6" fmla="*/ 245406 w 599969"/>
              <a:gd name="connsiteY6" fmla="*/ 496412 h 496412"/>
              <a:gd name="connsiteX7" fmla="*/ 6 w 599969"/>
              <a:gd name="connsiteY7" fmla="*/ 211742 h 496412"/>
              <a:gd name="connsiteX0" fmla="*/ 1799 w 601762"/>
              <a:gd name="connsiteY0" fmla="*/ 211742 h 496412"/>
              <a:gd name="connsiteX1" fmla="*/ 241589 w 601762"/>
              <a:gd name="connsiteY1" fmla="*/ 0 h 496412"/>
              <a:gd name="connsiteX2" fmla="*/ 359166 w 601762"/>
              <a:gd name="connsiteY2" fmla="*/ 11220 h 496412"/>
              <a:gd name="connsiteX3" fmla="*/ 601762 w 601762"/>
              <a:gd name="connsiteY3" fmla="*/ 253816 h 496412"/>
              <a:gd name="connsiteX4" fmla="*/ 601762 w 601762"/>
              <a:gd name="connsiteY4" fmla="*/ 253816 h 496412"/>
              <a:gd name="connsiteX5" fmla="*/ 359166 w 601762"/>
              <a:gd name="connsiteY5" fmla="*/ 496412 h 496412"/>
              <a:gd name="connsiteX6" fmla="*/ 247199 w 601762"/>
              <a:gd name="connsiteY6" fmla="*/ 496412 h 496412"/>
              <a:gd name="connsiteX7" fmla="*/ 1799 w 601762"/>
              <a:gd name="connsiteY7" fmla="*/ 211742 h 496412"/>
              <a:gd name="connsiteX0" fmla="*/ 1563 w 623965"/>
              <a:gd name="connsiteY0" fmla="*/ 245401 h 496412"/>
              <a:gd name="connsiteX1" fmla="*/ 263792 w 623965"/>
              <a:gd name="connsiteY1" fmla="*/ 0 h 496412"/>
              <a:gd name="connsiteX2" fmla="*/ 381369 w 623965"/>
              <a:gd name="connsiteY2" fmla="*/ 11220 h 496412"/>
              <a:gd name="connsiteX3" fmla="*/ 623965 w 623965"/>
              <a:gd name="connsiteY3" fmla="*/ 253816 h 496412"/>
              <a:gd name="connsiteX4" fmla="*/ 623965 w 623965"/>
              <a:gd name="connsiteY4" fmla="*/ 253816 h 496412"/>
              <a:gd name="connsiteX5" fmla="*/ 381369 w 623965"/>
              <a:gd name="connsiteY5" fmla="*/ 496412 h 496412"/>
              <a:gd name="connsiteX6" fmla="*/ 269402 w 623965"/>
              <a:gd name="connsiteY6" fmla="*/ 496412 h 496412"/>
              <a:gd name="connsiteX7" fmla="*/ 1563 w 623965"/>
              <a:gd name="connsiteY7" fmla="*/ 245401 h 496412"/>
              <a:gd name="connsiteX0" fmla="*/ 14199 w 636601"/>
              <a:gd name="connsiteY0" fmla="*/ 245401 h 496412"/>
              <a:gd name="connsiteX1" fmla="*/ 276428 w 636601"/>
              <a:gd name="connsiteY1" fmla="*/ 0 h 496412"/>
              <a:gd name="connsiteX2" fmla="*/ 394005 w 636601"/>
              <a:gd name="connsiteY2" fmla="*/ 11220 h 496412"/>
              <a:gd name="connsiteX3" fmla="*/ 636601 w 636601"/>
              <a:gd name="connsiteY3" fmla="*/ 253816 h 496412"/>
              <a:gd name="connsiteX4" fmla="*/ 636601 w 636601"/>
              <a:gd name="connsiteY4" fmla="*/ 253816 h 496412"/>
              <a:gd name="connsiteX5" fmla="*/ 394005 w 636601"/>
              <a:gd name="connsiteY5" fmla="*/ 496412 h 496412"/>
              <a:gd name="connsiteX6" fmla="*/ 119354 w 636601"/>
              <a:gd name="connsiteY6" fmla="*/ 443119 h 496412"/>
              <a:gd name="connsiteX7" fmla="*/ 14199 w 636601"/>
              <a:gd name="connsiteY7" fmla="*/ 245401 h 496412"/>
              <a:gd name="connsiteX0" fmla="*/ 5192 w 627594"/>
              <a:gd name="connsiteY0" fmla="*/ 245401 h 496412"/>
              <a:gd name="connsiteX1" fmla="*/ 267421 w 627594"/>
              <a:gd name="connsiteY1" fmla="*/ 0 h 496412"/>
              <a:gd name="connsiteX2" fmla="*/ 384998 w 627594"/>
              <a:gd name="connsiteY2" fmla="*/ 11220 h 496412"/>
              <a:gd name="connsiteX3" fmla="*/ 627594 w 627594"/>
              <a:gd name="connsiteY3" fmla="*/ 253816 h 496412"/>
              <a:gd name="connsiteX4" fmla="*/ 627594 w 627594"/>
              <a:gd name="connsiteY4" fmla="*/ 253816 h 496412"/>
              <a:gd name="connsiteX5" fmla="*/ 384998 w 627594"/>
              <a:gd name="connsiteY5" fmla="*/ 496412 h 496412"/>
              <a:gd name="connsiteX6" fmla="*/ 110347 w 627594"/>
              <a:gd name="connsiteY6" fmla="*/ 443119 h 496412"/>
              <a:gd name="connsiteX7" fmla="*/ 5192 w 627594"/>
              <a:gd name="connsiteY7" fmla="*/ 245401 h 496412"/>
              <a:gd name="connsiteX0" fmla="*/ 739 w 623141"/>
              <a:gd name="connsiteY0" fmla="*/ 245401 h 496412"/>
              <a:gd name="connsiteX1" fmla="*/ 262968 w 623141"/>
              <a:gd name="connsiteY1" fmla="*/ 0 h 496412"/>
              <a:gd name="connsiteX2" fmla="*/ 380545 w 623141"/>
              <a:gd name="connsiteY2" fmla="*/ 11220 h 496412"/>
              <a:gd name="connsiteX3" fmla="*/ 623141 w 623141"/>
              <a:gd name="connsiteY3" fmla="*/ 253816 h 496412"/>
              <a:gd name="connsiteX4" fmla="*/ 623141 w 623141"/>
              <a:gd name="connsiteY4" fmla="*/ 253816 h 496412"/>
              <a:gd name="connsiteX5" fmla="*/ 380545 w 623141"/>
              <a:gd name="connsiteY5" fmla="*/ 496412 h 496412"/>
              <a:gd name="connsiteX6" fmla="*/ 105894 w 623141"/>
              <a:gd name="connsiteY6" fmla="*/ 443119 h 496412"/>
              <a:gd name="connsiteX7" fmla="*/ 739 w 623141"/>
              <a:gd name="connsiteY7" fmla="*/ 245401 h 496412"/>
              <a:gd name="connsiteX0" fmla="*/ 3925 w 626327"/>
              <a:gd name="connsiteY0" fmla="*/ 245401 h 496412"/>
              <a:gd name="connsiteX1" fmla="*/ 266154 w 626327"/>
              <a:gd name="connsiteY1" fmla="*/ 0 h 496412"/>
              <a:gd name="connsiteX2" fmla="*/ 383731 w 626327"/>
              <a:gd name="connsiteY2" fmla="*/ 11220 h 496412"/>
              <a:gd name="connsiteX3" fmla="*/ 626327 w 626327"/>
              <a:gd name="connsiteY3" fmla="*/ 253816 h 496412"/>
              <a:gd name="connsiteX4" fmla="*/ 626327 w 626327"/>
              <a:gd name="connsiteY4" fmla="*/ 253816 h 496412"/>
              <a:gd name="connsiteX5" fmla="*/ 383731 w 626327"/>
              <a:gd name="connsiteY5" fmla="*/ 496412 h 496412"/>
              <a:gd name="connsiteX6" fmla="*/ 123105 w 626327"/>
              <a:gd name="connsiteY6" fmla="*/ 429094 h 496412"/>
              <a:gd name="connsiteX7" fmla="*/ 3925 w 626327"/>
              <a:gd name="connsiteY7" fmla="*/ 245401 h 496412"/>
              <a:gd name="connsiteX0" fmla="*/ 3925 w 626327"/>
              <a:gd name="connsiteY0" fmla="*/ 245401 h 471168"/>
              <a:gd name="connsiteX1" fmla="*/ 266154 w 626327"/>
              <a:gd name="connsiteY1" fmla="*/ 0 h 471168"/>
              <a:gd name="connsiteX2" fmla="*/ 383731 w 626327"/>
              <a:gd name="connsiteY2" fmla="*/ 11220 h 471168"/>
              <a:gd name="connsiteX3" fmla="*/ 626327 w 626327"/>
              <a:gd name="connsiteY3" fmla="*/ 253816 h 471168"/>
              <a:gd name="connsiteX4" fmla="*/ 626327 w 626327"/>
              <a:gd name="connsiteY4" fmla="*/ 253816 h 471168"/>
              <a:gd name="connsiteX5" fmla="*/ 403365 w 626327"/>
              <a:gd name="connsiteY5" fmla="*/ 471168 h 471168"/>
              <a:gd name="connsiteX6" fmla="*/ 123105 w 626327"/>
              <a:gd name="connsiteY6" fmla="*/ 429094 h 471168"/>
              <a:gd name="connsiteX7" fmla="*/ 3925 w 626327"/>
              <a:gd name="connsiteY7" fmla="*/ 245401 h 471168"/>
              <a:gd name="connsiteX0" fmla="*/ 3925 w 626327"/>
              <a:gd name="connsiteY0" fmla="*/ 245401 h 440314"/>
              <a:gd name="connsiteX1" fmla="*/ 266154 w 626327"/>
              <a:gd name="connsiteY1" fmla="*/ 0 h 440314"/>
              <a:gd name="connsiteX2" fmla="*/ 383731 w 626327"/>
              <a:gd name="connsiteY2" fmla="*/ 11220 h 440314"/>
              <a:gd name="connsiteX3" fmla="*/ 626327 w 626327"/>
              <a:gd name="connsiteY3" fmla="*/ 253816 h 440314"/>
              <a:gd name="connsiteX4" fmla="*/ 626327 w 626327"/>
              <a:gd name="connsiteY4" fmla="*/ 253816 h 440314"/>
              <a:gd name="connsiteX5" fmla="*/ 428610 w 626327"/>
              <a:gd name="connsiteY5" fmla="*/ 440314 h 440314"/>
              <a:gd name="connsiteX6" fmla="*/ 123105 w 626327"/>
              <a:gd name="connsiteY6" fmla="*/ 429094 h 440314"/>
              <a:gd name="connsiteX7" fmla="*/ 3925 w 626327"/>
              <a:gd name="connsiteY7" fmla="*/ 245401 h 440314"/>
              <a:gd name="connsiteX0" fmla="*/ 3925 w 626327"/>
              <a:gd name="connsiteY0" fmla="*/ 245401 h 473973"/>
              <a:gd name="connsiteX1" fmla="*/ 266154 w 626327"/>
              <a:gd name="connsiteY1" fmla="*/ 0 h 473973"/>
              <a:gd name="connsiteX2" fmla="*/ 383731 w 626327"/>
              <a:gd name="connsiteY2" fmla="*/ 11220 h 473973"/>
              <a:gd name="connsiteX3" fmla="*/ 626327 w 626327"/>
              <a:gd name="connsiteY3" fmla="*/ 253816 h 473973"/>
              <a:gd name="connsiteX4" fmla="*/ 626327 w 626327"/>
              <a:gd name="connsiteY4" fmla="*/ 253816 h 473973"/>
              <a:gd name="connsiteX5" fmla="*/ 428610 w 626327"/>
              <a:gd name="connsiteY5" fmla="*/ 473973 h 473973"/>
              <a:gd name="connsiteX6" fmla="*/ 123105 w 626327"/>
              <a:gd name="connsiteY6" fmla="*/ 429094 h 473973"/>
              <a:gd name="connsiteX7" fmla="*/ 3925 w 626327"/>
              <a:gd name="connsiteY7" fmla="*/ 245401 h 473973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26327"/>
              <a:gd name="connsiteY0" fmla="*/ 245401 h 482234"/>
              <a:gd name="connsiteX1" fmla="*/ 266154 w 626327"/>
              <a:gd name="connsiteY1" fmla="*/ 0 h 482234"/>
              <a:gd name="connsiteX2" fmla="*/ 383731 w 626327"/>
              <a:gd name="connsiteY2" fmla="*/ 11220 h 482234"/>
              <a:gd name="connsiteX3" fmla="*/ 626327 w 626327"/>
              <a:gd name="connsiteY3" fmla="*/ 253816 h 482234"/>
              <a:gd name="connsiteX4" fmla="*/ 626327 w 626327"/>
              <a:gd name="connsiteY4" fmla="*/ 253816 h 482234"/>
              <a:gd name="connsiteX5" fmla="*/ 428610 w 626327"/>
              <a:gd name="connsiteY5" fmla="*/ 473973 h 482234"/>
              <a:gd name="connsiteX6" fmla="*/ 123105 w 626327"/>
              <a:gd name="connsiteY6" fmla="*/ 429094 h 482234"/>
              <a:gd name="connsiteX7" fmla="*/ 3925 w 626327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26327 w 657181"/>
              <a:gd name="connsiteY3" fmla="*/ 253816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  <a:gd name="connsiteX0" fmla="*/ 3925 w 657181"/>
              <a:gd name="connsiteY0" fmla="*/ 245401 h 482234"/>
              <a:gd name="connsiteX1" fmla="*/ 266154 w 657181"/>
              <a:gd name="connsiteY1" fmla="*/ 0 h 482234"/>
              <a:gd name="connsiteX2" fmla="*/ 383731 w 657181"/>
              <a:gd name="connsiteY2" fmla="*/ 11220 h 482234"/>
              <a:gd name="connsiteX3" fmla="*/ 643157 w 657181"/>
              <a:gd name="connsiteY3" fmla="*/ 208937 h 482234"/>
              <a:gd name="connsiteX4" fmla="*/ 657181 w 657181"/>
              <a:gd name="connsiteY4" fmla="*/ 251011 h 482234"/>
              <a:gd name="connsiteX5" fmla="*/ 428610 w 657181"/>
              <a:gd name="connsiteY5" fmla="*/ 473973 h 482234"/>
              <a:gd name="connsiteX6" fmla="*/ 123105 w 657181"/>
              <a:gd name="connsiteY6" fmla="*/ 429094 h 482234"/>
              <a:gd name="connsiteX7" fmla="*/ 3925 w 657181"/>
              <a:gd name="connsiteY7" fmla="*/ 245401 h 48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181" h="482234">
                <a:moveTo>
                  <a:pt x="3925" y="245401"/>
                </a:moveTo>
                <a:cubicBezTo>
                  <a:pt x="27766" y="173885"/>
                  <a:pt x="154611" y="47684"/>
                  <a:pt x="266154" y="0"/>
                </a:cubicBezTo>
                <a:lnTo>
                  <a:pt x="383731" y="11220"/>
                </a:lnTo>
                <a:cubicBezTo>
                  <a:pt x="517713" y="11220"/>
                  <a:pt x="592669" y="108614"/>
                  <a:pt x="643157" y="208937"/>
                </a:cubicBezTo>
                <a:lnTo>
                  <a:pt x="657181" y="251011"/>
                </a:lnTo>
                <a:cubicBezTo>
                  <a:pt x="657181" y="384993"/>
                  <a:pt x="568202" y="448729"/>
                  <a:pt x="428610" y="473973"/>
                </a:cubicBezTo>
                <a:cubicBezTo>
                  <a:pt x="346409" y="503892"/>
                  <a:pt x="224940" y="444054"/>
                  <a:pt x="123105" y="429094"/>
                </a:cubicBezTo>
                <a:cubicBezTo>
                  <a:pt x="70466" y="384216"/>
                  <a:pt x="-19916" y="316917"/>
                  <a:pt x="3925" y="245401"/>
                </a:cubicBezTo>
                <a:close/>
              </a:path>
            </a:pathLst>
          </a:custGeom>
          <a:solidFill>
            <a:srgbClr val="EF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3175">
                  <a:noFill/>
                </a:ln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58847" y="4483867"/>
            <a:ext cx="4974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:</a:t>
            </a:r>
          </a:p>
          <a:p>
            <a:pPr algn="ctr"/>
            <a:r>
              <a:rPr lang="en-US" sz="2400" dirty="0"/>
              <a:t>Nam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bi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        42 : 3 = 14 ( </a:t>
            </a:r>
            <a:r>
              <a:rPr lang="en-US" sz="2400" dirty="0" err="1"/>
              <a:t>nhãn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r>
              <a:rPr lang="en-US" sz="2400" dirty="0"/>
              <a:t>)</a:t>
            </a:r>
          </a:p>
          <a:p>
            <a:pPr algn="ctr"/>
            <a:r>
              <a:rPr lang="en-US" sz="2400" dirty="0"/>
              <a:t>            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14 </a:t>
            </a:r>
            <a:r>
              <a:rPr lang="en-US" sz="2400" dirty="0" err="1"/>
              <a:t>nhãn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04230" y="1938969"/>
            <a:ext cx="218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1.Khám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945" y="2600349"/>
            <a:ext cx="4803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420298" y="1693672"/>
            <a:ext cx="1" cy="4012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4228" y="3766862"/>
            <a:ext cx="2308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2.Hoạt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6400" y="1675611"/>
            <a:ext cx="13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Số</a:t>
            </a:r>
            <a:r>
              <a:rPr lang="en-US" dirty="0"/>
              <a:t> 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20299" y="4461835"/>
            <a:ext cx="92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Bài</a:t>
            </a:r>
            <a:r>
              <a:rPr lang="en-US" dirty="0"/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6508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792139" y="2337891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865B3E"/>
                </a:solidFill>
                <a:latin typeface="Arial Black" panose="020B0A04020102020204" pitchFamily="34" charset="0"/>
              </a:rPr>
              <a:t>04</a:t>
            </a:r>
            <a:endParaRPr lang="zh-CN" altLang="en-US" sz="4400" dirty="0">
              <a:solidFill>
                <a:srgbClr val="865B3E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367261" y="3243811"/>
            <a:ext cx="4094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865B3E"/>
                </a:solidFill>
                <a:latin typeface="微软雅黑"/>
                <a:ea typeface="微软雅黑"/>
              </a:rPr>
              <a:t>VẬN DỤNG</a:t>
            </a:r>
            <a:endParaRPr lang="zh-CN" altLang="en-US" sz="4400" dirty="0">
              <a:solidFill>
                <a:srgbClr val="865B3E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291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17419" y="517252"/>
            <a:ext cx="10460182" cy="5550456"/>
          </a:xfrm>
          <a:prstGeom prst="roundRect">
            <a:avLst/>
          </a:prstGeom>
          <a:ln w="3810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269" y="864438"/>
            <a:ext cx="5230091" cy="5005626"/>
          </a:xfrm>
          <a:prstGeom prst="roundRect">
            <a:avLst/>
          </a:prstGeom>
          <a:noFill/>
          <a:ln w="38100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vi-VN" sz="3200" b="1" dirty="0">
                <a:solidFill>
                  <a:srgbClr val="C00000"/>
                </a:solidFill>
              </a:rPr>
              <a:t>Giảm một số đi </a:t>
            </a:r>
            <a:r>
              <a:rPr lang="en-US" sz="3200" b="1" dirty="0" err="1">
                <a:solidFill>
                  <a:srgbClr val="C00000"/>
                </a:solidFill>
              </a:rPr>
              <a:t>một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vi-VN" sz="3200" b="1" dirty="0">
                <a:solidFill>
                  <a:srgbClr val="C00000"/>
                </a:solidFill>
              </a:rPr>
              <a:t> lần 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vi-VN" sz="3200" dirty="0"/>
              <a:t>Khi giảm một số </a:t>
            </a:r>
            <a:endParaRPr lang="en-US" sz="3200" dirty="0"/>
          </a:p>
          <a:p>
            <a:pPr algn="ctr">
              <a:lnSpc>
                <a:spcPct val="200000"/>
              </a:lnSpc>
            </a:pPr>
            <a:r>
              <a:rPr lang="vi-VN" sz="3200" dirty="0"/>
              <a:t>đi một số lần ta lấy số đó chia cho số lần.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6061360" y="1228856"/>
            <a:ext cx="5216241" cy="4460796"/>
          </a:xfrm>
          <a:prstGeom prst="roundRect">
            <a:avLst/>
          </a:prstGeom>
          <a:noFill/>
          <a:ln w="38100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Giảm một số đi một số đơn vị.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vi-VN" sz="3200" dirty="0"/>
              <a:t>Khi giảm m</a:t>
            </a:r>
            <a:r>
              <a:rPr lang="en-US" sz="3200"/>
              <a:t>ộ</a:t>
            </a:r>
            <a:r>
              <a:rPr lang="vi-VN" sz="3200"/>
              <a:t>t </a:t>
            </a:r>
            <a:r>
              <a:rPr lang="vi-VN" sz="3200" dirty="0"/>
              <a:t>số đi một số đơn vị ta lấy số đó trừ đi số đơn vị cần giảm.</a:t>
            </a:r>
            <a:endParaRPr lang="en-US" sz="3200" dirty="0"/>
          </a:p>
        </p:txBody>
      </p:sp>
      <p:sp>
        <p:nvSpPr>
          <p:cNvPr id="5" name="MH_SubTitle_1"/>
          <p:cNvSpPr/>
          <p:nvPr>
            <p:custDataLst>
              <p:tags r:id="rId1"/>
            </p:custDataLst>
          </p:nvPr>
        </p:nvSpPr>
        <p:spPr>
          <a:xfrm>
            <a:off x="4965073" y="179975"/>
            <a:ext cx="2164875" cy="679829"/>
          </a:xfrm>
          <a:prstGeom prst="roundRect">
            <a:avLst>
              <a:gd name="adj" fmla="val 21110"/>
            </a:avLst>
          </a:prstGeom>
          <a:solidFill>
            <a:srgbClr val="F29A5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800" b="1" dirty="0" err="1">
                <a:solidFill>
                  <a:srgbClr val="FFFFFF"/>
                </a:solidFill>
                <a:ea typeface="微软雅黑" panose="020B0503020204020204" pitchFamily="34" charset="-122"/>
              </a:rPr>
              <a:t>Kết</a:t>
            </a:r>
            <a:r>
              <a:rPr lang="en-US" altLang="zh-CN" sz="2800" b="1" dirty="0">
                <a:solidFill>
                  <a:srgbClr val="FFFFFF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ea typeface="微软雅黑" panose="020B0503020204020204" pitchFamily="34" charset="-122"/>
              </a:rPr>
              <a:t>luận</a:t>
            </a:r>
            <a:endParaRPr lang="en-US" sz="2800" b="1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47510" y="1048741"/>
            <a:ext cx="0" cy="4797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4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67534" y="850036"/>
            <a:ext cx="6495205" cy="5822871"/>
          </a:xfrm>
          <a:prstGeom prst="roundRect">
            <a:avLst/>
          </a:prstGeom>
          <a:ln w="3810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rgbClr val="C00000"/>
                </a:solidFill>
              </a:rPr>
              <a:t>Thảo luận nhóm 4:</a:t>
            </a:r>
          </a:p>
          <a:p>
            <a:pPr algn="ctr">
              <a:lnSpc>
                <a:spcPct val="150000"/>
              </a:lnSpc>
            </a:pPr>
            <a:r>
              <a:rPr lang="nl-NL" sz="3200" dirty="0">
                <a:solidFill>
                  <a:srgbClr val="000000"/>
                </a:solidFill>
              </a:rPr>
              <a:t>Các nhóm </a:t>
            </a:r>
            <a:r>
              <a:rPr lang="nl-NL" sz="3200" dirty="0"/>
              <a:t>chọn ra </a:t>
            </a:r>
            <a:r>
              <a:rPr lang="vi-VN" sz="3200" dirty="0"/>
              <a:t>2</a:t>
            </a:r>
            <a:r>
              <a:rPr lang="nl-NL" sz="3200" dirty="0"/>
              <a:t> số bất kỳ có </a:t>
            </a:r>
            <a:r>
              <a:rPr lang="vi-VN" sz="3200" dirty="0"/>
              <a:t>2</a:t>
            </a:r>
            <a:r>
              <a:rPr lang="nl-NL" sz="3200" dirty="0"/>
              <a:t> chữ số</a:t>
            </a:r>
            <a:r>
              <a:rPr lang="vi-VN" sz="3200" dirty="0"/>
              <a:t> lớn  hơn 20</a:t>
            </a:r>
            <a:r>
              <a:rPr lang="nl-NL" sz="3200" dirty="0"/>
              <a:t>, có hàng đơn vị là 5 hoặc 0. Thực hành ra nháp: Giảm số đó đi 5 lần, sau đó tiếp tục giảm số đó đi 5 đơn vị</a:t>
            </a:r>
            <a:r>
              <a:rPr lang="nl-NL" sz="32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" name="Picture 2" descr="Văn mẫu lớp 12: Nghị luận xã hội về học nhóm (2 Mẫu) - Tin Tức Giáo Dục Học  Tập T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1539421"/>
            <a:ext cx="4312693" cy="3289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8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" y="164241"/>
            <a:ext cx="10799298" cy="634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472720" y="2743200"/>
            <a:ext cx="9474871" cy="1187054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3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43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3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14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71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9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9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9" y="907694"/>
            <a:ext cx="1265383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8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8" y="403547"/>
            <a:ext cx="1082927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7" y="4702308"/>
            <a:ext cx="2320775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-19773" y="2149"/>
            <a:ext cx="1221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24" y="609593"/>
            <a:ext cx="1214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09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 lang="en-US" sz="1816">
                <a:solidFill>
                  <a:srgbClr val="FFFFFF"/>
                </a:solidFill>
                <a:latin typeface="Muli Regular Bold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40"/>
              </a:lnSpc>
            </a:pPr>
            <a:r>
              <a:rPr lang="en-US" sz="2667">
                <a:solidFill>
                  <a:srgbClr val="FFFFFF"/>
                </a:solidFill>
                <a:latin typeface="Sigmar One"/>
              </a:rPr>
              <a:t>Chào mừng các em đến với trò chơi</a:t>
            </a:r>
          </a:p>
        </p:txBody>
      </p:sp>
    </p:spTree>
    <p:extLst>
      <p:ext uri="{BB962C8B-B14F-4D97-AF65-F5344CB8AC3E}">
        <p14:creationId xmlns:p14="http://schemas.microsoft.com/office/powerpoint/2010/main" val="33861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2835275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792729" y="345656"/>
            <a:ext cx="10558760" cy="6353233"/>
            <a:chOff x="2689094" y="518485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94" y="518485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4980715" y="2846914"/>
              <a:ext cx="11254898" cy="614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A,B,C,D.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nào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sai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một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bị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mất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quyền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sau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.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hết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bộ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nhận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được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phần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thưởng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là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 5 </a:t>
              </a:r>
              <a:r>
                <a:rPr lang="en-US" sz="3200" b="1" i="1" dirty="0" err="1">
                  <a:solidFill>
                    <a:srgbClr val="C00000"/>
                  </a:solidFill>
                  <a:latin typeface="+mj-lt"/>
                </a:rPr>
                <a:t>sao</a:t>
              </a:r>
              <a:r>
                <a:rPr lang="en-US" sz="3200" b="1" i="1" dirty="0">
                  <a:solidFill>
                    <a:srgbClr val="C00000"/>
                  </a:solidFill>
                  <a:latin typeface="+mj-lt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35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86 : 2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7571336" y="3656396"/>
            <a:ext cx="3241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43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7207254" y="405765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4011736" y="3614615"/>
            <a:ext cx="311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84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4041686" y="4392954"/>
            <a:ext cx="308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88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D1C9D-5715-4F79-AD42-8F86263A7985}"/>
              </a:ext>
            </a:extLst>
          </p:cNvPr>
          <p:cNvSpPr txBox="1"/>
          <p:nvPr/>
        </p:nvSpPr>
        <p:spPr>
          <a:xfrm>
            <a:off x="7618536" y="4430024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34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9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53 : 3</a:t>
            </a: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43 :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64 :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9E0BE-0F36-4517-B2AC-D82DAB02F1F7}"/>
              </a:ext>
            </a:extLst>
          </p:cNvPr>
          <p:cNvSpPr txBox="1"/>
          <p:nvPr/>
        </p:nvSpPr>
        <p:spPr>
          <a:xfrm>
            <a:off x="7302507" y="4479215"/>
            <a:ext cx="35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D. 25 : 5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52933" y="3591838"/>
            <a:ext cx="3882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A. 48</a:t>
            </a: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7110222" y="3525237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32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48867" y="4384471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C. 19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8142D-64A4-4C3B-ADE5-139386CD1C80}"/>
              </a:ext>
            </a:extLst>
          </p:cNvPr>
          <p:cNvSpPr txBox="1"/>
          <p:nvPr/>
        </p:nvSpPr>
        <p:spPr>
          <a:xfrm>
            <a:off x="7110222" y="4410539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282863" y="1982864"/>
            <a:ext cx="74912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</a:t>
            </a:r>
            <a:r>
              <a:rPr lang="en-US" sz="4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4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4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4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4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0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5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38129" y="694063"/>
            <a:ext cx="10899651" cy="5646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526669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11349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2531</TotalTime>
  <Words>575</Words>
  <Application>Microsoft Office PowerPoint</Application>
  <PresentationFormat>Widescreen</PresentationFormat>
  <Paragraphs>109</Paragraphs>
  <Slides>18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黑体</vt:lpstr>
      <vt:lpstr>宋体</vt:lpstr>
      <vt:lpstr>Arial</vt:lpstr>
      <vt:lpstr>Arial Black</vt:lpstr>
      <vt:lpstr>Arial Unicode MS</vt:lpstr>
      <vt:lpstr>Calibri</vt:lpstr>
      <vt:lpstr>Muli Regular Bold</vt:lpstr>
      <vt:lpstr>Sigmar One</vt:lpstr>
      <vt:lpstr>Tahoma</vt:lpstr>
      <vt:lpstr>Times New Roman</vt:lpstr>
      <vt:lpstr>杨任东竹石体-Medium</vt:lpstr>
      <vt:lpstr>1_Office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Kết quả của phép tính 86 : 2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Administrator</cp:lastModifiedBy>
  <cp:revision>530</cp:revision>
  <dcterms:created xsi:type="dcterms:W3CDTF">2016-02-25T11:28:42Z</dcterms:created>
  <dcterms:modified xsi:type="dcterms:W3CDTF">2024-11-21T08:20:10Z</dcterms:modified>
</cp:coreProperties>
</file>